
<file path=[Content_Types].xml><?xml version="1.0" encoding="utf-8"?>
<Types xmlns="http://schemas.openxmlformats.org/package/2006/content-types">
  <Default Extension="png" ContentType="image/png"/>
  <Default Extension="tmp" ContentType="image/png"/>
  <Default Extension="vsd" ContentType="application/vnd.visio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6" r:id="rId2"/>
    <p:sldId id="357" r:id="rId3"/>
    <p:sldId id="356" r:id="rId4"/>
    <p:sldId id="342" r:id="rId5"/>
    <p:sldId id="345" r:id="rId6"/>
    <p:sldId id="367" r:id="rId7"/>
    <p:sldId id="365" r:id="rId8"/>
    <p:sldId id="347" r:id="rId9"/>
    <p:sldId id="343" r:id="rId10"/>
    <p:sldId id="293" r:id="rId11"/>
    <p:sldId id="350" r:id="rId12"/>
    <p:sldId id="368" r:id="rId13"/>
    <p:sldId id="349" r:id="rId14"/>
    <p:sldId id="361" r:id="rId15"/>
    <p:sldId id="370" r:id="rId16"/>
    <p:sldId id="324" r:id="rId17"/>
    <p:sldId id="348" r:id="rId18"/>
    <p:sldId id="354" r:id="rId19"/>
    <p:sldId id="352" r:id="rId20"/>
    <p:sldId id="363" r:id="rId21"/>
    <p:sldId id="353" r:id="rId22"/>
    <p:sldId id="351" r:id="rId23"/>
    <p:sldId id="346" r:id="rId24"/>
    <p:sldId id="366" r:id="rId25"/>
    <p:sldId id="369" r:id="rId26"/>
    <p:sldId id="337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983"/>
    <a:srgbClr val="8D98A1"/>
    <a:srgbClr val="B3B5A7"/>
    <a:srgbClr val="CDCFC4"/>
    <a:srgbClr val="000000"/>
    <a:srgbClr val="DD8694"/>
    <a:srgbClr val="822433"/>
    <a:srgbClr val="00283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66743" autoAdjust="0"/>
  </p:normalViewPr>
  <p:slideViewPr>
    <p:cSldViewPr snapToGrid="0" showGuides="1">
      <p:cViewPr varScale="1">
        <p:scale>
          <a:sx n="77" d="100"/>
          <a:sy n="77" d="100"/>
        </p:scale>
        <p:origin x="17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311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Dialog HL  -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670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Nedsat en række styregrupper/arbejdsgrupper,</a:t>
            </a:r>
            <a:r>
              <a:rPr lang="da-DK" baseline="0" dirty="0" smtClean="0"/>
              <a:t> som arbejder med at sikre at koncepter bliver afklaret og præciseret.</a:t>
            </a:r>
          </a:p>
          <a:p>
            <a:endParaRPr lang="da-DK" baseline="0" dirty="0" smtClean="0"/>
          </a:p>
          <a:p>
            <a:r>
              <a:rPr lang="da-DK" baseline="0" dirty="0" smtClean="0"/>
              <a:t>Klar til NAU kontoret har den fulde portefølje, men enkelte grupper arbejder meget selvstændigt.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1509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>
                <a:solidFill>
                  <a:prstClr val="black"/>
                </a:solidFill>
              </a:rPr>
              <a:pPr/>
              <a:t>12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2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Arbejde med en relevant case for deres konkrete afdeling</a:t>
            </a:r>
          </a:p>
          <a:p>
            <a:endParaRPr lang="da-DK" dirty="0" smtClean="0"/>
          </a:p>
          <a:p>
            <a:r>
              <a:rPr lang="da-DK" dirty="0" smtClean="0"/>
              <a:t>Arbejdsgange og muligheder</a:t>
            </a:r>
          </a:p>
          <a:p>
            <a:r>
              <a:rPr lang="da-DK" dirty="0" smtClean="0"/>
              <a:t>Kultur</a:t>
            </a:r>
            <a:r>
              <a:rPr lang="da-DK" baseline="0" dirty="0" smtClean="0"/>
              <a:t> og samarbejde</a:t>
            </a:r>
          </a:p>
          <a:p>
            <a:r>
              <a:rPr lang="da-DK" baseline="0" dirty="0" smtClean="0"/>
              <a:t>Afprøvnings, implementering og træning.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8271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3 temadage årligt – samme program</a:t>
            </a:r>
          </a:p>
          <a:p>
            <a:endParaRPr lang="da-DK" dirty="0" smtClean="0"/>
          </a:p>
          <a:p>
            <a:r>
              <a:rPr lang="da-DK" dirty="0" smtClean="0"/>
              <a:t>Holdninger,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tanker,myter</a:t>
            </a:r>
            <a:r>
              <a:rPr lang="da-DK" baseline="0" dirty="0" smtClean="0"/>
              <a:t> og bekymringer om NAU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5830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Eksempler</a:t>
            </a:r>
            <a:r>
              <a:rPr lang="da-DK" baseline="0" dirty="0" smtClean="0"/>
              <a:t> på hvordan vi arbejder med omstilling.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8566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Der informeres løbende om gruppernes arbejde på personalenet. </a:t>
            </a:r>
          </a:p>
          <a:p>
            <a:r>
              <a:rPr lang="da-DK" dirty="0" smtClean="0"/>
              <a:t>Temamøder </a:t>
            </a:r>
            <a:r>
              <a:rPr lang="da-DK" dirty="0" smtClean="0"/>
              <a:t>cirka hver kvartal i UUHL </a:t>
            </a:r>
            <a:r>
              <a:rPr lang="da-DK" dirty="0" smtClean="0"/>
              <a:t>sikrer </a:t>
            </a:r>
            <a:r>
              <a:rPr lang="da-DK" dirty="0" smtClean="0"/>
              <a:t>godkendelse / enkelte</a:t>
            </a:r>
            <a:r>
              <a:rPr lang="da-DK" baseline="0" dirty="0" smtClean="0"/>
              <a:t> ting skal godkendes i fællesskab med Byggeprojekt/HL</a:t>
            </a:r>
            <a:endParaRPr lang="da-DK" dirty="0" smtClean="0"/>
          </a:p>
          <a:p>
            <a:r>
              <a:rPr lang="da-DK" dirty="0" smtClean="0"/>
              <a:t>Klar til NAU kontoret informerer løbende om hvad der foregår på </a:t>
            </a:r>
            <a:r>
              <a:rPr lang="da-DK" dirty="0" smtClean="0"/>
              <a:t>medarbejdermøder </a:t>
            </a:r>
            <a:r>
              <a:rPr lang="da-DK" dirty="0" smtClean="0"/>
              <a:t>etc.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5909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En gruppe</a:t>
            </a:r>
            <a:r>
              <a:rPr lang="da-DK" baseline="0" dirty="0" smtClean="0"/>
              <a:t> som har arbejdet med :</a:t>
            </a:r>
          </a:p>
          <a:p>
            <a:endParaRPr lang="da-DK" baseline="0" dirty="0" smtClean="0"/>
          </a:p>
          <a:p>
            <a:r>
              <a:rPr lang="da-DK" baseline="0" dirty="0" smtClean="0"/>
              <a:t>Fælles område med klinik, </a:t>
            </a:r>
            <a:r>
              <a:rPr lang="da-DK" baseline="0" dirty="0" err="1" smtClean="0"/>
              <a:t>dagbeshandling</a:t>
            </a:r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err="1" smtClean="0"/>
              <a:t>Overordent</a:t>
            </a:r>
            <a:r>
              <a:rPr lang="da-DK" baseline="0" dirty="0" smtClean="0"/>
              <a:t> driftskoncept  - etablering af fællesskaber i </a:t>
            </a:r>
            <a:r>
              <a:rPr lang="da-DK" baseline="0" dirty="0" err="1" smtClean="0"/>
              <a:t>amb</a:t>
            </a:r>
            <a:endParaRPr lang="da-DK" baseline="0" dirty="0" smtClean="0"/>
          </a:p>
          <a:p>
            <a:r>
              <a:rPr lang="da-DK" baseline="0" dirty="0" smtClean="0"/>
              <a:t>Patientlogistik (</a:t>
            </a:r>
            <a:r>
              <a:rPr lang="da-DK" baseline="0" dirty="0" err="1" smtClean="0"/>
              <a:t>Way-finding</a:t>
            </a:r>
            <a:r>
              <a:rPr lang="da-DK" baseline="0" dirty="0" smtClean="0"/>
              <a:t>, patientinvolvering og booking)</a:t>
            </a:r>
          </a:p>
          <a:p>
            <a:r>
              <a:rPr lang="da-DK" baseline="0" dirty="0" smtClean="0"/>
              <a:t>IT-arbejdsgange as- Is</a:t>
            </a:r>
          </a:p>
          <a:p>
            <a:r>
              <a:rPr lang="da-DK" baseline="0" dirty="0" smtClean="0"/>
              <a:t>Kapacitet på tværs i fællesskaber</a:t>
            </a:r>
          </a:p>
          <a:p>
            <a:r>
              <a:rPr lang="da-DK" baseline="0" dirty="0" smtClean="0"/>
              <a:t>Test af </a:t>
            </a:r>
            <a:r>
              <a:rPr lang="da-DK" baseline="0" dirty="0" err="1" smtClean="0"/>
              <a:t>bookplanparadigme</a:t>
            </a:r>
            <a:endParaRPr lang="da-DK" baseline="0" dirty="0" smtClean="0"/>
          </a:p>
          <a:p>
            <a:r>
              <a:rPr lang="da-DK" baseline="0" dirty="0" smtClean="0"/>
              <a:t>Test af IT-understøttet </a:t>
            </a:r>
            <a:r>
              <a:rPr lang="da-DK" baseline="0" dirty="0" err="1" smtClean="0"/>
              <a:t>patientflow</a:t>
            </a:r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Dagspladser</a:t>
            </a:r>
          </a:p>
          <a:p>
            <a:r>
              <a:rPr lang="da-DK" baseline="0" dirty="0" smtClean="0"/>
              <a:t>Endoskopi</a:t>
            </a:r>
          </a:p>
          <a:p>
            <a:endParaRPr lang="da-DK" baseline="0" dirty="0" smtClean="0"/>
          </a:p>
          <a:p>
            <a:r>
              <a:rPr lang="da-DK" baseline="0" dirty="0" smtClean="0"/>
              <a:t>Rapporteres løbende tilbage til Udvidet </a:t>
            </a:r>
            <a:r>
              <a:rPr lang="da-DK" baseline="0" dirty="0" err="1" smtClean="0"/>
              <a:t>udvidet</a:t>
            </a:r>
            <a:r>
              <a:rPr lang="da-DK" baseline="0" dirty="0" smtClean="0"/>
              <a:t> HL (Klinikchefer, kontorchefer og HL)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847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577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686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8F434-9C54-441A-8F94-CC6FFE2FB81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57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8085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sz="160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Afgrænsning: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det er det ene eller det andet hardware, der skal anvendes ligger i Koncern IT, om det virker ligger i Koncern IT (f.eks. om sporing virker)</a:t>
            </a:r>
            <a:endParaRPr lang="da-DK" altLang="da-DK" sz="160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sz="160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Organisering: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afdelingen, Projektafdelingen og Aalborg UH er det trekløver der sammen bør styre/lede processen.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sz="160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Fremgangsmåde:</a:t>
            </a: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Projektet bør struktureres ud fra beskrivelser af / definering af patient flow. Der skal således fokus på /vælges funktionalitet og ikke system.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kunne være hensigtsmæssigt, at udarbejde patient flow på: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Ambulante forløb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Akutte forløb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Elektive operationer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fødsel (ukompliceret, kompliceret, akut </a:t>
            </a:r>
            <a:r>
              <a:rPr lang="da-DK" altLang="da-D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</a:t>
            </a: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mater på intensiv </a:t>
            </a:r>
            <a:r>
              <a:rPr lang="da-DK" altLang="da-D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</a:t>
            </a: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mere 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så var vi langt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forbindelse med analyse af hele it-området skal der ligeledes tænkes gevinstrealisering ind. Får vi udnyttet vores it-ressourcer rigtigt, kan vi nedsætte vores behandlingstider ved at tænkte Big data og kan vi opnå en bedre udnyttelsesgrad af vores ressourcer.</a:t>
            </a:r>
            <a:endParaRPr lang="da-DK" altLang="da-DK" sz="160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sz="160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Hovedforløbet kunne være: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Afdækning af centrale patient flow, så vi har velbeskrevne beslutnings flow 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 af delelementerne i patient flow – IT relaterede muligheder og begrænsninger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Beslutninger omkring integrationer, opgraderinger, udfasninger på baggrund af de beskrevne patient flow og krav til effektiviseringsgevinster</a:t>
            </a:r>
            <a:endParaRPr lang="da-DK" altLang="da-DK" sz="9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685800" algn="l"/>
              </a:tabLst>
            </a:pPr>
            <a:r>
              <a:rPr lang="da-DK" altLang="da-D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815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357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Afdelinger gør meget ud af at informere i</a:t>
            </a:r>
            <a:r>
              <a:rPr lang="da-DK" baseline="0" dirty="0" smtClean="0"/>
              <a:t> eget regi</a:t>
            </a:r>
          </a:p>
          <a:p>
            <a:r>
              <a:rPr lang="da-DK" baseline="0" dirty="0" err="1" smtClean="0"/>
              <a:t>f.eKs</a:t>
            </a:r>
            <a:r>
              <a:rPr lang="da-DK" baseline="0" dirty="0" smtClean="0"/>
              <a:t> NAU ambassadører – skal finde svar på spørgsmål omkring NAU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1603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4504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9367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535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Forskel</a:t>
            </a:r>
          </a:p>
          <a:p>
            <a:endParaRPr lang="da-DK" dirty="0" smtClean="0"/>
          </a:p>
          <a:p>
            <a:r>
              <a:rPr lang="da-DK" dirty="0" smtClean="0"/>
              <a:t>Byggeprojekt – bygger og indretter (brugerproces omkring indretning)</a:t>
            </a:r>
          </a:p>
          <a:p>
            <a:endParaRPr lang="da-DK" dirty="0" smtClean="0"/>
          </a:p>
          <a:p>
            <a:r>
              <a:rPr lang="da-DK" dirty="0" smtClean="0"/>
              <a:t>Klar til NAU arbejder med omstillingen på hospitalet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7350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dirty="0" smtClean="0"/>
              <a:t>Arbejdet i Klar til NAU sker med </a:t>
            </a:r>
            <a:r>
              <a:rPr lang="da-DK" sz="1200" b="1" dirty="0" smtClean="0"/>
              <a:t>udgangspunkt</a:t>
            </a:r>
            <a:r>
              <a:rPr lang="da-DK" sz="1200" dirty="0" smtClean="0"/>
              <a:t> i regionale politikker og retningslinjer, hospitalets vision og mission samt ud fra ti centrale principper.</a:t>
            </a:r>
          </a:p>
          <a:p>
            <a:endParaRPr lang="da-DK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310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Omstilling</a:t>
            </a:r>
            <a:r>
              <a:rPr lang="da-DK" baseline="0" dirty="0" smtClean="0"/>
              <a:t> berører de 3 matrikler i </a:t>
            </a:r>
            <a:r>
              <a:rPr lang="da-DK" baseline="0" dirty="0" smtClean="0"/>
              <a:t> Aalborg</a:t>
            </a:r>
            <a:r>
              <a:rPr lang="da-DK" baseline="0" dirty="0" smtClean="0"/>
              <a:t>. Uanset om man flytter i 22 eller først i 30</a:t>
            </a:r>
          </a:p>
          <a:p>
            <a:endParaRPr lang="da-DK" baseline="0" dirty="0" smtClean="0"/>
          </a:p>
          <a:p>
            <a:r>
              <a:rPr lang="da-DK" baseline="0" dirty="0" smtClean="0"/>
              <a:t>Men har også konsekvenser for de øvrige matrikler i RN. (ikke direkte men indirekte)</a:t>
            </a:r>
          </a:p>
          <a:p>
            <a:endParaRPr lang="da-DK" baseline="0" dirty="0" smtClean="0"/>
          </a:p>
          <a:p>
            <a:r>
              <a:rPr lang="da-DK" baseline="0" dirty="0" smtClean="0"/>
              <a:t>Dette skal der også være opmærksomhed omkring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26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Når vi får et nyt hospital og nye teknologier og nye sammenhænge, så skal</a:t>
            </a:r>
            <a:r>
              <a:rPr lang="da-DK" baseline="0" dirty="0" smtClean="0"/>
              <a:t> vi i organisationen sikre at vi udnytter de nye muligheder bedst muligt.</a:t>
            </a:r>
          </a:p>
          <a:p>
            <a:endParaRPr lang="da-DK" baseline="0" dirty="0" smtClean="0"/>
          </a:p>
          <a:p>
            <a:r>
              <a:rPr lang="da-DK" baseline="0" dirty="0" smtClean="0"/>
              <a:t>Gamle uhensigtsmæssige vaner skal væk.</a:t>
            </a:r>
          </a:p>
          <a:p>
            <a:r>
              <a:rPr lang="da-DK" baseline="0" dirty="0" smtClean="0"/>
              <a:t>Det bevaringsværdige skal identificeres og </a:t>
            </a:r>
          </a:p>
          <a:p>
            <a:r>
              <a:rPr lang="da-DK" baseline="0" dirty="0" smtClean="0"/>
              <a:t>Hvor der er behov for </a:t>
            </a:r>
            <a:r>
              <a:rPr lang="da-DK" baseline="0" dirty="0" err="1" smtClean="0"/>
              <a:t>retænkning</a:t>
            </a:r>
            <a:r>
              <a:rPr lang="da-DK" baseline="0" dirty="0" smtClean="0"/>
              <a:t> skal dette sættes i værk.</a:t>
            </a:r>
          </a:p>
          <a:p>
            <a:endParaRPr lang="da-DK" baseline="0" dirty="0" smtClean="0"/>
          </a:p>
          <a:p>
            <a:r>
              <a:rPr lang="da-DK" baseline="0" dirty="0" smtClean="0"/>
              <a:t>Jeg havde lidt svært ved at få fat om hvad omstilling egentlig var på Aalborg Universitetshospital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1444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Indtil det gik op for mig</a:t>
            </a:r>
            <a:r>
              <a:rPr lang="da-DK" baseline="0" dirty="0" smtClean="0"/>
              <a:t> at organisationen i høj grad også benyttede anledningen til </a:t>
            </a:r>
            <a:r>
              <a:rPr lang="da-DK" baseline="0" dirty="0" err="1" smtClean="0"/>
              <a:t>revudere</a:t>
            </a:r>
            <a:r>
              <a:rPr lang="da-DK" baseline="0" dirty="0" smtClean="0"/>
              <a:t> nogle arbejdsgange som faktisk er uafhængige af at vi får et nyt hospital – den unikke anledning.</a:t>
            </a:r>
          </a:p>
          <a:p>
            <a:endParaRPr lang="da-DK" baseline="0" dirty="0" smtClean="0"/>
          </a:p>
          <a:p>
            <a:r>
              <a:rPr lang="da-DK" baseline="0" dirty="0" smtClean="0"/>
              <a:t>Og så er der selvfølgelig det den mere traditionelle tilgang, hvor de konkrete fysiske ændringer afstedkommer en revidering af arbejdsgange og samarbejder.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915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Der er kommet flere emner til </a:t>
            </a:r>
          </a:p>
          <a:p>
            <a:endParaRPr lang="da-DK" dirty="0" smtClean="0"/>
          </a:p>
          <a:p>
            <a:r>
              <a:rPr lang="da-DK" dirty="0" smtClean="0"/>
              <a:t>F.eks. Ledelse på tværs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5985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>
                <a:effectLst/>
              </a:rPr>
              <a:t>Arbejdet med at blive klar til NAU sker efter 10 centrale principper. G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rundlaget for de centrale principper for ”Klar til NAU” / Aalborg UH er de regionale fokusområder, retningslinjer og politikker (f.eks. i forhold til inddragelse af patienter og pårørende) samt hospitalets vision og mission. I de centrale principper bliver de overordnede perspektiver og retninger foldet ud, så det fremgår, hvad der er vigtigst i arbejdet med ”Klar til NAU”. Principperne er bredt formulerede og skaber en fælles retning for, hvor vi skal hen – og derfor har vi de centrale principper.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551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imaryColor"/>
          <p:cNvSpPr/>
          <p:nvPr userDrawn="1"/>
        </p:nvSpPr>
        <p:spPr>
          <a:xfrm>
            <a:off x="0" y="-1"/>
            <a:ext cx="12192000" cy="6854825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1" name="SecondaryColor"/>
          <p:cNvSpPr/>
          <p:nvPr userDrawn="1"/>
        </p:nvSpPr>
        <p:spPr>
          <a:xfrm>
            <a:off x="0" y="5475600"/>
            <a:ext cx="12192002" cy="13824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16" name="Femte element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>
          <a:xfrm>
            <a:off x="3021340" y="45958"/>
            <a:ext cx="8883323" cy="5380808"/>
          </a:xfrm>
          <a:prstGeom prst="rect">
            <a:avLst/>
          </a:prstGeom>
        </p:spPr>
      </p:pic>
      <p:sp>
        <p:nvSpPr>
          <p:cNvPr id="12" name="Institutlinje"/>
          <p:cNvSpPr/>
          <p:nvPr userDrawn="1"/>
        </p:nvSpPr>
        <p:spPr>
          <a:xfrm>
            <a:off x="0" y="5420181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65176" y="5822388"/>
            <a:ext cx="6408510" cy="665532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760939" y="6489700"/>
            <a:ext cx="2820461" cy="365125"/>
          </a:xfrm>
        </p:spPr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4038600" y="648970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4" name="(n) 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571522"/>
            <a:ext cx="615927" cy="615927"/>
          </a:xfrm>
          <a:prstGeom prst="rect">
            <a:avLst/>
          </a:prstGeom>
        </p:spPr>
      </p:pic>
      <p:sp>
        <p:nvSpPr>
          <p:cNvPr id="10" name="LogoPPT"/>
          <p:cNvSpPr/>
          <p:nvPr userDrawn="1"/>
        </p:nvSpPr>
        <p:spPr>
          <a:xfrm>
            <a:off x="9421200" y="5810400"/>
            <a:ext cx="24336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7" name="LogoPPT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78" y="5810400"/>
            <a:ext cx="340282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forside -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00400"/>
          </a:xfrm>
          <a:solidFill>
            <a:schemeClr val="bg1"/>
          </a:solidFill>
        </p:spPr>
        <p:txBody>
          <a:bodyPr lIns="3996000" tIns="0" rIns="0" anchor="ctr" anchorCtr="0"/>
          <a:lstStyle>
            <a:lvl1pPr marL="0" indent="0" algn="ctr">
              <a:buNone/>
              <a:defRPr sz="1800" baseline="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939" y="1357312"/>
            <a:ext cx="10656362" cy="1910143"/>
          </a:xfrm>
        </p:spPr>
        <p:txBody>
          <a:bodyPr/>
          <a:lstStyle>
            <a:lvl1pPr>
              <a:defRPr sz="6600" spc="600" baseline="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indhold 2"/>
          <p:cNvSpPr>
            <a:spLocks noGrp="1"/>
          </p:cNvSpPr>
          <p:nvPr>
            <p:ph sz="quarter" idx="13"/>
          </p:nvPr>
        </p:nvSpPr>
        <p:spPr>
          <a:xfrm>
            <a:off x="765176" y="3560064"/>
            <a:ext cx="10652124" cy="273437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14" name="(n)W"/>
          <p:cNvSpPr>
            <a:spLocks noGrp="1"/>
          </p:cNvSpPr>
          <p:nvPr>
            <p:ph type="body" sz="quarter" idx="15" hasCustomPrompt="1"/>
          </p:nvPr>
        </p:nvSpPr>
        <p:spPr>
          <a:xfrm>
            <a:off x="151200" y="150990"/>
            <a:ext cx="615600" cy="61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83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forside - femte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42" y="1155799"/>
            <a:ext cx="5746539" cy="5394127"/>
          </a:xfrm>
          <a:prstGeom prst="rect">
            <a:avLst/>
          </a:prstGeom>
        </p:spPr>
      </p:pic>
      <p:sp>
        <p:nvSpPr>
          <p:cNvPr id="12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55606" y="1659452"/>
            <a:ext cx="7416000" cy="2168975"/>
          </a:xfrm>
        </p:spPr>
        <p:txBody>
          <a:bodyPr anchor="b"/>
          <a:lstStyle>
            <a:lvl1pPr>
              <a:defRPr sz="4500" spc="450" baseline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765174" y="3831570"/>
            <a:ext cx="7416000" cy="1202158"/>
          </a:xfrm>
        </p:spPr>
        <p:txBody>
          <a:bodyPr/>
          <a:lstStyle>
            <a:lvl1pPr marL="0" indent="0">
              <a:buNone/>
              <a:defRPr sz="2400" i="1" spc="200" baseline="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5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- femte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3" y="75272"/>
            <a:ext cx="6991093" cy="4940118"/>
          </a:xfrm>
          <a:prstGeom prst="rect">
            <a:avLst/>
          </a:prstGeom>
        </p:spPr>
      </p:pic>
      <p:sp>
        <p:nvSpPr>
          <p:cNvPr id="1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345937"/>
            <a:ext cx="55080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8" name="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989826" y="4550252"/>
            <a:ext cx="9428000" cy="1912444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i="1" spc="200" baseline="0">
                <a:solidFill>
                  <a:srgbClr val="FFFFFF"/>
                </a:solidFill>
              </a:defRPr>
            </a:lvl1pPr>
            <a:lvl2pPr marL="187200" indent="-187200">
              <a:defRPr sz="2000">
                <a:solidFill>
                  <a:srgbClr val="FFFFFF"/>
                </a:solidFill>
              </a:defRPr>
            </a:lvl2pPr>
            <a:lvl3pPr marL="367200" indent="-180000">
              <a:defRPr sz="1800"/>
            </a:lvl3pPr>
            <a:lvl4pPr marL="540000" indent="-172800">
              <a:defRPr sz="1600"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5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" b="7163"/>
          <a:stretch/>
        </p:blipFill>
        <p:spPr>
          <a:xfrm>
            <a:off x="6880143" y="2199409"/>
            <a:ext cx="5305995" cy="4595091"/>
          </a:xfrm>
          <a:prstGeom prst="rect">
            <a:avLst/>
          </a:prstGeom>
        </p:spPr>
      </p:pic>
      <p:sp>
        <p:nvSpPr>
          <p:cNvPr id="6" name="Title"/>
          <p:cNvSpPr>
            <a:spLocks noGrp="1"/>
          </p:cNvSpPr>
          <p:nvPr>
            <p:ph type="title"/>
          </p:nvPr>
        </p:nvSpPr>
        <p:spPr>
          <a:xfrm>
            <a:off x="759600" y="3344400"/>
            <a:ext cx="5508000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1" name="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989826" y="4550252"/>
            <a:ext cx="9428000" cy="1912444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i="1" spc="200" baseline="0">
                <a:solidFill>
                  <a:srgbClr val="FFFFFF"/>
                </a:solidFill>
              </a:defRPr>
            </a:lvl1pPr>
            <a:lvl2pPr marL="187200" indent="-187200">
              <a:defRPr sz="2000">
                <a:solidFill>
                  <a:srgbClr val="FFFFFF"/>
                </a:solidFill>
              </a:defRPr>
            </a:lvl2pPr>
            <a:lvl3pPr marL="367200" indent="-180000">
              <a:defRPr sz="1800"/>
            </a:lvl3pPr>
            <a:lvl4pPr marL="540000" indent="-172800">
              <a:defRPr sz="1600"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2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9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vid baggrund"/>
          <p:cNvSpPr/>
          <p:nvPr userDrawn="1"/>
        </p:nvSpPr>
        <p:spPr>
          <a:xfrm>
            <a:off x="0" y="0"/>
            <a:ext cx="12192000" cy="68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Pladsholder til dato 6" hidden="1"/>
          <p:cNvSpPr>
            <a:spLocks noGrp="1"/>
          </p:cNvSpPr>
          <p:nvPr>
            <p:ph type="dt" sz="half" idx="10"/>
          </p:nvPr>
        </p:nvSpPr>
        <p:spPr>
          <a:xfrm>
            <a:off x="838200" y="7118350"/>
            <a:ext cx="2743200" cy="365125"/>
          </a:xfrm>
        </p:spPr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1"/>
          </p:nvPr>
        </p:nvSpPr>
        <p:spPr>
          <a:xfrm>
            <a:off x="4038600" y="711835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711835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1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00400"/>
          </a:xfrm>
          <a:noFill/>
        </p:spPr>
        <p:txBody>
          <a:bodyPr tIns="648000" anchor="ctr" anchorCtr="0"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0" name="(n)W"/>
          <p:cNvSpPr>
            <a:spLocks noGrp="1"/>
          </p:cNvSpPr>
          <p:nvPr>
            <p:ph type="body" sz="quarter" idx="15" hasCustomPrompt="1"/>
          </p:nvPr>
        </p:nvSpPr>
        <p:spPr>
          <a:xfrm>
            <a:off x="151200" y="150990"/>
            <a:ext cx="615600" cy="61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768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39" name="Billede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96" y="-6435"/>
            <a:ext cx="5165535" cy="4355940"/>
          </a:xfrm>
          <a:prstGeom prst="rect">
            <a:avLst/>
          </a:prstGeom>
        </p:spPr>
      </p:pic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40" name="(n)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sp>
        <p:nvSpPr>
          <p:cNvPr id="26" name="USR_DirectPhone" hidden="1"/>
          <p:cNvSpPr/>
          <p:nvPr userDrawn="1"/>
        </p:nvSpPr>
        <p:spPr>
          <a:xfrm>
            <a:off x="757647" y="597908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+4597665534</a:t>
            </a:r>
            <a:endParaRPr lang="da-DK" sz="2400" dirty="0"/>
          </a:p>
        </p:txBody>
      </p:sp>
      <p:sp>
        <p:nvSpPr>
          <p:cNvPr id="27" name="USR_Email" hidden="1"/>
          <p:cNvSpPr/>
          <p:nvPr userDrawn="1"/>
        </p:nvSpPr>
        <p:spPr>
          <a:xfrm>
            <a:off x="765175" y="5487560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a.kyhl@rn.dk</a:t>
            </a:r>
            <a:endParaRPr lang="da-DK" sz="2400" dirty="0"/>
          </a:p>
        </p:txBody>
      </p:sp>
      <p:sp>
        <p:nvSpPr>
          <p:cNvPr id="32" name="USR_Unit" hidden="1"/>
          <p:cNvSpPr/>
          <p:nvPr userDrawn="1"/>
        </p:nvSpPr>
        <p:spPr>
          <a:xfrm>
            <a:off x="765175" y="4996037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da-DK" sz="2400" dirty="0"/>
          </a:p>
        </p:txBody>
      </p:sp>
      <p:sp>
        <p:nvSpPr>
          <p:cNvPr id="35" name="USR_Speciality" hidden="1"/>
          <p:cNvSpPr/>
          <p:nvPr userDrawn="1"/>
        </p:nvSpPr>
        <p:spPr>
          <a:xfrm>
            <a:off x="765175" y="4504514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da-DK" sz="2400" dirty="0"/>
          </a:p>
        </p:txBody>
      </p:sp>
      <p:sp>
        <p:nvSpPr>
          <p:cNvPr id="36" name="USR_Department" hidden="1"/>
          <p:cNvSpPr/>
          <p:nvPr userDrawn="1"/>
        </p:nvSpPr>
        <p:spPr>
          <a:xfrm>
            <a:off x="765175" y="401299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Klar til NAU</a:t>
            </a:r>
            <a:endParaRPr lang="da-DK" sz="2400" dirty="0"/>
          </a:p>
        </p:txBody>
      </p:sp>
      <p:sp>
        <p:nvSpPr>
          <p:cNvPr id="37" name="SD_OFF_Institute" hidden="1"/>
          <p:cNvSpPr/>
          <p:nvPr userDrawn="1"/>
        </p:nvSpPr>
        <p:spPr>
          <a:xfrm>
            <a:off x="765175" y="3521468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/>
              <a:t>Aalborg Universitetshospital</a:t>
            </a:r>
            <a:endParaRPr lang="da-DK" sz="2400" dirty="0"/>
          </a:p>
        </p:txBody>
      </p:sp>
      <p:sp>
        <p:nvSpPr>
          <p:cNvPr id="25" name="SD_VAR_HEADER"/>
          <p:cNvSpPr/>
          <p:nvPr userDrawn="1">
            <p:custDataLst>
              <p:tags r:id="rId1"/>
            </p:custDataLst>
          </p:nvPr>
        </p:nvSpPr>
        <p:spPr>
          <a:xfrm>
            <a:off x="765175" y="3444467"/>
            <a:ext cx="10660180" cy="277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ct val="135000"/>
              </a:lnSpc>
              <a:spcAft>
                <a:spcPts val="0"/>
              </a:spcAft>
            </a:pPr>
            <a:r>
              <a:rPr lang="da-DK" sz="2400" smtClean="0">
                <a:solidFill>
                  <a:srgbClr val="FFFFFF"/>
                </a:solidFill>
              </a:rPr>
              <a:t>Aalborg Universitetshospital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Klar til NAU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a.kyhl@rn.dk</a:t>
            </a:r>
            <a:br>
              <a:rPr lang="da-DK" sz="2400" smtClean="0">
                <a:solidFill>
                  <a:srgbClr val="FFFFFF"/>
                </a:solidFill>
              </a:rPr>
            </a:br>
            <a:r>
              <a:rPr lang="da-DK" sz="2400" smtClean="0">
                <a:solidFill>
                  <a:srgbClr val="FFFFFF"/>
                </a:solidFill>
              </a:rPr>
              <a:t>+4597665534</a:t>
            </a:r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42" name="USR_name"/>
          <p:cNvSpPr/>
          <p:nvPr userDrawn="1"/>
        </p:nvSpPr>
        <p:spPr>
          <a:xfrm>
            <a:off x="765175" y="2660470"/>
            <a:ext cx="10660180" cy="751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l"/>
            <a:r>
              <a:rPr lang="da-DK" sz="5000" b="1" cap="all" spc="500" baseline="0" smtClean="0">
                <a:solidFill>
                  <a:srgbClr val="FFFFFF"/>
                </a:solidFill>
              </a:rPr>
              <a:t>Anne Kyhl Christiansen</a:t>
            </a:r>
            <a:endParaRPr lang="da-DK" sz="5000" b="1" cap="all" spc="500" baseline="0" dirty="0">
              <a:solidFill>
                <a:srgbClr val="FFFFFF"/>
              </a:solidFill>
            </a:endParaRPr>
          </a:p>
        </p:txBody>
      </p:sp>
      <p:sp>
        <p:nvSpPr>
          <p:cNvPr id="41" name="USR_Title"/>
          <p:cNvSpPr/>
          <p:nvPr userDrawn="1"/>
        </p:nvSpPr>
        <p:spPr>
          <a:xfrm>
            <a:off x="765175" y="2218761"/>
            <a:ext cx="10660180" cy="350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a-DK" sz="2400" smtClean="0">
                <a:solidFill>
                  <a:srgbClr val="FFFFFF"/>
                </a:solidFill>
              </a:rPr>
              <a:t>Plankonsulent</a:t>
            </a:r>
            <a:endParaRPr lang="da-DK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err="1" smtClean="0"/>
              <a:t>Second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err="1" smtClean="0"/>
              <a:t>Third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err="1" smtClean="0"/>
              <a:t>Fifth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7841E-5726-4D5A-BEB9-108A475D854B}" type="slidenum">
              <a:rPr lang="da-DK" noProof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3069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indhold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5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indhold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ndhold - femte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8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7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8152874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765175" y="1638696"/>
            <a:ext cx="6984000" cy="482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6" name="Billed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47" y="968429"/>
            <a:ext cx="4870271" cy="4955993"/>
          </a:xfrm>
          <a:prstGeom prst="rect">
            <a:avLst/>
          </a:prstGeom>
        </p:spPr>
      </p:pic>
      <p:pic>
        <p:nvPicPr>
          <p:cNvPr id="37" name="(n)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1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2 indhold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638696"/>
            <a:ext cx="5148264" cy="482398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indhold 3"/>
          <p:cNvSpPr>
            <a:spLocks noGrp="1"/>
          </p:cNvSpPr>
          <p:nvPr>
            <p:ph sz="quarter" idx="13"/>
          </p:nvPr>
        </p:nvSpPr>
        <p:spPr>
          <a:xfrm>
            <a:off x="6269038" y="1638300"/>
            <a:ext cx="5148788" cy="48243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551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2 indhold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4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sp>
        <p:nvSpPr>
          <p:cNvPr id="7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765175" y="1638696"/>
            <a:ext cx="5148264" cy="482398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8" name="Text"/>
          <p:cNvSpPr>
            <a:spLocks noGrp="1"/>
          </p:cNvSpPr>
          <p:nvPr>
            <p:ph sz="quarter" idx="13"/>
          </p:nvPr>
        </p:nvSpPr>
        <p:spPr>
          <a:xfrm>
            <a:off x="6269038" y="1638300"/>
            <a:ext cx="5148788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 dirty="0"/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463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- 1/2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vid baggrund"/>
          <p:cNvSpPr/>
          <p:nvPr userDrawn="1"/>
        </p:nvSpPr>
        <p:spPr>
          <a:xfrm>
            <a:off x="5981700" y="0"/>
            <a:ext cx="6210299" cy="68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6" name="PrimaryColor"/>
          <p:cNvSpPr/>
          <p:nvPr userDrawn="1"/>
        </p:nvSpPr>
        <p:spPr>
          <a:xfrm>
            <a:off x="-1" y="0"/>
            <a:ext cx="6019035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51524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Text"/>
          <p:cNvSpPr>
            <a:spLocks noGrp="1"/>
          </p:cNvSpPr>
          <p:nvPr>
            <p:ph type="body" sz="quarter" idx="14"/>
          </p:nvPr>
        </p:nvSpPr>
        <p:spPr>
          <a:xfrm>
            <a:off x="765174" y="1638300"/>
            <a:ext cx="4797425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5981700" y="0"/>
            <a:ext cx="6210299" cy="6800400"/>
          </a:xfrm>
          <a:noFill/>
        </p:spPr>
        <p:txBody>
          <a:bodyPr tIns="648000"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på ikonet for at tilføje et billede</a:t>
            </a:r>
            <a:endParaRPr lang="da-DK" dirty="0"/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9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kst - bomæ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cond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PrimaryColor"/>
          <p:cNvSpPr/>
          <p:nvPr userDrawn="1"/>
        </p:nvSpPr>
        <p:spPr>
          <a:xfrm>
            <a:off x="-1" y="0"/>
            <a:ext cx="6019035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356552"/>
            <a:ext cx="5152499" cy="10017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6" name="Text"/>
          <p:cNvSpPr>
            <a:spLocks noGrp="1"/>
          </p:cNvSpPr>
          <p:nvPr>
            <p:ph type="body" sz="quarter" idx="14"/>
          </p:nvPr>
        </p:nvSpPr>
        <p:spPr>
          <a:xfrm>
            <a:off x="765174" y="1638300"/>
            <a:ext cx="4797425" cy="482439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3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21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  <p:pic>
        <p:nvPicPr>
          <p:cNvPr id="12" name="Picture 5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389427"/>
            <a:ext cx="3827150" cy="3827150"/>
          </a:xfrm>
          <a:prstGeom prst="rect">
            <a:avLst/>
          </a:prstGeom>
        </p:spPr>
      </p:pic>
      <p:sp>
        <p:nvSpPr>
          <p:cNvPr id="15" name="LogoN"/>
          <p:cNvSpPr/>
          <p:nvPr userDrawn="1"/>
        </p:nvSpPr>
        <p:spPr>
          <a:xfrm>
            <a:off x="7236000" y="1357200"/>
            <a:ext cx="3906000" cy="390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8" name="LogoN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1357200"/>
            <a:ext cx="3906000" cy="3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imaryColor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sp>
        <p:nvSpPr>
          <p:cNvPr id="2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760939" y="1357200"/>
            <a:ext cx="10656362" cy="1911600"/>
          </a:xfrm>
        </p:spPr>
        <p:txBody>
          <a:bodyPr/>
          <a:lstStyle>
            <a:lvl1pPr>
              <a:defRPr sz="6600" spc="600" baseline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Text"/>
          <p:cNvSpPr>
            <a:spLocks noGrp="1"/>
          </p:cNvSpPr>
          <p:nvPr>
            <p:ph sz="quarter" idx="13"/>
          </p:nvPr>
        </p:nvSpPr>
        <p:spPr>
          <a:xfrm>
            <a:off x="765176" y="3560400"/>
            <a:ext cx="10652124" cy="2736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E0A626-36E7-4ACB-AE94-30B8AB1B2246}" type="datetimeFigureOut">
              <a:rPr lang="da-DK" smtClean="0"/>
              <a:pPr/>
              <a:t>16-09-2019</a:t>
            </a:fld>
            <a:endParaRPr lang="da-DK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Slide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5" name="(n)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23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939" y="356552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38696"/>
            <a:ext cx="10655999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939" y="6462696"/>
            <a:ext cx="2820461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0A626-36E7-4ACB-AE94-30B8AB1B2246}" type="datetimeFigureOut">
              <a:rPr lang="da-DK" smtClean="0"/>
              <a:t>16-09-2019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2696"/>
            <a:ext cx="4114800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2696"/>
            <a:ext cx="2806700" cy="3514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Institutlinje"/>
          <p:cNvSpPr/>
          <p:nvPr userDrawn="1"/>
        </p:nvSpPr>
        <p:spPr>
          <a:xfrm>
            <a:off x="0" y="6800400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3" name="(n)B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50990"/>
            <a:ext cx="615927" cy="6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3" r:id="rId4"/>
    <p:sldLayoutId id="2147483664" r:id="rId5"/>
    <p:sldLayoutId id="2147483668" r:id="rId6"/>
    <p:sldLayoutId id="2147483658" r:id="rId7"/>
    <p:sldLayoutId id="2147483667" r:id="rId8"/>
    <p:sldLayoutId id="2147483657" r:id="rId9"/>
    <p:sldLayoutId id="2147483660" r:id="rId10"/>
    <p:sldLayoutId id="2147483651" r:id="rId11"/>
    <p:sldLayoutId id="2147483665" r:id="rId12"/>
    <p:sldLayoutId id="2147483661" r:id="rId13"/>
    <p:sldLayoutId id="2147483656" r:id="rId14"/>
    <p:sldLayoutId id="2147483669" r:id="rId15"/>
    <p:sldLayoutId id="2147483655" r:id="rId16"/>
    <p:sldLayoutId id="2147483654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 cap="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72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44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16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748800" indent="-187200" algn="l" defTabSz="914400" rtl="0" eaLnBrk="1" latinLnBrk="0" hangingPunct="1">
        <a:lnSpc>
          <a:spcPct val="10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192" userDrawn="1">
          <p15:clr>
            <a:srgbClr val="F26B43"/>
          </p15:clr>
        </p15:guide>
        <p15:guide id="3" orient="horz" pos="224" userDrawn="1">
          <p15:clr>
            <a:srgbClr val="F26B43"/>
          </p15:clr>
        </p15:guide>
        <p15:guide id="4" orient="horz" pos="855" userDrawn="1">
          <p15:clr>
            <a:srgbClr val="F26B43"/>
          </p15:clr>
        </p15:guide>
        <p15:guide id="5" pos="482" userDrawn="1">
          <p15:clr>
            <a:srgbClr val="F26B43"/>
          </p15:clr>
        </p15:guide>
        <p15:guide id="6" pos="3725" userDrawn="1">
          <p15:clr>
            <a:srgbClr val="F26B43"/>
          </p15:clr>
        </p15:guide>
        <p15:guide id="7" orient="horz" pos="1032" userDrawn="1">
          <p15:clr>
            <a:srgbClr val="F26B43"/>
          </p15:clr>
        </p15:guide>
        <p15:guide id="8" orient="horz" pos="3965" userDrawn="1">
          <p15:clr>
            <a:srgbClr val="F26B43"/>
          </p15:clr>
        </p15:guide>
        <p15:guide id="9" pos="39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Microsoft_Visio_2003-2010-tegning111111.vsd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hyperlink" Target="http://personalenet.rn.dk/AndreIntranet/AalborgUH/ledelseogorganisering/klartilNAU/Sider/default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imaryColor"/>
          <p:cNvSpPr/>
          <p:nvPr/>
        </p:nvSpPr>
        <p:spPr>
          <a:xfrm>
            <a:off x="0" y="-1"/>
            <a:ext cx="12192000" cy="6854825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54687C"/>
              </a:solidFill>
            </a:endParaRPr>
          </a:p>
        </p:txBody>
      </p:sp>
      <p:pic>
        <p:nvPicPr>
          <p:cNvPr id="14" name="Picture 2" descr="http://www.nau.rn.dk/~/media/Rn_dk/Sundhed/Til%20sundhedsfaglige%20og%20samarbejdspartnere/Nyt%20Aalborg%20UH/Vejen%20til%20vinderprojektet/Galleri/AnkomstI-767.ashx?timestamp=14761023589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4464"/>
            <a:ext cx="12205944" cy="62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pagePicture"/>
          <p:cNvSpPr/>
          <p:nvPr/>
        </p:nvSpPr>
        <p:spPr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sp>
        <p:nvSpPr>
          <p:cNvPr id="4" name="SecondaryColor"/>
          <p:cNvSpPr/>
          <p:nvPr/>
        </p:nvSpPr>
        <p:spPr>
          <a:xfrm>
            <a:off x="0" y="5475600"/>
            <a:ext cx="12192002" cy="1382400"/>
          </a:xfrm>
          <a:prstGeom prst="rect">
            <a:avLst/>
          </a:prstGeom>
          <a:solidFill>
            <a:srgbClr val="00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5" name="Femte elemen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1"/>
          <a:stretch/>
        </p:blipFill>
        <p:spPr>
          <a:xfrm>
            <a:off x="3021340" y="45958"/>
            <a:ext cx="8883323" cy="5380808"/>
          </a:xfrm>
          <a:prstGeom prst="rect">
            <a:avLst/>
          </a:prstGeom>
        </p:spPr>
      </p:pic>
      <p:sp>
        <p:nvSpPr>
          <p:cNvPr id="6" name="Institutlinje"/>
          <p:cNvSpPr/>
          <p:nvPr/>
        </p:nvSpPr>
        <p:spPr>
          <a:xfrm>
            <a:off x="0" y="5420181"/>
            <a:ext cx="12192000" cy="57600"/>
          </a:xfrm>
          <a:prstGeom prst="rect">
            <a:avLst/>
          </a:prstGeom>
          <a:solidFill>
            <a:srgbClr val="006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7" name="(n) W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571522"/>
            <a:ext cx="615927" cy="615927"/>
          </a:xfrm>
          <a:prstGeom prst="rect">
            <a:avLst/>
          </a:prstGeom>
        </p:spPr>
      </p:pic>
      <p:sp>
        <p:nvSpPr>
          <p:cNvPr id="8" name="LogoPPT"/>
          <p:cNvSpPr/>
          <p:nvPr/>
        </p:nvSpPr>
        <p:spPr>
          <a:xfrm>
            <a:off x="9421200" y="5810400"/>
            <a:ext cx="24336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/>
          </a:p>
        </p:txBody>
      </p:sp>
      <p:pic>
        <p:nvPicPr>
          <p:cNvPr id="11" name="LogoPPT_bmk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78" y="5810400"/>
            <a:ext cx="3402822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175" y="5533200"/>
            <a:ext cx="7349603" cy="954720"/>
          </a:xfrm>
        </p:spPr>
        <p:txBody>
          <a:bodyPr/>
          <a:lstStyle/>
          <a:p>
            <a:r>
              <a:rPr lang="da-DK" dirty="0" smtClean="0"/>
              <a:t>Klar til NAU – Hvordan forberedes et helt hospital til drift i nye rammer?</a:t>
            </a:r>
            <a:br>
              <a:rPr lang="da-DK" dirty="0" smtClean="0"/>
            </a:br>
            <a:r>
              <a:rPr lang="da-DK" b="0" dirty="0"/>
              <a:t>v. </a:t>
            </a:r>
            <a:r>
              <a:rPr lang="da-DK" b="0" dirty="0" smtClean="0"/>
              <a:t>plankonsulent Anne </a:t>
            </a:r>
            <a:r>
              <a:rPr lang="da-DK" b="0" dirty="0" smtClean="0"/>
              <a:t>Kyhl </a:t>
            </a:r>
            <a:r>
              <a:rPr lang="da-DK" b="0" dirty="0" smtClean="0"/>
              <a:t>og </a:t>
            </a:r>
            <a:r>
              <a:rPr lang="da-DK" b="0" dirty="0" err="1" smtClean="0"/>
              <a:t>Konst</a:t>
            </a:r>
            <a:r>
              <a:rPr lang="da-DK" b="0" dirty="0" smtClean="0"/>
              <a:t>. kontorchef Birgitta Bælum </a:t>
            </a:r>
            <a:br>
              <a:rPr lang="da-DK" b="0" dirty="0" smtClean="0"/>
            </a:br>
            <a:r>
              <a:rPr lang="da-DK" b="0" dirty="0" smtClean="0"/>
              <a:t>18. september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1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Centrale principper for ”Klar til NAU”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1827" y="1133871"/>
            <a:ext cx="10655999" cy="4824000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 smtClean="0"/>
              <a:t>Vi </a:t>
            </a:r>
            <a:r>
              <a:rPr lang="da-DK" dirty="0"/>
              <a:t>involverer den faglige ekspertise, der er nødvendig for at opnå den højeste </a:t>
            </a:r>
            <a:r>
              <a:rPr lang="da-DK" dirty="0" smtClean="0"/>
              <a:t>kvalitet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integrerer forskning, faglig udvikling og uddannelse i det daglige </a:t>
            </a:r>
            <a:r>
              <a:rPr lang="da-DK" dirty="0" smtClean="0"/>
              <a:t>arbejde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sikrer sammenhæng i patientforløb – med respekt for patientens tid og på tværs af matrikler, kommuner og almen </a:t>
            </a:r>
            <a:r>
              <a:rPr lang="da-DK" dirty="0" smtClean="0"/>
              <a:t>praksis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dokumenterer sammen med patienten – ”Intet om mig, uden mig</a:t>
            </a:r>
            <a:r>
              <a:rPr lang="da-DK" dirty="0" smtClean="0"/>
              <a:t>”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inddrager patienter og </a:t>
            </a:r>
            <a:r>
              <a:rPr lang="da-DK" dirty="0" smtClean="0"/>
              <a:t>pårørende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har en fælles kultur på tværs af </a:t>
            </a:r>
            <a:r>
              <a:rPr lang="da-DK" dirty="0" smtClean="0"/>
              <a:t>matrikler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udøver fleksibilitet på tværs af de fysiske </a:t>
            </a:r>
            <a:r>
              <a:rPr lang="da-DK" dirty="0" smtClean="0"/>
              <a:t>rammer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har et fagligt og fysisk </a:t>
            </a:r>
            <a:r>
              <a:rPr lang="da-DK" dirty="0" smtClean="0"/>
              <a:t>tilhørsforhold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anvender eksisterende og ny teknologi </a:t>
            </a:r>
            <a:r>
              <a:rPr lang="da-DK" dirty="0" smtClean="0"/>
              <a:t>optimalt</a:t>
            </a:r>
            <a:endParaRPr lang="da-DK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da-DK" dirty="0"/>
              <a:t>Vi sikrer, at ressourcer og bemanding følger </a:t>
            </a:r>
            <a:r>
              <a:rPr lang="da-DK" dirty="0" smtClean="0"/>
              <a:t>patientforløbet</a:t>
            </a:r>
            <a:endParaRPr lang="da-DK" dirty="0"/>
          </a:p>
          <a:p>
            <a:pPr marL="457200" indent="-457200">
              <a:buFont typeface="+mj-lt"/>
              <a:buAutoNum type="arabicPeriod"/>
            </a:pPr>
            <a:endParaRPr lang="da-DK" dirty="0" smtClean="0"/>
          </a:p>
          <a:p>
            <a:pPr marL="457200" indent="-457200">
              <a:buFont typeface="+mj-lt"/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098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45"/>
          <p:cNvSpPr/>
          <p:nvPr/>
        </p:nvSpPr>
        <p:spPr>
          <a:xfrm>
            <a:off x="3722595" y="4061790"/>
            <a:ext cx="1972136" cy="1140089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Alle medarbejdere</a:t>
            </a:r>
          </a:p>
        </p:txBody>
      </p:sp>
      <p:sp>
        <p:nvSpPr>
          <p:cNvPr id="22" name="Rektangel 21"/>
          <p:cNvSpPr/>
          <p:nvPr/>
        </p:nvSpPr>
        <p:spPr>
          <a:xfrm>
            <a:off x="1801057" y="1940426"/>
            <a:ext cx="1934994" cy="2128837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Udvikle og afprøve drift og samarbejde på tværs</a:t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/>
            </a:r>
            <a:br>
              <a:rPr lang="da-DK" dirty="0" smtClean="0">
                <a:solidFill>
                  <a:schemeClr val="tx1"/>
                </a:solidFill>
              </a:rPr>
            </a:br>
            <a:endParaRPr lang="da-DK" dirty="0" smtClean="0">
              <a:solidFill>
                <a:schemeClr val="tx1"/>
              </a:solidFill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0" y="4077883"/>
            <a:ext cx="1787358" cy="1129332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MED </a:t>
            </a:r>
          </a:p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og nøglemed-arbejdere</a:t>
            </a:r>
          </a:p>
        </p:txBody>
      </p:sp>
      <p:sp>
        <p:nvSpPr>
          <p:cNvPr id="33" name="Rektangel 32"/>
          <p:cNvSpPr/>
          <p:nvPr/>
        </p:nvSpPr>
        <p:spPr>
          <a:xfrm>
            <a:off x="5795966" y="802474"/>
            <a:ext cx="1944938" cy="1121623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Fase 2: </a:t>
            </a:r>
            <a:endParaRPr lang="da-DK" dirty="0">
              <a:solidFill>
                <a:schemeClr val="bg1"/>
              </a:solidFill>
            </a:endParaRP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1 år </a:t>
            </a:r>
            <a:r>
              <a:rPr lang="da-DK" dirty="0">
                <a:solidFill>
                  <a:schemeClr val="bg1"/>
                </a:solidFill>
              </a:rPr>
              <a:t>før </a:t>
            </a:r>
            <a:r>
              <a:rPr lang="da-DK" dirty="0" smtClean="0">
                <a:solidFill>
                  <a:schemeClr val="bg1"/>
                </a:solidFill>
              </a:rPr>
              <a:t>flytning</a:t>
            </a:r>
          </a:p>
        </p:txBody>
      </p:sp>
      <p:sp>
        <p:nvSpPr>
          <p:cNvPr id="7" name="Rektangel 6"/>
          <p:cNvSpPr/>
          <p:nvPr/>
        </p:nvSpPr>
        <p:spPr>
          <a:xfrm>
            <a:off x="-11463" y="1943090"/>
            <a:ext cx="1801057" cy="2128837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/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>Kendskab til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centrale 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principper </a:t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>og drifts-koncepter </a:t>
            </a: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3749529" y="1927618"/>
            <a:ext cx="1946458" cy="2128837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Gennemføre mulige ændringer i nuværende 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rammer</a:t>
            </a:r>
          </a:p>
        </p:txBody>
      </p:sp>
      <p:sp>
        <p:nvSpPr>
          <p:cNvPr id="10" name="Rektangel 9"/>
          <p:cNvSpPr/>
          <p:nvPr/>
        </p:nvSpPr>
        <p:spPr>
          <a:xfrm>
            <a:off x="5795966" y="1928802"/>
            <a:ext cx="1964897" cy="2128837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Træne arbejdsgange </a:t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>i de nye rammer</a:t>
            </a:r>
          </a:p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840883" y="1910970"/>
            <a:ext cx="1944517" cy="2141939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endParaRPr lang="da-DK" dirty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Ibrugtagning </a:t>
            </a:r>
            <a:br>
              <a:rPr lang="da-DK" dirty="0" smtClean="0">
                <a:solidFill>
                  <a:schemeClr val="tx1"/>
                </a:solidFill>
              </a:rPr>
            </a:br>
            <a:r>
              <a:rPr lang="da-DK" dirty="0" smtClean="0">
                <a:solidFill>
                  <a:schemeClr val="tx1"/>
                </a:solidFill>
              </a:rPr>
              <a:t>af nye rammer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Opfølgning</a:t>
            </a: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0" y="5207216"/>
            <a:ext cx="9785399" cy="1507909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endParaRPr lang="da-DK" dirty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Kommunikation </a:t>
            </a:r>
            <a:r>
              <a:rPr lang="da-DK" dirty="0">
                <a:solidFill>
                  <a:schemeClr val="tx1"/>
                </a:solidFill>
              </a:rPr>
              <a:t>og involvering </a:t>
            </a:r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Feedback til delprojekter i Klar til NAU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Arbejde </a:t>
            </a:r>
            <a:r>
              <a:rPr lang="da-DK" dirty="0">
                <a:solidFill>
                  <a:schemeClr val="tx1"/>
                </a:solidFill>
              </a:rPr>
              <a:t>med trivsel og opbygning af nye kulturer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Udvikle de rette kompetencer </a:t>
            </a:r>
            <a:endParaRPr lang="da-DK" dirty="0" smtClean="0">
              <a:solidFill>
                <a:schemeClr val="tx1"/>
              </a:solidFill>
            </a:endParaRP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1801057" y="4056453"/>
            <a:ext cx="1946236" cy="1150762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MED, nøglemedarbejdere og patienter</a:t>
            </a:r>
          </a:p>
        </p:txBody>
      </p:sp>
      <p:sp>
        <p:nvSpPr>
          <p:cNvPr id="29" name="Rektangel 28"/>
          <p:cNvSpPr/>
          <p:nvPr/>
        </p:nvSpPr>
        <p:spPr>
          <a:xfrm>
            <a:off x="5795966" y="4067125"/>
            <a:ext cx="1944597" cy="1140089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Alle medarbejdere</a:t>
            </a:r>
          </a:p>
        </p:txBody>
      </p:sp>
      <p:sp>
        <p:nvSpPr>
          <p:cNvPr id="30" name="Rektangel 29"/>
          <p:cNvSpPr/>
          <p:nvPr/>
        </p:nvSpPr>
        <p:spPr>
          <a:xfrm>
            <a:off x="7842760" y="4066323"/>
            <a:ext cx="1947437" cy="1129330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Alle medarbejdere</a:t>
            </a:r>
          </a:p>
        </p:txBody>
      </p:sp>
      <p:sp>
        <p:nvSpPr>
          <p:cNvPr id="31" name="Rektangel 30"/>
          <p:cNvSpPr/>
          <p:nvPr/>
        </p:nvSpPr>
        <p:spPr>
          <a:xfrm>
            <a:off x="7840883" y="803007"/>
            <a:ext cx="1927900" cy="1129329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Fase 3: </a:t>
            </a: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35" name="Rektangel 34"/>
          <p:cNvSpPr/>
          <p:nvPr/>
        </p:nvSpPr>
        <p:spPr>
          <a:xfrm>
            <a:off x="0" y="802474"/>
            <a:ext cx="5694731" cy="1131703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Fase 1: </a:t>
            </a: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2018 – 2020</a:t>
            </a:r>
          </a:p>
          <a:p>
            <a:pPr algn="ctr"/>
            <a:endParaRPr lang="da-DK" dirty="0" smtClean="0">
              <a:solidFill>
                <a:schemeClr val="bg1"/>
              </a:solidFill>
            </a:endParaRP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Gælder alle matrikler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" name="5-takket stjerne 5"/>
          <p:cNvSpPr/>
          <p:nvPr/>
        </p:nvSpPr>
        <p:spPr>
          <a:xfrm>
            <a:off x="8492052" y="636246"/>
            <a:ext cx="4529137" cy="357187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b="1" dirty="0" smtClean="0">
                <a:solidFill>
                  <a:schemeClr val="tx1"/>
                </a:solidFill>
              </a:rPr>
              <a:t>Mål: </a:t>
            </a:r>
            <a:r>
              <a:rPr lang="da-DK" dirty="0" smtClean="0">
                <a:solidFill>
                  <a:schemeClr val="tx1"/>
                </a:solidFill>
              </a:rPr>
              <a:t>Medarbejdere og ledere på alle matrikler er KLAR TIL NAU</a:t>
            </a: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765391" y="357335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000" b="1" cap="all" spc="2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Faser i Afdelingens Klar til </a:t>
            </a:r>
            <a:r>
              <a:rPr lang="da-DK" dirty="0" smtClean="0"/>
              <a:t>NAU-forløb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Nedadbuet pil 20"/>
          <p:cNvSpPr/>
          <p:nvPr/>
        </p:nvSpPr>
        <p:spPr>
          <a:xfrm>
            <a:off x="1422600" y="3486144"/>
            <a:ext cx="797300" cy="3088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26" name="Opadbuet pil 25"/>
          <p:cNvSpPr/>
          <p:nvPr/>
        </p:nvSpPr>
        <p:spPr>
          <a:xfrm flipH="1">
            <a:off x="1381158" y="3892134"/>
            <a:ext cx="821703" cy="3369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25" name="Nedadbuet pil 24"/>
          <p:cNvSpPr/>
          <p:nvPr/>
        </p:nvSpPr>
        <p:spPr>
          <a:xfrm>
            <a:off x="3346654" y="3481376"/>
            <a:ext cx="797300" cy="3088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34" name="Opadbuet pil 33"/>
          <p:cNvSpPr/>
          <p:nvPr/>
        </p:nvSpPr>
        <p:spPr>
          <a:xfrm flipH="1">
            <a:off x="3305212" y="3887366"/>
            <a:ext cx="821703" cy="3369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36" name="Nedadbuet pil 35"/>
          <p:cNvSpPr/>
          <p:nvPr/>
        </p:nvSpPr>
        <p:spPr>
          <a:xfrm>
            <a:off x="5342149" y="3519474"/>
            <a:ext cx="797300" cy="3088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38" name="Opadbuet pil 37"/>
          <p:cNvSpPr/>
          <p:nvPr/>
        </p:nvSpPr>
        <p:spPr>
          <a:xfrm flipH="1">
            <a:off x="5300707" y="3925464"/>
            <a:ext cx="821703" cy="3369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/>
          <p:cNvSpPr/>
          <p:nvPr/>
        </p:nvSpPr>
        <p:spPr>
          <a:xfrm>
            <a:off x="6919774" y="-43679"/>
            <a:ext cx="1944938" cy="777457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Fase 2: </a:t>
            </a:r>
          </a:p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2021 og frem</a:t>
            </a:r>
            <a:endParaRPr lang="da-DK" sz="1400" dirty="0">
              <a:solidFill>
                <a:srgbClr val="FFFFFF"/>
              </a:solidFill>
            </a:endParaRPr>
          </a:p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(1 år </a:t>
            </a:r>
            <a:r>
              <a:rPr lang="da-DK" sz="1400" dirty="0">
                <a:solidFill>
                  <a:srgbClr val="FFFFFF"/>
                </a:solidFill>
              </a:rPr>
              <a:t>før </a:t>
            </a:r>
            <a:r>
              <a:rPr lang="da-DK" sz="1400" dirty="0" smtClean="0">
                <a:solidFill>
                  <a:srgbClr val="FFFFFF"/>
                </a:solidFill>
              </a:rPr>
              <a:t>flytning)</a:t>
            </a:r>
          </a:p>
        </p:txBody>
      </p:sp>
      <p:sp>
        <p:nvSpPr>
          <p:cNvPr id="7" name="Rektangel 6"/>
          <p:cNvSpPr/>
          <p:nvPr/>
        </p:nvSpPr>
        <p:spPr>
          <a:xfrm>
            <a:off x="-13730" y="732427"/>
            <a:ext cx="6835443" cy="969985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Kendskab til centrale principper og driftskoncepter</a:t>
            </a:r>
          </a:p>
          <a:p>
            <a:pPr algn="ctr"/>
            <a:r>
              <a:rPr lang="da-DK" sz="1400" dirty="0">
                <a:solidFill>
                  <a:prstClr val="black"/>
                </a:solidFill>
              </a:rPr>
              <a:t>Udvikle og afprøve drift og samarbejde på </a:t>
            </a:r>
            <a:r>
              <a:rPr lang="da-DK" sz="1400" dirty="0" smtClean="0">
                <a:solidFill>
                  <a:prstClr val="black"/>
                </a:solidFill>
              </a:rPr>
              <a:t>tværs</a:t>
            </a:r>
          </a:p>
          <a:p>
            <a:pPr algn="ctr"/>
            <a:r>
              <a:rPr lang="da-DK" sz="1400" dirty="0">
                <a:solidFill>
                  <a:prstClr val="black"/>
                </a:solidFill>
              </a:rPr>
              <a:t>Gennemføre mulige ændringer i nuværende </a:t>
            </a:r>
            <a:r>
              <a:rPr lang="da-DK" sz="1400" dirty="0" smtClean="0">
                <a:solidFill>
                  <a:prstClr val="black"/>
                </a:solidFill>
              </a:rPr>
              <a:t>rammer</a:t>
            </a:r>
            <a:endParaRPr lang="da-DK" sz="1400" dirty="0">
              <a:solidFill>
                <a:prstClr val="black"/>
              </a:solidFill>
            </a:endParaRPr>
          </a:p>
          <a:p>
            <a:pPr algn="ctr"/>
            <a:endParaRPr lang="da-DK" sz="1400" dirty="0" smtClean="0">
              <a:solidFill>
                <a:prstClr val="black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6919774" y="744197"/>
            <a:ext cx="1944938" cy="958216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400" dirty="0" smtClean="0">
              <a:solidFill>
                <a:prstClr val="black"/>
              </a:solidFill>
            </a:endParaRPr>
          </a:p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Træne arbejdsgange </a:t>
            </a:r>
            <a:br>
              <a:rPr lang="da-DK" sz="1400" dirty="0" smtClean="0">
                <a:solidFill>
                  <a:prstClr val="black"/>
                </a:solidFill>
              </a:rPr>
            </a:br>
            <a:r>
              <a:rPr lang="da-DK" sz="1400" dirty="0" smtClean="0">
                <a:solidFill>
                  <a:prstClr val="black"/>
                </a:solidFill>
              </a:rPr>
              <a:t>i de nye rammer</a:t>
            </a:r>
          </a:p>
          <a:p>
            <a:pPr algn="ctr"/>
            <a:endParaRPr lang="da-DK" dirty="0" err="1" smtClean="0">
              <a:solidFill>
                <a:prstClr val="black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0" y="-43679"/>
            <a:ext cx="6821713" cy="777457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Fase 1: </a:t>
            </a:r>
          </a:p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2018 – 2020</a:t>
            </a:r>
          </a:p>
        </p:txBody>
      </p:sp>
      <p:sp>
        <p:nvSpPr>
          <p:cNvPr id="43" name="Afrundet rektangel 42"/>
          <p:cNvSpPr/>
          <p:nvPr/>
        </p:nvSpPr>
        <p:spPr>
          <a:xfrm>
            <a:off x="10734403" y="4065700"/>
            <a:ext cx="1850095" cy="778937"/>
          </a:xfrm>
          <a:prstGeom prst="round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400" dirty="0">
              <a:solidFill>
                <a:prstClr val="black"/>
              </a:solidFill>
            </a:endParaRPr>
          </a:p>
        </p:txBody>
      </p:sp>
      <p:sp>
        <p:nvSpPr>
          <p:cNvPr id="48" name="Afrundet rektangel 47"/>
          <p:cNvSpPr/>
          <p:nvPr/>
        </p:nvSpPr>
        <p:spPr>
          <a:xfrm>
            <a:off x="11757953" y="5405616"/>
            <a:ext cx="2406599" cy="46515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Workshops/træning/simulation – arbejdsgange på NAU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0" y="671512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felt 7"/>
          <p:cNvSpPr txBox="1"/>
          <p:nvPr/>
        </p:nvSpPr>
        <p:spPr>
          <a:xfrm>
            <a:off x="581108" y="6419773"/>
            <a:ext cx="615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37" name="Tekstfelt 36"/>
          <p:cNvSpPr txBox="1"/>
          <p:nvPr/>
        </p:nvSpPr>
        <p:spPr>
          <a:xfrm>
            <a:off x="2955259" y="6382543"/>
            <a:ext cx="615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41" name="Tekstfelt 40"/>
          <p:cNvSpPr txBox="1"/>
          <p:nvPr/>
        </p:nvSpPr>
        <p:spPr>
          <a:xfrm>
            <a:off x="5530330" y="6401555"/>
            <a:ext cx="615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46" name="Tekstfelt 45"/>
          <p:cNvSpPr txBox="1"/>
          <p:nvPr/>
        </p:nvSpPr>
        <p:spPr>
          <a:xfrm>
            <a:off x="7892243" y="6375346"/>
            <a:ext cx="615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49" name="Afrundet rektangel 48"/>
          <p:cNvSpPr/>
          <p:nvPr/>
        </p:nvSpPr>
        <p:spPr>
          <a:xfrm>
            <a:off x="1845107" y="5074639"/>
            <a:ext cx="1199652" cy="764756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400" dirty="0" smtClean="0">
              <a:solidFill>
                <a:prstClr val="black"/>
              </a:solidFill>
            </a:endParaRPr>
          </a:p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Temamøde:</a:t>
            </a:r>
          </a:p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Enestuen</a:t>
            </a:r>
          </a:p>
          <a:p>
            <a:pPr algn="ctr"/>
            <a:endParaRPr lang="da-DK" sz="1400" dirty="0" smtClean="0">
              <a:solidFill>
                <a:prstClr val="black"/>
              </a:solidFill>
            </a:endParaRPr>
          </a:p>
        </p:txBody>
      </p:sp>
      <p:sp>
        <p:nvSpPr>
          <p:cNvPr id="51" name="Afrundet rektangel 50"/>
          <p:cNvSpPr/>
          <p:nvPr/>
        </p:nvSpPr>
        <p:spPr>
          <a:xfrm>
            <a:off x="1584852" y="1808069"/>
            <a:ext cx="3112780" cy="799565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Ledelse på tværs</a:t>
            </a:r>
            <a:r>
              <a:rPr lang="da-DK" sz="1200" dirty="0" smtClean="0">
                <a:solidFill>
                  <a:prstClr val="black"/>
                </a:solidFill>
              </a:rPr>
              <a:t> (i Afdelingsledelserne)</a:t>
            </a:r>
          </a:p>
          <a:p>
            <a:pPr algn="ctr"/>
            <a:r>
              <a:rPr lang="da-DK" sz="1200" dirty="0" smtClean="0">
                <a:solidFill>
                  <a:prstClr val="black"/>
                </a:solidFill>
              </a:rPr>
              <a:t>Modul 1-3</a:t>
            </a:r>
          </a:p>
        </p:txBody>
      </p:sp>
      <p:sp>
        <p:nvSpPr>
          <p:cNvPr id="50" name="Afrundet rektangel 49"/>
          <p:cNvSpPr/>
          <p:nvPr/>
        </p:nvSpPr>
        <p:spPr>
          <a:xfrm>
            <a:off x="68077" y="5074638"/>
            <a:ext cx="1743699" cy="76424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Temamøder:</a:t>
            </a:r>
          </a:p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- </a:t>
            </a:r>
            <a:r>
              <a:rPr lang="da-DK" sz="1200" b="1" dirty="0" err="1" smtClean="0">
                <a:solidFill>
                  <a:prstClr val="black"/>
                </a:solidFill>
              </a:rPr>
              <a:t>Kickoff</a:t>
            </a:r>
            <a:r>
              <a:rPr lang="da-DK" sz="1200" b="1" dirty="0" smtClean="0">
                <a:solidFill>
                  <a:prstClr val="black"/>
                </a:solidFill>
              </a:rPr>
              <a:t> på forløbet </a:t>
            </a:r>
          </a:p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- Patientinddragelse</a:t>
            </a:r>
          </a:p>
        </p:txBody>
      </p:sp>
      <p:sp>
        <p:nvSpPr>
          <p:cNvPr id="53" name="Afrundet rektangel 52"/>
          <p:cNvSpPr/>
          <p:nvPr/>
        </p:nvSpPr>
        <p:spPr>
          <a:xfrm>
            <a:off x="1864573" y="5908792"/>
            <a:ext cx="10415611" cy="36767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Lederindsigt</a:t>
            </a:r>
          </a:p>
        </p:txBody>
      </p:sp>
      <p:sp>
        <p:nvSpPr>
          <p:cNvPr id="54" name="Tekstfelt 53"/>
          <p:cNvSpPr txBox="1"/>
          <p:nvPr/>
        </p:nvSpPr>
        <p:spPr>
          <a:xfrm>
            <a:off x="10124939" y="6366463"/>
            <a:ext cx="615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57" name="Afrundet rektangel 56"/>
          <p:cNvSpPr/>
          <p:nvPr/>
        </p:nvSpPr>
        <p:spPr>
          <a:xfrm>
            <a:off x="54509" y="5899063"/>
            <a:ext cx="1767002" cy="38309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Gå hjem møder</a:t>
            </a:r>
          </a:p>
        </p:txBody>
      </p:sp>
      <p:sp>
        <p:nvSpPr>
          <p:cNvPr id="36" name="Afrundet rektangel 35"/>
          <p:cNvSpPr/>
          <p:nvPr/>
        </p:nvSpPr>
        <p:spPr>
          <a:xfrm>
            <a:off x="2715542" y="4125899"/>
            <a:ext cx="1292338" cy="7110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Arbejdsmiljø-dag</a:t>
            </a:r>
            <a:r>
              <a:rPr lang="da-DK" sz="1200" dirty="0" smtClean="0">
                <a:solidFill>
                  <a:prstClr val="black"/>
                </a:solidFill>
              </a:rPr>
              <a:t> (AM-grupper + TR)</a:t>
            </a:r>
          </a:p>
        </p:txBody>
      </p:sp>
      <p:sp>
        <p:nvSpPr>
          <p:cNvPr id="56" name="Afrundet rektangel 55"/>
          <p:cNvSpPr/>
          <p:nvPr/>
        </p:nvSpPr>
        <p:spPr>
          <a:xfrm>
            <a:off x="3464799" y="3197558"/>
            <a:ext cx="2032247" cy="784391"/>
          </a:xfrm>
          <a:prstGeom prst="roundRect">
            <a:avLst/>
          </a:prstGeom>
          <a:solidFill>
            <a:srgbClr val="DD8694"/>
          </a:solidFill>
          <a:ln>
            <a:solidFill>
              <a:srgbClr val="DD869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MED som </a:t>
            </a:r>
            <a:br>
              <a:rPr lang="da-DK" sz="1200" b="1" dirty="0" smtClean="0">
                <a:solidFill>
                  <a:prstClr val="black"/>
                </a:solidFill>
              </a:rPr>
            </a:br>
            <a:r>
              <a:rPr lang="da-DK" sz="1200" b="1" dirty="0" smtClean="0">
                <a:solidFill>
                  <a:prstClr val="black"/>
                </a:solidFill>
              </a:rPr>
              <a:t>strategisk partner</a:t>
            </a:r>
          </a:p>
        </p:txBody>
      </p:sp>
      <p:sp>
        <p:nvSpPr>
          <p:cNvPr id="58" name="Afrundet rektangel 57"/>
          <p:cNvSpPr/>
          <p:nvPr/>
        </p:nvSpPr>
        <p:spPr>
          <a:xfrm>
            <a:off x="4983981" y="4094601"/>
            <a:ext cx="1292338" cy="7110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Arbejdsmiljø-dag</a:t>
            </a:r>
            <a:r>
              <a:rPr lang="da-DK" sz="1200" dirty="0" smtClean="0">
                <a:solidFill>
                  <a:prstClr val="black"/>
                </a:solidFill>
              </a:rPr>
              <a:t> (AM-grupper + TR)</a:t>
            </a:r>
          </a:p>
        </p:txBody>
      </p:sp>
      <p:sp>
        <p:nvSpPr>
          <p:cNvPr id="59" name="Afrundet rektangel 58"/>
          <p:cNvSpPr/>
          <p:nvPr/>
        </p:nvSpPr>
        <p:spPr>
          <a:xfrm>
            <a:off x="7228695" y="4107477"/>
            <a:ext cx="1292338" cy="71104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Arbejdsmiljø-dag</a:t>
            </a:r>
            <a:r>
              <a:rPr lang="da-DK" sz="1200" dirty="0" smtClean="0">
                <a:solidFill>
                  <a:prstClr val="black"/>
                </a:solidFill>
              </a:rPr>
              <a:t> (AM-grupper + TR)</a:t>
            </a:r>
          </a:p>
        </p:txBody>
      </p:sp>
      <p:sp>
        <p:nvSpPr>
          <p:cNvPr id="34" name="Afrundet rektangel 33"/>
          <p:cNvSpPr/>
          <p:nvPr/>
        </p:nvSpPr>
        <p:spPr>
          <a:xfrm>
            <a:off x="4796906" y="1800263"/>
            <a:ext cx="2082761" cy="801396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Transformationsledelse</a:t>
            </a:r>
          </a:p>
          <a:p>
            <a:pPr algn="ctr"/>
            <a:r>
              <a:rPr lang="da-DK" sz="1200" dirty="0" smtClean="0">
                <a:solidFill>
                  <a:prstClr val="black"/>
                </a:solidFill>
              </a:rPr>
              <a:t>Masterclass +</a:t>
            </a:r>
            <a:r>
              <a:rPr lang="da-DK" sz="1200" dirty="0">
                <a:solidFill>
                  <a:prstClr val="black"/>
                </a:solidFill>
              </a:rPr>
              <a:t> </a:t>
            </a:r>
            <a:r>
              <a:rPr lang="da-DK" sz="1200" dirty="0" smtClean="0">
                <a:solidFill>
                  <a:prstClr val="black"/>
                </a:solidFill>
              </a:rPr>
              <a:t>Modul 4</a:t>
            </a:r>
          </a:p>
        </p:txBody>
      </p:sp>
      <p:sp>
        <p:nvSpPr>
          <p:cNvPr id="38" name="Afrundet rektangel 37"/>
          <p:cNvSpPr/>
          <p:nvPr/>
        </p:nvSpPr>
        <p:spPr>
          <a:xfrm>
            <a:off x="38896" y="2683808"/>
            <a:ext cx="12153104" cy="393842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Løbende opfølgning mellem klinikledelse og afdelingsledelse</a:t>
            </a:r>
            <a:endParaRPr lang="da-DK" sz="1200" dirty="0" smtClean="0">
              <a:solidFill>
                <a:prstClr val="black"/>
              </a:solidFill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8960508" y="741337"/>
            <a:ext cx="1944517" cy="961076"/>
          </a:xfrm>
          <a:prstGeom prst="rect">
            <a:avLst/>
          </a:prstGeom>
          <a:gradFill flip="none" rotWithShape="1">
            <a:gsLst>
              <a:gs pos="0">
                <a:srgbClr val="006983">
                  <a:tint val="66000"/>
                  <a:satMod val="160000"/>
                </a:srgbClr>
              </a:gs>
              <a:gs pos="50000">
                <a:srgbClr val="006983">
                  <a:tint val="44500"/>
                  <a:satMod val="160000"/>
                </a:srgbClr>
              </a:gs>
              <a:gs pos="100000">
                <a:srgbClr val="006983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>
              <a:solidFill>
                <a:prstClr val="black"/>
              </a:solidFill>
            </a:endParaRPr>
          </a:p>
          <a:p>
            <a:pPr algn="ctr"/>
            <a:endParaRPr lang="da-DK" dirty="0" smtClean="0">
              <a:solidFill>
                <a:prstClr val="black"/>
              </a:solidFill>
            </a:endParaRPr>
          </a:p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Ibrugtagning </a:t>
            </a:r>
            <a:br>
              <a:rPr lang="da-DK" sz="1400" dirty="0" smtClean="0">
                <a:solidFill>
                  <a:prstClr val="black"/>
                </a:solidFill>
              </a:rPr>
            </a:br>
            <a:r>
              <a:rPr lang="da-DK" sz="1400" dirty="0" smtClean="0">
                <a:solidFill>
                  <a:prstClr val="black"/>
                </a:solidFill>
              </a:rPr>
              <a:t>af nye rammer</a:t>
            </a:r>
          </a:p>
          <a:p>
            <a:pPr algn="ctr"/>
            <a:r>
              <a:rPr lang="da-DK" sz="1400" dirty="0" smtClean="0">
                <a:solidFill>
                  <a:prstClr val="black"/>
                </a:solidFill>
              </a:rPr>
              <a:t>Opfølgning</a:t>
            </a:r>
          </a:p>
          <a:p>
            <a:pPr algn="ctr"/>
            <a:endParaRPr lang="da-DK" dirty="0" smtClean="0">
              <a:solidFill>
                <a:prstClr val="black"/>
              </a:solidFill>
            </a:endParaRPr>
          </a:p>
          <a:p>
            <a:pPr algn="ctr"/>
            <a:endParaRPr lang="da-DK" dirty="0" smtClean="0">
              <a:solidFill>
                <a:prstClr val="black"/>
              </a:solidFill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8960508" y="-43679"/>
            <a:ext cx="1927900" cy="777458"/>
          </a:xfrm>
          <a:prstGeom prst="rect">
            <a:avLst/>
          </a:prstGeom>
          <a:solidFill>
            <a:srgbClr val="0069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Fase 3: </a:t>
            </a:r>
          </a:p>
          <a:p>
            <a:pPr algn="ctr"/>
            <a:r>
              <a:rPr lang="da-DK" sz="1400" dirty="0" smtClean="0">
                <a:solidFill>
                  <a:srgbClr val="FFFFFF"/>
                </a:solidFill>
              </a:rPr>
              <a:t>2022 og frem</a:t>
            </a:r>
          </a:p>
        </p:txBody>
      </p:sp>
      <p:sp>
        <p:nvSpPr>
          <p:cNvPr id="62" name="Afrundet rektangel 61"/>
          <p:cNvSpPr/>
          <p:nvPr/>
        </p:nvSpPr>
        <p:spPr>
          <a:xfrm>
            <a:off x="9024091" y="4078282"/>
            <a:ext cx="1620967" cy="7789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Arbejdsmiljødag </a:t>
            </a:r>
            <a:r>
              <a:rPr lang="da-DK" sz="1200" dirty="0" smtClean="0">
                <a:solidFill>
                  <a:prstClr val="black"/>
                </a:solidFill>
              </a:rPr>
              <a:t/>
            </a:r>
            <a:br>
              <a:rPr lang="da-DK" sz="1200" dirty="0" smtClean="0">
                <a:solidFill>
                  <a:prstClr val="black"/>
                </a:solidFill>
              </a:rPr>
            </a:br>
            <a:r>
              <a:rPr lang="da-DK" sz="1200" dirty="0" smtClean="0">
                <a:solidFill>
                  <a:prstClr val="black"/>
                </a:solidFill>
              </a:rPr>
              <a:t>- flytte og tage i brug</a:t>
            </a:r>
            <a:br>
              <a:rPr lang="da-DK" sz="1200" dirty="0" smtClean="0">
                <a:solidFill>
                  <a:prstClr val="black"/>
                </a:solidFill>
              </a:rPr>
            </a:br>
            <a:r>
              <a:rPr lang="da-DK" sz="1200" dirty="0" smtClean="0">
                <a:solidFill>
                  <a:prstClr val="black"/>
                </a:solidFill>
              </a:rPr>
              <a:t>- fysisk arbejdsmiljø</a:t>
            </a:r>
            <a:endParaRPr lang="da-DK" sz="1200" dirty="0">
              <a:solidFill>
                <a:prstClr val="black"/>
              </a:solidFill>
            </a:endParaRPr>
          </a:p>
        </p:txBody>
      </p:sp>
      <p:sp>
        <p:nvSpPr>
          <p:cNvPr id="63" name="Afrundet rektangel 62"/>
          <p:cNvSpPr/>
          <p:nvPr/>
        </p:nvSpPr>
        <p:spPr>
          <a:xfrm>
            <a:off x="9024091" y="4925110"/>
            <a:ext cx="1897283" cy="4448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srgbClr val="FFFFFF"/>
                </a:solidFill>
              </a:rPr>
              <a:t>Infodage for alle medarbejdere</a:t>
            </a:r>
          </a:p>
        </p:txBody>
      </p:sp>
      <p:sp>
        <p:nvSpPr>
          <p:cNvPr id="64" name="Afrundet rektangel 63"/>
          <p:cNvSpPr/>
          <p:nvPr/>
        </p:nvSpPr>
        <p:spPr>
          <a:xfrm>
            <a:off x="11063969" y="4923269"/>
            <a:ext cx="1897283" cy="43328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dirty="0" smtClean="0">
                <a:solidFill>
                  <a:srgbClr val="FFFFFF"/>
                </a:solidFill>
              </a:rPr>
              <a:t>Infodage for alle medarbejdere</a:t>
            </a:r>
          </a:p>
        </p:txBody>
      </p:sp>
      <p:sp>
        <p:nvSpPr>
          <p:cNvPr id="65" name="Afrundet rektangel 64"/>
          <p:cNvSpPr/>
          <p:nvPr/>
        </p:nvSpPr>
        <p:spPr>
          <a:xfrm>
            <a:off x="9024091" y="5409892"/>
            <a:ext cx="2635180" cy="4498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srgbClr val="FFFFFF"/>
                </a:solidFill>
              </a:rPr>
              <a:t>Workshops/træning/simulation </a:t>
            </a:r>
            <a:r>
              <a:rPr lang="da-DK" sz="1200" dirty="0" smtClean="0">
                <a:solidFill>
                  <a:srgbClr val="FFFFFF"/>
                </a:solidFill>
              </a:rPr>
              <a:t> arbejdsgange på NAU</a:t>
            </a:r>
          </a:p>
        </p:txBody>
      </p:sp>
      <p:sp>
        <p:nvSpPr>
          <p:cNvPr id="45" name="Afrundet rektangel 44"/>
          <p:cNvSpPr/>
          <p:nvPr/>
        </p:nvSpPr>
        <p:spPr>
          <a:xfrm>
            <a:off x="7070259" y="4992272"/>
            <a:ext cx="1609209" cy="8104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Temamøde:</a:t>
            </a:r>
          </a:p>
          <a:p>
            <a:pPr algn="ctr"/>
            <a:r>
              <a:rPr lang="da-DK" sz="1200" b="1" dirty="0" smtClean="0">
                <a:solidFill>
                  <a:prstClr val="black"/>
                </a:solidFill>
              </a:rPr>
              <a:t>Ledelse af store forandringer</a:t>
            </a:r>
          </a:p>
        </p:txBody>
      </p:sp>
    </p:spTree>
    <p:extLst>
      <p:ext uri="{BB962C8B-B14F-4D97-AF65-F5344CB8AC3E}">
        <p14:creationId xmlns:p14="http://schemas.microsoft.com/office/powerpoint/2010/main" val="227502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 txBox="1">
            <a:spLocks/>
          </p:cNvSpPr>
          <p:nvPr/>
        </p:nvSpPr>
        <p:spPr>
          <a:xfrm>
            <a:off x="760939" y="1926336"/>
            <a:ext cx="10780649" cy="4694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72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44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16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Klar til NAU-forløb for ledere og MED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939" y="1181496"/>
            <a:ext cx="10546359" cy="4419204"/>
          </a:xfrm>
        </p:spPr>
        <p:txBody>
          <a:bodyPr/>
          <a:lstStyle/>
          <a:p>
            <a:pPr marL="0" lvl="1" indent="0">
              <a:buNone/>
            </a:pPr>
            <a:endParaRPr lang="da-DK" b="1" dirty="0" smtClean="0"/>
          </a:p>
          <a:p>
            <a:pPr marL="0" lvl="1" indent="0">
              <a:buNone/>
            </a:pPr>
            <a:r>
              <a:rPr lang="da-DK" b="1" dirty="0" smtClean="0"/>
              <a:t>Formålet</a:t>
            </a:r>
            <a:r>
              <a:rPr lang="da-DK" dirty="0" smtClean="0"/>
              <a:t> </a:t>
            </a:r>
            <a:r>
              <a:rPr lang="da-DK" dirty="0"/>
              <a:t>med ”Klar til NAU”-forløbet for ledere og MED er at </a:t>
            </a:r>
            <a:r>
              <a:rPr lang="da-DK" dirty="0" smtClean="0"/>
              <a:t>støtte </a:t>
            </a:r>
            <a:r>
              <a:rPr lang="da-DK" dirty="0"/>
              <a:t>hospitalets ledelsesteams i at gennemføre forandringer </a:t>
            </a:r>
            <a:r>
              <a:rPr lang="da-DK" dirty="0" smtClean="0"/>
              <a:t>ifm</a:t>
            </a:r>
            <a:r>
              <a:rPr lang="da-DK" dirty="0"/>
              <a:t>. Klar til NAU med særligt fokus på ledelsesopgaven og </a:t>
            </a:r>
            <a:r>
              <a:rPr lang="da-DK" dirty="0" smtClean="0"/>
              <a:t>involvering </a:t>
            </a:r>
            <a:r>
              <a:rPr lang="da-DK" dirty="0"/>
              <a:t>af </a:t>
            </a:r>
            <a:r>
              <a:rPr lang="da-DK" dirty="0" smtClean="0"/>
              <a:t>medarbejdere</a:t>
            </a:r>
            <a:endParaRPr lang="da-DK" dirty="0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9" y="3230247"/>
            <a:ext cx="2668930" cy="2739165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3664159" y="3391098"/>
            <a:ext cx="8527841" cy="2703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72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44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16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dirty="0" smtClean="0"/>
              <a:t>Mål</a:t>
            </a:r>
            <a:endParaRPr lang="da-DK" dirty="0" smtClean="0"/>
          </a:p>
          <a:p>
            <a:r>
              <a:rPr lang="da-DK" sz="1800" dirty="0" smtClean="0"/>
              <a:t>Afdelingsledelser og MED indarbejder viden om NAU i udviklingen af eget </a:t>
            </a:r>
            <a:r>
              <a:rPr lang="da-DK" sz="1800" dirty="0" smtClean="0"/>
              <a:t>driftsområde</a:t>
            </a:r>
            <a:endParaRPr lang="da-DK" sz="1800" dirty="0" smtClean="0"/>
          </a:p>
          <a:p>
            <a:r>
              <a:rPr lang="da-DK" sz="1800" dirty="0" smtClean="0"/>
              <a:t>Alle afdelingsledelser og MED arbejder med egen plan for at blive Klar til </a:t>
            </a:r>
            <a:r>
              <a:rPr lang="da-DK" sz="1800" dirty="0" smtClean="0"/>
              <a:t>NAU</a:t>
            </a:r>
            <a:endParaRPr lang="da-DK" sz="1800" dirty="0" smtClean="0"/>
          </a:p>
          <a:p>
            <a:r>
              <a:rPr lang="da-DK" sz="1800" dirty="0" smtClean="0"/>
              <a:t>Personalet oplever god kommunikation og involvering fra nærmeste </a:t>
            </a:r>
            <a:r>
              <a:rPr lang="da-DK" sz="1800" dirty="0" smtClean="0"/>
              <a:t>ledelse</a:t>
            </a:r>
            <a:endParaRPr lang="da-DK" sz="1800" dirty="0" smtClean="0"/>
          </a:p>
          <a:p>
            <a:pPr marL="0" lvl="1" indent="0">
              <a:buFont typeface="Arial" panose="020B0604020202020204" pitchFamily="34" charset="0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48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Arbejdsmiljødag - TRIO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Tilbud til arbejdsmiljøgrupper og tillidsrepræsentanter</a:t>
            </a:r>
          </a:p>
          <a:p>
            <a:endParaRPr lang="da-DK" dirty="0" smtClean="0"/>
          </a:p>
          <a:p>
            <a:pPr lvl="1"/>
            <a:r>
              <a:rPr lang="da-DK" dirty="0" smtClean="0"/>
              <a:t>Formål	</a:t>
            </a:r>
            <a:r>
              <a:rPr lang="da-DK" dirty="0" err="1" smtClean="0"/>
              <a:t>Videnstilførsel</a:t>
            </a:r>
            <a:r>
              <a:rPr lang="da-DK" dirty="0" smtClean="0"/>
              <a:t> om NAU og om </a:t>
            </a:r>
            <a:r>
              <a:rPr lang="da-DK" dirty="0" smtClean="0"/>
              <a:t>forandringsprocessen</a:t>
            </a:r>
            <a:endParaRPr lang="da-DK" dirty="0" smtClean="0"/>
          </a:p>
          <a:p>
            <a:pPr marL="561600" lvl="4" indent="0">
              <a:buNone/>
            </a:pPr>
            <a:r>
              <a:rPr lang="da-DK" dirty="0"/>
              <a:t>	</a:t>
            </a:r>
            <a:r>
              <a:rPr lang="da-DK" dirty="0" smtClean="0"/>
              <a:t>	Refleksion, drøftelse, koordinering og planlægning af arbejdsmiljøarbejdet ifm. 		NAU</a:t>
            </a:r>
          </a:p>
          <a:p>
            <a:pPr marL="561600" lvl="4" indent="0">
              <a:buNone/>
            </a:pPr>
            <a:r>
              <a:rPr lang="da-DK" dirty="0"/>
              <a:t>	</a:t>
            </a:r>
            <a:r>
              <a:rPr lang="da-DK" dirty="0" smtClean="0"/>
              <a:t>	Erfaringsudveksling på tværs</a:t>
            </a:r>
          </a:p>
          <a:p>
            <a:pPr marL="561600" lvl="4" indent="0">
              <a:buNone/>
            </a:pPr>
            <a:r>
              <a:rPr lang="da-DK" dirty="0"/>
              <a:t>	</a:t>
            </a:r>
            <a:r>
              <a:rPr lang="da-DK" dirty="0" smtClean="0"/>
              <a:t>	Medarbejderinvolvering for at kvalificere udviklingen af organisationen og 		opretholde trivsel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614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a-DK" dirty="0" smtClean="0"/>
          </a:p>
          <a:p>
            <a:pPr marL="0" lv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11643" t="10263" r="8572" b="6020"/>
          <a:stretch/>
        </p:blipFill>
        <p:spPr>
          <a:xfrm>
            <a:off x="1341120" y="78876"/>
            <a:ext cx="9534144" cy="66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62" y="595448"/>
            <a:ext cx="2553282" cy="254057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/>
          <a:srcRect l="35322" t="9949" r="32541" b="24718"/>
          <a:stretch/>
        </p:blipFill>
        <p:spPr>
          <a:xfrm rot="21063699">
            <a:off x="6557921" y="414335"/>
            <a:ext cx="3305907" cy="448056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36" y="784223"/>
            <a:ext cx="2553282" cy="255328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677" y="4050696"/>
            <a:ext cx="2585415" cy="265345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7"/>
          <a:srcRect l="34392" t="7808" r="35135" b="15435"/>
          <a:stretch/>
        </p:blipFill>
        <p:spPr>
          <a:xfrm rot="511869">
            <a:off x="513018" y="793813"/>
            <a:ext cx="2990337" cy="423686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08">
            <a:off x="898126" y="3939698"/>
            <a:ext cx="2565985" cy="2578687"/>
          </a:xfrm>
          <a:prstGeom prst="rect">
            <a:avLst/>
          </a:prstGeom>
        </p:spPr>
      </p:pic>
      <p:pic>
        <p:nvPicPr>
          <p:cNvPr id="6" name="476C5B3F-4866-48DB-9C5B-5524D6FC25B6" descr="476C5B3F-4866-48DB-9C5B-5524D6FC25B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389">
            <a:off x="4285131" y="3587023"/>
            <a:ext cx="2929653" cy="29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Eksempel - Delprojekt </a:t>
            </a:r>
            <a:r>
              <a:rPr lang="da-DK" dirty="0"/>
              <a:t>Ambulant og </a:t>
            </a:r>
            <a:r>
              <a:rPr lang="da-DK" dirty="0" smtClean="0"/>
              <a:t>dagbehandling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949667"/>
            <a:ext cx="5876656" cy="5787982"/>
          </a:xfrm>
        </p:spPr>
      </p:pic>
      <p:sp>
        <p:nvSpPr>
          <p:cNvPr id="4" name="Pladsholder til indhold 3"/>
          <p:cNvSpPr>
            <a:spLocks noGrp="1"/>
          </p:cNvSpPr>
          <p:nvPr>
            <p:ph sz="quarter" idx="13"/>
          </p:nvPr>
        </p:nvSpPr>
        <p:spPr>
          <a:xfrm>
            <a:off x="6269037" y="1431460"/>
            <a:ext cx="5754389" cy="4824396"/>
          </a:xfrm>
        </p:spPr>
        <p:txBody>
          <a:bodyPr/>
          <a:lstStyle/>
          <a:p>
            <a:pPr marL="0" lvl="2">
              <a:spcBef>
                <a:spcPts val="0"/>
              </a:spcBef>
            </a:pPr>
            <a:endParaRPr lang="da-DK" dirty="0" smtClean="0"/>
          </a:p>
          <a:p>
            <a:pPr marL="0" lvl="2">
              <a:spcBef>
                <a:spcPts val="0"/>
              </a:spcBef>
            </a:pPr>
            <a:r>
              <a:rPr lang="da-DK" sz="1800" dirty="0" smtClean="0"/>
              <a:t>Ambulatoriefællesskaber </a:t>
            </a:r>
            <a:r>
              <a:rPr lang="da-DK" sz="1800" dirty="0"/>
              <a:t>– </a:t>
            </a:r>
            <a:r>
              <a:rPr lang="da-DK" sz="1800" dirty="0" smtClean="0"/>
              <a:t>kapacitetsdrøftelse</a:t>
            </a:r>
          </a:p>
          <a:p>
            <a:pPr marL="0" lvl="2">
              <a:spcBef>
                <a:spcPts val="0"/>
              </a:spcBef>
            </a:pPr>
            <a:endParaRPr lang="da-DK" sz="1800" dirty="0"/>
          </a:p>
          <a:p>
            <a:pPr marL="0" lvl="2">
              <a:spcBef>
                <a:spcPts val="0"/>
              </a:spcBef>
            </a:pPr>
            <a:r>
              <a:rPr lang="da-DK" sz="1800" dirty="0"/>
              <a:t>Fleksibel anvendelse af rum (</a:t>
            </a:r>
            <a:r>
              <a:rPr lang="da-DK" sz="1800" dirty="0" smtClean="0"/>
              <a:t>booking)</a:t>
            </a:r>
            <a:endParaRPr lang="da-DK" sz="1800" dirty="0"/>
          </a:p>
          <a:p>
            <a:pPr marL="0" lvl="2">
              <a:spcBef>
                <a:spcPts val="0"/>
              </a:spcBef>
            </a:pPr>
            <a:endParaRPr lang="da-DK" sz="1800" dirty="0"/>
          </a:p>
          <a:p>
            <a:pPr marL="0" lvl="2">
              <a:spcBef>
                <a:spcPts val="0"/>
              </a:spcBef>
            </a:pPr>
            <a:r>
              <a:rPr lang="da-DK" sz="1800" dirty="0" err="1" smtClean="0"/>
              <a:t>Patientflow</a:t>
            </a:r>
            <a:r>
              <a:rPr lang="da-DK" sz="1800" dirty="0" smtClean="0"/>
              <a:t> / venteområde </a:t>
            </a:r>
            <a:r>
              <a:rPr lang="da-DK" sz="1800" dirty="0"/>
              <a:t>i nyt </a:t>
            </a:r>
            <a:r>
              <a:rPr lang="da-DK" sz="1800" dirty="0" smtClean="0"/>
              <a:t>ambulatoriehus </a:t>
            </a:r>
          </a:p>
          <a:p>
            <a:pPr marL="0" lvl="2">
              <a:spcBef>
                <a:spcPts val="0"/>
              </a:spcBef>
            </a:pPr>
            <a:endParaRPr lang="da-DK" sz="1800" dirty="0"/>
          </a:p>
          <a:p>
            <a:pPr marL="0" lvl="2">
              <a:spcBef>
                <a:spcPts val="0"/>
              </a:spcBef>
            </a:pPr>
            <a:r>
              <a:rPr lang="da-DK" sz="1800" dirty="0"/>
              <a:t>Plan for </a:t>
            </a:r>
            <a:r>
              <a:rPr lang="da-DK" sz="1800" dirty="0" smtClean="0"/>
              <a:t>Syd-matrikel</a:t>
            </a:r>
            <a:endParaRPr lang="da-DK" sz="1800" dirty="0"/>
          </a:p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/>
          <a:srcRect l="24465" t="22222" r="19669" b="37535"/>
          <a:stretch/>
        </p:blipFill>
        <p:spPr>
          <a:xfrm>
            <a:off x="7348539" y="4400550"/>
            <a:ext cx="4674887" cy="22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3" y="350391"/>
            <a:ext cx="5181600" cy="732945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772228" y="422956"/>
            <a:ext cx="5362222" cy="693315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Eksempel - Delprojekt </a:t>
            </a:r>
            <a:r>
              <a:rPr lang="da-DK" dirty="0"/>
              <a:t>Senge, Rehabilitering og </a:t>
            </a:r>
            <a:r>
              <a:rPr lang="da-DK" dirty="0" smtClean="0"/>
              <a:t>Medicin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27" y="3507413"/>
            <a:ext cx="2463232" cy="3284308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5369072" y="1060915"/>
            <a:ext cx="354395" cy="5723708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16" y="2002972"/>
            <a:ext cx="4249783" cy="2656114"/>
          </a:xfrm>
          <a:prstGeom prst="rect">
            <a:avLst/>
          </a:prstGeom>
        </p:spPr>
      </p:pic>
      <p:sp>
        <p:nvSpPr>
          <p:cNvPr id="9" name="Pladsholder til indhold 8"/>
          <p:cNvSpPr>
            <a:spLocks noGrp="1"/>
          </p:cNvSpPr>
          <p:nvPr>
            <p:ph sz="quarter" idx="13"/>
          </p:nvPr>
        </p:nvSpPr>
        <p:spPr>
          <a:xfrm>
            <a:off x="5538405" y="1567543"/>
            <a:ext cx="5879421" cy="4895153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  Arbejdet </a:t>
            </a:r>
            <a:r>
              <a:rPr lang="da-DK" dirty="0"/>
              <a:t>på sengestuen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57120" y="1068013"/>
            <a:ext cx="354395" cy="5723708"/>
          </a:xfrm>
          <a:prstGeom prst="rect">
            <a:avLst/>
          </a:prstGeom>
          <a:solidFill>
            <a:srgbClr val="8D9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1208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Eksempel - Delprojekt </a:t>
            </a:r>
            <a:r>
              <a:rPr lang="da-DK" dirty="0"/>
              <a:t>Senge, Rehabilitering og </a:t>
            </a:r>
            <a:r>
              <a:rPr lang="da-DK" dirty="0" smtClean="0"/>
              <a:t>Medicin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13"/>
          </p:nvPr>
        </p:nvSpPr>
        <p:spPr>
          <a:xfrm>
            <a:off x="5249333" y="1499809"/>
            <a:ext cx="6795911" cy="4895153"/>
          </a:xfrm>
        </p:spPr>
        <p:txBody>
          <a:bodyPr/>
          <a:lstStyle/>
          <a:p>
            <a:pPr lvl="1"/>
            <a:r>
              <a:rPr lang="da-DK" dirty="0" smtClean="0"/>
              <a:t>Forskningsresultater </a:t>
            </a:r>
            <a:r>
              <a:rPr lang="da-DK" dirty="0"/>
              <a:t>ift. enestuens muligheder og begrænsninger</a:t>
            </a:r>
          </a:p>
          <a:p>
            <a:pPr lvl="1"/>
            <a:r>
              <a:rPr lang="da-DK" dirty="0"/>
              <a:t>Integration af træning / rehabilitering</a:t>
            </a:r>
          </a:p>
          <a:p>
            <a:pPr lvl="1"/>
            <a:r>
              <a:rPr lang="da-DK" dirty="0"/>
              <a:t>Integration af forskning og uddannelse</a:t>
            </a:r>
          </a:p>
          <a:p>
            <a:pPr lvl="1"/>
            <a:r>
              <a:rPr lang="da-DK" dirty="0"/>
              <a:t>Inddragelse af pårørende</a:t>
            </a:r>
          </a:p>
          <a:p>
            <a:pPr lvl="1"/>
            <a:r>
              <a:rPr lang="da-DK" dirty="0"/>
              <a:t>Observation og pleje, herunder monitorering, </a:t>
            </a:r>
            <a:r>
              <a:rPr lang="da-DK" dirty="0" smtClean="0"/>
              <a:t>sporing </a:t>
            </a:r>
            <a:r>
              <a:rPr lang="da-DK" dirty="0"/>
              <a:t>mv.</a:t>
            </a:r>
          </a:p>
          <a:p>
            <a:pPr lvl="1"/>
            <a:r>
              <a:rPr lang="da-DK" dirty="0"/>
              <a:t>Stuegangsfunktion, herunder forberedelse, feedback, læring og sparring</a:t>
            </a:r>
          </a:p>
          <a:p>
            <a:pPr lvl="1"/>
            <a:r>
              <a:rPr lang="da-DK" dirty="0"/>
              <a:t>Dokumentation (hvor, hvad og hvordan)</a:t>
            </a:r>
          </a:p>
          <a:p>
            <a:pPr lvl="1"/>
            <a:r>
              <a:rPr lang="da-DK" dirty="0"/>
              <a:t>Anvendelse af de tekniske faciliteter for patient, personale og pårørende</a:t>
            </a:r>
          </a:p>
          <a:p>
            <a:pPr lvl="1"/>
            <a:r>
              <a:rPr lang="da-DK" dirty="0"/>
              <a:t>Nye muligheder for opgaver på sengestuen</a:t>
            </a:r>
            <a:r>
              <a:rPr lang="da-DK" dirty="0" smtClean="0"/>
              <a:t>?</a:t>
            </a:r>
          </a:p>
          <a:p>
            <a:pPr lvl="1"/>
            <a:r>
              <a:rPr lang="da-DK" dirty="0" smtClean="0"/>
              <a:t>Patientkald</a:t>
            </a:r>
            <a:endParaRPr lang="da-DK" dirty="0"/>
          </a:p>
          <a:p>
            <a:pPr marL="0" indent="0">
              <a:buNone/>
            </a:pPr>
            <a:endParaRPr lang="da-DK" sz="28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770">
            <a:off x="1159223" y="1537026"/>
            <a:ext cx="3301826" cy="4663242"/>
          </a:xfrm>
          <a:prstGeom prst="rect">
            <a:avLst/>
          </a:prstGeom>
          <a:effectLst>
            <a:outerShdw blurRad="50800" dist="76200" dir="24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Bygninger på Nyt Aalborg Universitetshospital - ØST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1714671"/>
            <a:ext cx="8601666" cy="45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Afprøvning i eksisterende </a:t>
            </a:r>
            <a:r>
              <a:rPr lang="da-DK" dirty="0" smtClean="0"/>
              <a:t>fysiske rammer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2264" y="2290665"/>
            <a:ext cx="6858000" cy="341947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444626" y="2407497"/>
            <a:ext cx="2487842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Transport af prøver til laboratorium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err="1" smtClean="0"/>
              <a:t>Intermediære</a:t>
            </a:r>
            <a:r>
              <a:rPr lang="da-DK" sz="1100" dirty="0" smtClean="0"/>
              <a:t> senge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NGS-center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Nye </a:t>
            </a:r>
            <a:r>
              <a:rPr lang="da-DK" sz="1100" dirty="0" err="1" smtClean="0"/>
              <a:t>sammedagsforløb</a:t>
            </a: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Deling af apparatur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err="1" smtClean="0"/>
              <a:t>Ensengsstue</a:t>
            </a:r>
            <a:endParaRPr lang="da-DK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Nyt køkkensystem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Bioanalytiker i sengekryds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Abonnementsbooking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Opgaveglidning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 smtClean="0"/>
              <a:t>Blodprøve og CT samme dag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100" dirty="0" smtClean="0"/>
          </a:p>
        </p:txBody>
      </p:sp>
    </p:spTree>
    <p:extLst>
      <p:ext uri="{BB962C8B-B14F-4D97-AF65-F5344CB8AC3E}">
        <p14:creationId xmlns:p14="http://schemas.microsoft.com/office/powerpoint/2010/main" val="3066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66335" y="-993487"/>
            <a:ext cx="9312629" cy="28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184963" y="1651518"/>
          <a:ext cx="3878953" cy="280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Visio" r:id="rId4" imgW="10075689" imgH="7278660" progId="Visio.Drawing.11">
                  <p:embed/>
                </p:oleObj>
              </mc:Choice>
              <mc:Fallback>
                <p:oleObj name="Visio" r:id="rId4" imgW="10075689" imgH="72786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63" y="1651518"/>
                        <a:ext cx="3878953" cy="2805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1047750" y="357188"/>
            <a:ext cx="11144250" cy="1293812"/>
          </a:xfrm>
        </p:spPr>
        <p:txBody>
          <a:bodyPr/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  <a:tabLst>
                <a:tab pos="228600" algn="l"/>
                <a:tab pos="685800" algn="l"/>
              </a:tabLst>
            </a:pP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Målet er et NAU</a:t>
            </a:r>
            <a:r>
              <a:rPr lang="da-DK" altLang="da-DK" b="0" cap="none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hvor patienter og ansatte oplever teknologien som et væsentlig bidrag til det gode </a:t>
            </a:r>
            <a:r>
              <a:rPr lang="da-DK" altLang="da-DK" b="0" cap="none" dirty="0" err="1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patientforløb.</a:t>
            </a:r>
            <a:r>
              <a:rPr lang="da-DK" altLang="da-DK" b="0" cap="none" dirty="0" err="1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altLang="da-DK" b="0" cap="none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 på hvordan vi arbejder hen mod dette mål:</a:t>
            </a:r>
            <a:r>
              <a:rPr lang="da-DK" altLang="da-DK" b="0" cap="none" dirty="0">
                <a:solidFill>
                  <a:srgbClr val="2E74B5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altLang="da-DK" b="0" cap="none" dirty="0">
                <a:solidFill>
                  <a:srgbClr val="2E74B5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b="0" dirty="0">
              <a:latin typeface="+mn-lt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69" y="2710004"/>
            <a:ext cx="3762359" cy="282176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39" y="3669194"/>
            <a:ext cx="3165078" cy="2973145"/>
          </a:xfrm>
          <a:prstGeom prst="rect">
            <a:avLst/>
          </a:prstGeom>
        </p:spPr>
      </p:pic>
      <p:sp>
        <p:nvSpPr>
          <p:cNvPr id="9" name="Nedadbuet pil 8"/>
          <p:cNvSpPr/>
          <p:nvPr/>
        </p:nvSpPr>
        <p:spPr>
          <a:xfrm>
            <a:off x="4063916" y="1782234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927" y="2618413"/>
            <a:ext cx="121930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NAU Fellows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939" y="857433"/>
            <a:ext cx="6867017" cy="5526504"/>
          </a:xfrm>
        </p:spPr>
        <p:txBody>
          <a:bodyPr/>
          <a:lstStyle/>
          <a:p>
            <a:pPr marL="0" indent="0">
              <a:buNone/>
            </a:pPr>
            <a:r>
              <a:rPr lang="da-DK" b="1" dirty="0" smtClean="0"/>
              <a:t>Efteruddannelsesforløb</a:t>
            </a:r>
            <a:r>
              <a:rPr lang="da-DK" dirty="0" smtClean="0"/>
              <a:t> </a:t>
            </a:r>
            <a:r>
              <a:rPr lang="da-DK" dirty="0"/>
              <a:t>i ledelse af forbedringsprojekter </a:t>
            </a:r>
            <a:endParaRPr lang="da-DK" dirty="0" smtClean="0"/>
          </a:p>
          <a:p>
            <a:pPr marL="0" indent="0">
              <a:spcBef>
                <a:spcPts val="0"/>
              </a:spcBef>
              <a:buNone/>
            </a:pPr>
            <a:r>
              <a:rPr lang="da-DK" dirty="0" smtClean="0"/>
              <a:t>for udvalgte </a:t>
            </a:r>
            <a:r>
              <a:rPr lang="da-DK" dirty="0"/>
              <a:t>ansatte på Aalborg </a:t>
            </a:r>
            <a:r>
              <a:rPr lang="da-DK" dirty="0" smtClean="0"/>
              <a:t>UH og </a:t>
            </a:r>
            <a:r>
              <a:rPr lang="da-DK" dirty="0"/>
              <a:t>i </a:t>
            </a:r>
            <a:r>
              <a:rPr lang="da-DK" dirty="0" smtClean="0"/>
              <a:t>Psykiatrien</a:t>
            </a:r>
          </a:p>
          <a:p>
            <a:pPr marL="0" indent="0">
              <a:spcBef>
                <a:spcPts val="0"/>
              </a:spcBef>
              <a:spcAft>
                <a:spcPts val="850"/>
              </a:spcAft>
              <a:buNone/>
            </a:pPr>
            <a:endParaRPr lang="da-DK" sz="1000" dirty="0" smtClean="0"/>
          </a:p>
          <a:p>
            <a:pPr marL="0" indent="0">
              <a:buNone/>
            </a:pPr>
            <a:r>
              <a:rPr lang="da-DK" b="1" dirty="0" smtClean="0"/>
              <a:t>Formål</a:t>
            </a:r>
          </a:p>
          <a:p>
            <a:pPr marL="0" indent="0">
              <a:buNone/>
            </a:pPr>
            <a:r>
              <a:rPr lang="da-DK" dirty="0" smtClean="0"/>
              <a:t>Inddragelse af </a:t>
            </a:r>
            <a:r>
              <a:rPr lang="da-DK" dirty="0"/>
              <a:t>udvalgte ansatte med </a:t>
            </a:r>
            <a:r>
              <a:rPr lang="da-DK" dirty="0" smtClean="0"/>
              <a:t>sundheds-</a:t>
            </a:r>
          </a:p>
          <a:p>
            <a:pPr marL="0" indent="0">
              <a:buNone/>
            </a:pPr>
            <a:r>
              <a:rPr lang="da-DK" dirty="0" smtClean="0"/>
              <a:t>faglig baggrund i udviklingen af organisationen:</a:t>
            </a:r>
          </a:p>
          <a:p>
            <a:r>
              <a:rPr lang="da-DK" sz="1800" dirty="0" smtClean="0"/>
              <a:t>Viden og indsigt i specifikke områder</a:t>
            </a:r>
          </a:p>
          <a:p>
            <a:r>
              <a:rPr lang="da-DK" sz="1800" dirty="0" smtClean="0"/>
              <a:t>Kulturbærere / ambassadører</a:t>
            </a:r>
          </a:p>
          <a:p>
            <a:r>
              <a:rPr lang="da-DK" sz="1800" dirty="0" smtClean="0"/>
              <a:t>Pipeline ift. ledere</a:t>
            </a:r>
          </a:p>
          <a:p>
            <a:r>
              <a:rPr lang="da-DK" sz="1800" dirty="0" smtClean="0"/>
              <a:t>Gennemføre forbedringsprojekter</a:t>
            </a:r>
            <a:endParaRPr lang="da-DK" dirty="0"/>
          </a:p>
          <a:p>
            <a:pPr marL="0" indent="0">
              <a:buNone/>
            </a:pPr>
            <a:endParaRPr lang="da-DK" sz="1000" b="1" dirty="0" smtClean="0"/>
          </a:p>
          <a:p>
            <a:pPr marL="0" indent="0">
              <a:spcAft>
                <a:spcPts val="850"/>
              </a:spcAft>
              <a:buNone/>
            </a:pPr>
            <a:r>
              <a:rPr lang="da-DK" b="1" dirty="0" smtClean="0"/>
              <a:t>Antal</a:t>
            </a:r>
            <a:endParaRPr lang="da-DK" b="1" dirty="0"/>
          </a:p>
          <a:p>
            <a:r>
              <a:rPr lang="da-DK" sz="1800" dirty="0" smtClean="0"/>
              <a:t>25 medarbejdere har gennemgået uddannelsen</a:t>
            </a:r>
            <a:endParaRPr lang="da-DK" sz="1800" dirty="0"/>
          </a:p>
          <a:p>
            <a:r>
              <a:rPr lang="da-DK" sz="1800" dirty="0"/>
              <a:t>I </a:t>
            </a:r>
            <a:r>
              <a:rPr lang="da-DK" sz="1800" dirty="0" smtClean="0"/>
              <a:t>2019/20 </a:t>
            </a:r>
            <a:r>
              <a:rPr lang="da-DK" sz="1800" dirty="0"/>
              <a:t>er </a:t>
            </a:r>
            <a:r>
              <a:rPr lang="da-DK" sz="1800" dirty="0" smtClean="0"/>
              <a:t>der syv </a:t>
            </a:r>
            <a:r>
              <a:rPr lang="da-DK" sz="1800" dirty="0" smtClean="0"/>
              <a:t>Fellows</a:t>
            </a:r>
            <a:endParaRPr lang="da-DK" sz="1800" dirty="0"/>
          </a:p>
          <a:p>
            <a:pPr marL="0" indent="0">
              <a:spcAft>
                <a:spcPts val="850"/>
              </a:spcAft>
              <a:buNone/>
            </a:pPr>
            <a:endParaRPr lang="da-DK" sz="10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81" y="2325421"/>
            <a:ext cx="5861879" cy="439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Kommunikation – en mangesidet indsats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5175" y="1162050"/>
            <a:ext cx="5001642" cy="5300646"/>
          </a:xfrm>
        </p:spPr>
        <p:txBody>
          <a:bodyPr/>
          <a:lstStyle/>
          <a:p>
            <a:pPr marL="0" indent="0">
              <a:buNone/>
            </a:pPr>
            <a:endParaRPr lang="da-DK" b="1" dirty="0" smtClean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 smtClean="0"/>
              <a:t>Kommunikation </a:t>
            </a:r>
            <a:r>
              <a:rPr lang="da-DK" dirty="0" smtClean="0"/>
              <a:t>som en </a:t>
            </a:r>
            <a:r>
              <a:rPr lang="da-DK" dirty="0"/>
              <a:t>integreret del af </a:t>
            </a:r>
            <a:r>
              <a:rPr lang="da-DK" dirty="0" smtClean="0"/>
              <a:t>Klar </a:t>
            </a:r>
            <a:r>
              <a:rPr lang="da-DK" dirty="0"/>
              <a:t>til </a:t>
            </a:r>
            <a:r>
              <a:rPr lang="da-DK" dirty="0" smtClean="0"/>
              <a:t>NAU</a:t>
            </a:r>
          </a:p>
          <a:p>
            <a:r>
              <a:rPr lang="da-DK" sz="1800" dirty="0" smtClean="0"/>
              <a:t>Afgørende for projektets succes</a:t>
            </a:r>
          </a:p>
          <a:p>
            <a:r>
              <a:rPr lang="da-DK" sz="1800" dirty="0" smtClean="0"/>
              <a:t>Rette information til rette tid</a:t>
            </a:r>
          </a:p>
          <a:p>
            <a:r>
              <a:rPr lang="da-DK" sz="1800" dirty="0" smtClean="0"/>
              <a:t>Flere kanaler </a:t>
            </a:r>
            <a:endParaRPr lang="da-DK" sz="1800" dirty="0"/>
          </a:p>
          <a:p>
            <a:pPr marL="0" indent="0">
              <a:buNone/>
            </a:pPr>
            <a:endParaRPr lang="da-DK" sz="1000" b="1" dirty="0" smtClean="0"/>
          </a:p>
          <a:p>
            <a:pPr marL="0" indent="0">
              <a:buNone/>
            </a:pPr>
            <a:endParaRPr lang="da-DK" sz="1000" b="1" dirty="0" smtClean="0"/>
          </a:p>
          <a:p>
            <a:pPr marL="0" indent="0">
              <a:buNone/>
            </a:pPr>
            <a:r>
              <a:rPr lang="da-DK" b="1" dirty="0" smtClean="0"/>
              <a:t>Formål</a:t>
            </a:r>
          </a:p>
          <a:p>
            <a:r>
              <a:rPr lang="da-DK" sz="1800" dirty="0" smtClean="0"/>
              <a:t>Kendskab til rammer giver retning for indsatser</a:t>
            </a:r>
          </a:p>
          <a:p>
            <a:r>
              <a:rPr lang="da-DK" sz="1800" dirty="0" smtClean="0"/>
              <a:t>Viden mindsker usikkerhed hos personalet</a:t>
            </a:r>
          </a:p>
          <a:p>
            <a:endParaRPr lang="da-DK" dirty="0" smtClean="0"/>
          </a:p>
          <a:p>
            <a:endParaRPr lang="da-DK" dirty="0" smtClean="0"/>
          </a:p>
        </p:txBody>
      </p:sp>
      <p:pic>
        <p:nvPicPr>
          <p:cNvPr id="9" name="Billede 8"/>
          <p:cNvPicPr/>
          <p:nvPr/>
        </p:nvPicPr>
        <p:blipFill rotWithShape="1">
          <a:blip r:embed="rId3"/>
          <a:srcRect l="16499" t="8290" r="938" b="5292"/>
          <a:stretch/>
        </p:blipFill>
        <p:spPr bwMode="auto">
          <a:xfrm>
            <a:off x="6953251" y="857433"/>
            <a:ext cx="5055376" cy="3552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/>
          <a:srcRect l="23163" t="9180" r="19787" b="5246"/>
          <a:stretch/>
        </p:blipFill>
        <p:spPr>
          <a:xfrm>
            <a:off x="5950520" y="3059667"/>
            <a:ext cx="3574480" cy="35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Fordele/ulemper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760939" y="2381080"/>
            <a:ext cx="5148264" cy="4823986"/>
          </a:xfrm>
        </p:spPr>
        <p:txBody>
          <a:bodyPr/>
          <a:lstStyle/>
          <a:p>
            <a:r>
              <a:rPr lang="da-DK" dirty="0" smtClean="0"/>
              <a:t>Stort engagement på hospitalet</a:t>
            </a:r>
          </a:p>
          <a:p>
            <a:r>
              <a:rPr lang="da-DK" dirty="0" smtClean="0"/>
              <a:t>Høj grad af involvering</a:t>
            </a:r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3"/>
          </p:nvPr>
        </p:nvSpPr>
        <p:spPr>
          <a:xfrm>
            <a:off x="6193138" y="2376079"/>
            <a:ext cx="5148788" cy="4824396"/>
          </a:xfrm>
        </p:spPr>
        <p:txBody>
          <a:bodyPr/>
          <a:lstStyle/>
          <a:p>
            <a:r>
              <a:rPr lang="da-DK" dirty="0" smtClean="0"/>
              <a:t>Stort </a:t>
            </a:r>
            <a:r>
              <a:rPr lang="da-DK" dirty="0" err="1" smtClean="0"/>
              <a:t>vidensbehov</a:t>
            </a:r>
            <a:endParaRPr lang="da-DK" dirty="0"/>
          </a:p>
          <a:p>
            <a:r>
              <a:rPr lang="da-DK" dirty="0" smtClean="0"/>
              <a:t>Mindre detaljeret viden </a:t>
            </a:r>
            <a:r>
              <a:rPr lang="da-DK" dirty="0" smtClean="0"/>
              <a:t>på nuværende tidspunkt om </a:t>
            </a:r>
            <a:r>
              <a:rPr lang="da-DK" dirty="0" smtClean="0"/>
              <a:t>hvad vi reelt får på NAU</a:t>
            </a:r>
          </a:p>
          <a:p>
            <a:r>
              <a:rPr lang="da-DK" dirty="0" smtClean="0"/>
              <a:t>Tordenskjolds soldater? </a:t>
            </a:r>
          </a:p>
          <a:p>
            <a:r>
              <a:rPr lang="da-DK" dirty="0" smtClean="0"/>
              <a:t>Krav til byggeriet </a:t>
            </a:r>
            <a:r>
              <a:rPr lang="da-DK" dirty="0" smtClean="0"/>
              <a:t>(</a:t>
            </a:r>
            <a:r>
              <a:rPr lang="da-DK" dirty="0" smtClean="0"/>
              <a:t>information,</a:t>
            </a:r>
            <a:r>
              <a:rPr lang="da-DK" dirty="0" smtClean="0"/>
              <a:t> </a:t>
            </a:r>
            <a:r>
              <a:rPr lang="da-DK" dirty="0" smtClean="0"/>
              <a:t>besøg etc.)</a:t>
            </a:r>
          </a:p>
          <a:p>
            <a:r>
              <a:rPr lang="da-DK" dirty="0" smtClean="0"/>
              <a:t>Risiko for ønske om </a:t>
            </a:r>
            <a:r>
              <a:rPr lang="da-DK" dirty="0" smtClean="0"/>
              <a:t>ændringer</a:t>
            </a:r>
          </a:p>
          <a:p>
            <a:r>
              <a:rPr lang="da-DK" dirty="0" smtClean="0"/>
              <a:t>Risiko for </a:t>
            </a:r>
            <a:r>
              <a:rPr lang="da-DK" dirty="0" err="1" smtClean="0"/>
              <a:t>gap</a:t>
            </a:r>
            <a:r>
              <a:rPr lang="da-DK" dirty="0" smtClean="0"/>
              <a:t> mellem hospitalet og byggeriet 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14" y="4238774"/>
            <a:ext cx="2271171" cy="12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1590581" y="2489632"/>
            <a:ext cx="9428000" cy="1912444"/>
          </a:xfrm>
        </p:spPr>
        <p:txBody>
          <a:bodyPr/>
          <a:lstStyle/>
          <a:p>
            <a:r>
              <a:rPr lang="da-DK" dirty="0" smtClean="0"/>
              <a:t>Hvordan gribes omstilling an i andre projekter?</a:t>
            </a:r>
          </a:p>
          <a:p>
            <a:endParaRPr lang="da-DK" dirty="0"/>
          </a:p>
          <a:p>
            <a:r>
              <a:rPr lang="da-DK" dirty="0" smtClean="0"/>
              <a:t>Fordele/ulemper ved valgte metode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4462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9" b="3073"/>
          <a:stretch/>
        </p:blipFill>
        <p:spPr>
          <a:xfrm>
            <a:off x="-26126" y="-12191"/>
            <a:ext cx="12218126" cy="6815328"/>
          </a:xfrm>
          <a:prstGeom prst="rect">
            <a:avLst/>
          </a:prstGeom>
        </p:spPr>
      </p:pic>
      <p:sp>
        <p:nvSpPr>
          <p:cNvPr id="4" name="Pladsholder til indhold 2"/>
          <p:cNvSpPr txBox="1">
            <a:spLocks/>
          </p:cNvSpPr>
          <p:nvPr/>
        </p:nvSpPr>
        <p:spPr>
          <a:xfrm>
            <a:off x="760939" y="1638967"/>
            <a:ext cx="6086965" cy="56933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72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44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16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8800" indent="-1872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a-DK" sz="2400" dirty="0" smtClean="0">
              <a:solidFill>
                <a:srgbClr val="004B5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a-DK" sz="2400" dirty="0">
              <a:solidFill>
                <a:srgbClr val="004B5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a-DK" sz="2400" dirty="0" smtClean="0">
              <a:solidFill>
                <a:srgbClr val="004B5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a-DK" sz="2400" dirty="0">
              <a:solidFill>
                <a:srgbClr val="004B5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a-DK" sz="2400" dirty="0" smtClean="0">
              <a:solidFill>
                <a:srgbClr val="004B5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a-DK" sz="2400" b="1" spc="200" dirty="0">
                <a:solidFill>
                  <a:srgbClr val="004B5F"/>
                </a:solidFill>
                <a:latin typeface="+mj-lt"/>
                <a:ea typeface="+mj-ea"/>
                <a:cs typeface="+mj-cs"/>
              </a:rPr>
              <a:t>KlartilNAU@rn.dk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da-DK" b="1" dirty="0" smtClean="0">
              <a:solidFill>
                <a:srgbClr val="004B5F"/>
              </a:solidFill>
            </a:endParaRPr>
          </a:p>
        </p:txBody>
      </p:sp>
      <p:pic>
        <p:nvPicPr>
          <p:cNvPr id="5" name="Billed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85" y="4905874"/>
            <a:ext cx="3586102" cy="1613745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760939" y="356552"/>
            <a:ext cx="10656887" cy="10017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 smtClean="0">
                <a:solidFill>
                  <a:srgbClr val="004B5F"/>
                </a:solidFill>
              </a:rPr>
              <a:t>Kontaktoplysninger</a:t>
            </a:r>
          </a:p>
        </p:txBody>
      </p:sp>
    </p:spTree>
    <p:extLst>
      <p:ext uri="{BB962C8B-B14F-4D97-AF65-F5344CB8AC3E}">
        <p14:creationId xmlns:p14="http://schemas.microsoft.com/office/powerpoint/2010/main" val="953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Projektet NAU og Klar til NAU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939" y="1689496"/>
            <a:ext cx="10655999" cy="4824000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85" y="2540571"/>
            <a:ext cx="3426797" cy="192757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l="59104" t="52444" r="7657" b="26192"/>
          <a:stretch/>
        </p:blipFill>
        <p:spPr>
          <a:xfrm>
            <a:off x="6009258" y="2540572"/>
            <a:ext cx="4498755" cy="19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Autofit/>
          </a:bodyPr>
          <a:lstStyle/>
          <a:p>
            <a:r>
              <a:rPr lang="da-DK" dirty="0" smtClean="0"/>
              <a:t>Aalborg </a:t>
            </a:r>
            <a:r>
              <a:rPr lang="da-DK" dirty="0" err="1" smtClean="0"/>
              <a:t>UH’s</a:t>
            </a:r>
            <a:r>
              <a:rPr lang="da-DK" dirty="0" smtClean="0"/>
              <a:t> arbejde med ibrugtagning af byggeriet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939" y="1133871"/>
            <a:ext cx="10655999" cy="4824000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Klar til NAU er et </a:t>
            </a:r>
            <a:r>
              <a:rPr lang="da-DK" b="1" dirty="0" smtClean="0"/>
              <a:t>omstillingsprojekt</a:t>
            </a:r>
            <a:r>
              <a:rPr lang="da-DK" dirty="0" smtClean="0"/>
              <a:t>, som skal sikre,  </a:t>
            </a:r>
          </a:p>
          <a:p>
            <a:pPr lvl="2"/>
            <a:r>
              <a:rPr lang="da-DK" sz="1800" dirty="0" smtClean="0"/>
              <a:t>at </a:t>
            </a:r>
            <a:r>
              <a:rPr lang="da-DK" sz="1800" dirty="0"/>
              <a:t>Aalborg Universitetshospital bliver klar til at flytte og tage det nye hospitalsbyggeri i </a:t>
            </a:r>
            <a:r>
              <a:rPr lang="da-DK" sz="1800" dirty="0" smtClean="0"/>
              <a:t>brug</a:t>
            </a:r>
            <a:endParaRPr lang="da-DK" sz="1800" dirty="0" smtClean="0"/>
          </a:p>
          <a:p>
            <a:pPr lvl="2"/>
            <a:r>
              <a:rPr lang="da-DK" sz="1800" dirty="0" smtClean="0"/>
              <a:t>at </a:t>
            </a:r>
            <a:r>
              <a:rPr lang="da-DK" sz="1800" dirty="0"/>
              <a:t>der udvikles nye måder at arbejde på ud fra et tværgående </a:t>
            </a:r>
            <a:r>
              <a:rPr lang="da-DK" sz="1800" dirty="0" smtClean="0"/>
              <a:t>patientforløbsfokus</a:t>
            </a:r>
            <a:endParaRPr lang="da-DK" sz="1800" dirty="0" smtClean="0"/>
          </a:p>
          <a:p>
            <a:pPr lvl="2"/>
            <a:r>
              <a:rPr lang="da-DK" sz="1800" dirty="0" smtClean="0"/>
              <a:t>at </a:t>
            </a:r>
            <a:r>
              <a:rPr lang="da-DK" sz="1800" dirty="0"/>
              <a:t>potentialer for effektivisering afdækkes til videre implementering i </a:t>
            </a:r>
            <a:r>
              <a:rPr lang="da-DK" sz="1800" dirty="0" smtClean="0"/>
              <a:t>klinikken</a:t>
            </a:r>
            <a:endParaRPr lang="da-DK" sz="1800" dirty="0" smtClean="0"/>
          </a:p>
          <a:p>
            <a:pPr marL="374400" lvl="2" indent="0">
              <a:buNone/>
            </a:pPr>
            <a:r>
              <a:rPr lang="da-DK" sz="1800" dirty="0" smtClean="0"/>
              <a:t/>
            </a:r>
            <a:br>
              <a:rPr lang="da-DK" sz="1800" dirty="0" smtClean="0"/>
            </a:b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6289407" y="3402996"/>
            <a:ext cx="5493018" cy="1679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1100"/>
              </a:spcBef>
            </a:pPr>
            <a:r>
              <a:rPr lang="da-DK" sz="2000" dirty="0"/>
              <a:t>Klar til NAU er en</a:t>
            </a:r>
            <a:r>
              <a:rPr lang="da-DK" sz="2000" b="1" dirty="0"/>
              <a:t> integreret del </a:t>
            </a:r>
            <a:r>
              <a:rPr lang="da-DK" sz="2000" dirty="0"/>
              <a:t>af driften på </a:t>
            </a:r>
            <a:r>
              <a:rPr lang="da-DK" sz="2000" dirty="0" smtClean="0"/>
              <a:t>Aalborg </a:t>
            </a:r>
            <a:r>
              <a:rPr lang="da-DK" sz="2000" dirty="0"/>
              <a:t>Universitetshospital </a:t>
            </a:r>
            <a:r>
              <a:rPr lang="da-DK" sz="2000" dirty="0" smtClean="0"/>
              <a:t>forankret </a:t>
            </a:r>
            <a:r>
              <a:rPr lang="da-DK" sz="2000" dirty="0"/>
              <a:t>i ledelses- og </a:t>
            </a:r>
            <a:r>
              <a:rPr lang="da-DK" sz="2000" dirty="0" smtClean="0"/>
              <a:t>MED-organisationen</a:t>
            </a:r>
            <a:endParaRPr lang="da-DK" sz="2000" dirty="0"/>
          </a:p>
          <a:p>
            <a:pPr marL="0" lvl="1">
              <a:spcBef>
                <a:spcPts val="1100"/>
              </a:spcBef>
            </a:pPr>
            <a:endParaRPr lang="da-DK" sz="2000" dirty="0"/>
          </a:p>
          <a:p>
            <a:endParaRPr lang="da-DK" sz="2000" dirty="0" err="1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" y="2890263"/>
            <a:ext cx="578491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Klar til </a:t>
            </a:r>
            <a:r>
              <a:rPr lang="da-DK" dirty="0" err="1" smtClean="0"/>
              <a:t>nau</a:t>
            </a:r>
            <a:r>
              <a:rPr lang="da-DK" dirty="0" smtClean="0"/>
              <a:t> – på alle </a:t>
            </a:r>
            <a:r>
              <a:rPr lang="da-DK" dirty="0" smtClean="0"/>
              <a:t>matrikler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4" name="Pladsholder til billed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62" y="783113"/>
            <a:ext cx="6074887" cy="6074887"/>
          </a:xfr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67" y="2413000"/>
            <a:ext cx="4058318" cy="27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      ”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shape</a:t>
            </a:r>
            <a:r>
              <a:rPr lang="da-DK" dirty="0" smtClean="0"/>
              <a:t> </a:t>
            </a:r>
            <a:r>
              <a:rPr lang="da-DK" dirty="0" err="1" smtClean="0"/>
              <a:t>our</a:t>
            </a:r>
            <a:r>
              <a:rPr lang="da-DK" dirty="0" smtClean="0"/>
              <a:t> </a:t>
            </a:r>
            <a:r>
              <a:rPr lang="da-DK" dirty="0" err="1" smtClean="0"/>
              <a:t>buildings</a:t>
            </a:r>
            <a:r>
              <a:rPr lang="da-DK" dirty="0" smtClean="0"/>
              <a:t>, </a:t>
            </a:r>
            <a:r>
              <a:rPr lang="da-DK" dirty="0" err="1" smtClean="0"/>
              <a:t>thereafter</a:t>
            </a:r>
            <a:r>
              <a:rPr lang="da-DK" dirty="0" smtClean="0"/>
              <a:t> </a:t>
            </a:r>
            <a:r>
              <a:rPr lang="da-DK" dirty="0" err="1" smtClean="0"/>
              <a:t>they</a:t>
            </a:r>
            <a:r>
              <a:rPr lang="da-DK" dirty="0" smtClean="0"/>
              <a:t> </a:t>
            </a:r>
            <a:r>
              <a:rPr lang="da-DK" dirty="0" err="1" smtClean="0"/>
              <a:t>shape</a:t>
            </a:r>
            <a:r>
              <a:rPr lang="da-DK" dirty="0" smtClean="0"/>
              <a:t> </a:t>
            </a:r>
            <a:r>
              <a:rPr lang="da-DK" dirty="0" err="1" smtClean="0"/>
              <a:t>us</a:t>
            </a:r>
            <a:r>
              <a:rPr lang="da-DK" dirty="0" smtClean="0"/>
              <a:t>”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17" y="1454456"/>
            <a:ext cx="8605483" cy="4845806"/>
          </a:xfrm>
        </p:spPr>
      </p:pic>
    </p:spTree>
    <p:extLst>
      <p:ext uri="{BB962C8B-B14F-4D97-AF65-F5344CB8AC3E}">
        <p14:creationId xmlns:p14="http://schemas.microsoft.com/office/powerpoint/2010/main" val="11104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Omstilling – hvad er det?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>
                <a:solidFill>
                  <a:srgbClr val="FFFF00"/>
                </a:solidFill>
              </a:rPr>
              <a:t>Den unikke anledning</a:t>
            </a:r>
          </a:p>
          <a:p>
            <a:endParaRPr lang="da-DK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dirty="0"/>
              <a:t> </a:t>
            </a:r>
            <a:r>
              <a:rPr lang="da-DK" dirty="0" smtClean="0"/>
              <a:t>Eksempelvis</a:t>
            </a:r>
            <a:endParaRPr lang="da-DK" dirty="0" smtClean="0"/>
          </a:p>
          <a:p>
            <a:pPr lvl="2"/>
            <a:r>
              <a:rPr lang="da-DK" dirty="0" smtClean="0"/>
              <a:t>Forældreinddragelse </a:t>
            </a:r>
            <a:r>
              <a:rPr lang="da-DK" dirty="0" smtClean="0"/>
              <a:t>i </a:t>
            </a:r>
            <a:r>
              <a:rPr lang="da-DK" dirty="0" smtClean="0"/>
              <a:t>Neonatal</a:t>
            </a:r>
            <a:endParaRPr lang="da-DK" dirty="0" smtClean="0"/>
          </a:p>
          <a:p>
            <a:pPr lvl="2"/>
            <a:r>
              <a:rPr lang="da-DK" dirty="0" smtClean="0"/>
              <a:t>Digitalisering </a:t>
            </a:r>
            <a:r>
              <a:rPr lang="da-DK" dirty="0" smtClean="0"/>
              <a:t>af </a:t>
            </a:r>
            <a:r>
              <a:rPr lang="da-DK" dirty="0" smtClean="0"/>
              <a:t>opgavebestilling </a:t>
            </a:r>
            <a:r>
              <a:rPr lang="da-DK" dirty="0" smtClean="0"/>
              <a:t>– rengøring</a:t>
            </a:r>
          </a:p>
          <a:p>
            <a:pPr lvl="2"/>
            <a:r>
              <a:rPr lang="da-DK" dirty="0" smtClean="0"/>
              <a:t>Patienttøjssortiment – </a:t>
            </a:r>
            <a:r>
              <a:rPr lang="da-DK" dirty="0" err="1" smtClean="0"/>
              <a:t>engangs</a:t>
            </a:r>
            <a:endParaRPr lang="da-DK" dirty="0" smtClean="0"/>
          </a:p>
          <a:p>
            <a:pPr lvl="2"/>
            <a:r>
              <a:rPr lang="da-DK" dirty="0" smtClean="0"/>
              <a:t>Optimeret transport af lab-prøver </a:t>
            </a:r>
          </a:p>
          <a:p>
            <a:pPr lvl="2"/>
            <a:r>
              <a:rPr lang="da-DK" dirty="0" smtClean="0"/>
              <a:t>Optimering af forløb for patienter til </a:t>
            </a:r>
            <a:r>
              <a:rPr lang="da-DK" dirty="0" err="1" smtClean="0"/>
              <a:t>knogleskintigrafi</a:t>
            </a:r>
            <a:r>
              <a:rPr lang="da-DK" dirty="0" smtClean="0"/>
              <a:t> (Nuklearmedicin) og CT (Radiologi) samme dag </a:t>
            </a:r>
            <a:endParaRPr lang="da-DK" dirty="0" smtClean="0"/>
          </a:p>
          <a:p>
            <a:pPr lvl="2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>
                <a:solidFill>
                  <a:srgbClr val="FFFF00"/>
                </a:solidFill>
              </a:rPr>
              <a:t>Forandringsbehov afstedkommet af ændret fysik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Eksempelvis</a:t>
            </a:r>
            <a:endParaRPr lang="da-DK" dirty="0" smtClean="0"/>
          </a:p>
          <a:p>
            <a:pPr lvl="2"/>
            <a:r>
              <a:rPr lang="da-DK" dirty="0"/>
              <a:t>E</a:t>
            </a:r>
            <a:r>
              <a:rPr lang="da-DK" dirty="0" smtClean="0"/>
              <a:t>n-</a:t>
            </a:r>
            <a:r>
              <a:rPr lang="da-DK" dirty="0" err="1" smtClean="0"/>
              <a:t>sengsstue</a:t>
            </a:r>
            <a:endParaRPr lang="da-DK" dirty="0" smtClean="0"/>
          </a:p>
          <a:p>
            <a:pPr lvl="2"/>
            <a:r>
              <a:rPr lang="da-DK" dirty="0" smtClean="0"/>
              <a:t>Sengefællesskab</a:t>
            </a:r>
          </a:p>
          <a:p>
            <a:pPr lvl="2"/>
            <a:r>
              <a:rPr lang="da-DK" dirty="0" smtClean="0"/>
              <a:t>Ambulatoriefællesskab </a:t>
            </a:r>
            <a:r>
              <a:rPr lang="da-DK" dirty="0" smtClean="0"/>
              <a:t>– </a:t>
            </a:r>
            <a:r>
              <a:rPr lang="da-DK" dirty="0" err="1" smtClean="0"/>
              <a:t>bookplan</a:t>
            </a:r>
            <a:r>
              <a:rPr lang="da-DK" dirty="0" smtClean="0"/>
              <a:t> paradigme</a:t>
            </a:r>
          </a:p>
          <a:p>
            <a:pPr lvl="2"/>
            <a:r>
              <a:rPr lang="da-DK" dirty="0" err="1" smtClean="0"/>
              <a:t>Intermediære</a:t>
            </a:r>
            <a:r>
              <a:rPr lang="da-DK" dirty="0" smtClean="0"/>
              <a:t> senge</a:t>
            </a:r>
          </a:p>
          <a:p>
            <a:pPr lvl="2"/>
            <a:r>
              <a:rPr lang="da-DK" dirty="0" smtClean="0"/>
              <a:t>Nyt IT-system til køkken – varmholdt mad</a:t>
            </a:r>
          </a:p>
          <a:p>
            <a:pPr lvl="2"/>
            <a:r>
              <a:rPr lang="da-DK" dirty="0" smtClean="0"/>
              <a:t>T-DOC</a:t>
            </a:r>
            <a:endParaRPr lang="da-DK" dirty="0"/>
          </a:p>
          <a:p>
            <a:pPr lvl="2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317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a-DK" dirty="0" smtClean="0"/>
          </a:p>
          <a:p>
            <a:pPr marL="0" lv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11643" t="10263" r="8572" b="6020"/>
          <a:stretch/>
        </p:blipFill>
        <p:spPr>
          <a:xfrm>
            <a:off x="1341120" y="78876"/>
            <a:ext cx="9534144" cy="66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centrale principper og driftskoncepter i ”klar til NAU”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3" name="Billede 2" descr="Skærmkli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940864"/>
            <a:ext cx="8335308" cy="58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&gt;%SD_OFF_Institute%&lt;/value&gt;&#10;    &lt;postfix&gt;&lt;/postfix&gt;&#10;  &lt;/element&gt;&#10;  &lt;element&gt;&#10;    &lt;prefix&gt;&amp;#11;&lt;/prefix&gt;&#10;    &lt;value&gt;%USR_Department%&lt;/value&gt;&#10;    &lt;postfix&gt;&lt;/postfix&gt;&#10;  &lt;/element&gt;&#10;  &lt;element&gt;&#10;    &lt;prefix&gt;&amp;#11;&lt;/prefix&gt;&#10;    &lt;value&gt;%USR_Speciality%&lt;/value&gt;&#10;    &lt;postfix&gt;&lt;/postfix&gt;&#10;  &lt;/element&gt;&#10;  &lt;element&gt;&#10;    &lt;prefix&gt;&amp;#11;&lt;/prefix&gt;&#10;    &lt;value&gt;%USR_Unit%&lt;/value&gt;&#10;    &lt;postfix&gt;&lt;/postfix&gt;&#10;  &lt;/element&gt;&#10;  &lt;element&gt;&#10;    &lt;prefix&gt;&amp;#11;&lt;/prefix&gt;&#10;    &lt;value&gt;%USR_Email%&lt;/value&gt;&#10;    &lt;postfix&gt;&lt;/postfix&gt;&#10;  &lt;/element&gt;&#10;    &lt;element&gt;&#10;    &lt;prefix&gt;&amp;#11;&lt;/prefix&gt;&#10;    &lt;value&gt;%USR_DirectPhone%&lt;/value&gt;&#10;    &lt;postfix&gt;&lt;/postfix&gt;&#10;  &lt;/element&gt;&#10;&#10;&lt;/content&gt;"/>
</p:tagLst>
</file>

<file path=ppt/theme/theme1.xml><?xml version="1.0" encoding="utf-8"?>
<a:theme xmlns:a="http://schemas.openxmlformats.org/drawingml/2006/main" name="Blank">
  <a:themeElements>
    <a:clrScheme name="Sundhed_Blå">
      <a:dk1>
        <a:sysClr val="windowText" lastClr="000000"/>
      </a:dk1>
      <a:lt1>
        <a:srgbClr val="FFFFFF"/>
      </a:lt1>
      <a:dk2>
        <a:srgbClr val="003145"/>
      </a:dk2>
      <a:lt2>
        <a:srgbClr val="ADC2C7"/>
      </a:lt2>
      <a:accent1>
        <a:srgbClr val="006983"/>
      </a:accent1>
      <a:accent2>
        <a:srgbClr val="1BD1FF"/>
      </a:accent2>
      <a:accent3>
        <a:srgbClr val="004150"/>
      </a:accent3>
      <a:accent4>
        <a:srgbClr val="3C8A2E"/>
      </a:accent4>
      <a:accent5>
        <a:srgbClr val="228E7C"/>
      </a:accent5>
      <a:accent6>
        <a:srgbClr val="002060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B6E132A5-DA0B-4316-9FD5-999C043CDA5E}" vid="{FA44E69A-D792-473E-ABF5-BEEEDBAC2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1162</TotalTime>
  <Words>1523</Words>
  <Application>Microsoft Office PowerPoint</Application>
  <PresentationFormat>Widescreen</PresentationFormat>
  <Paragraphs>334</Paragraphs>
  <Slides>26</Slides>
  <Notes>26</Notes>
  <HiddenSlides>1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Blank</vt:lpstr>
      <vt:lpstr>Visio</vt:lpstr>
      <vt:lpstr>Klar til NAU – Hvordan forberedes et helt hospital til drift i nye rammer? v. plankonsulent Anne Kyhl og Konst. kontorchef Birgitta Bælum  18. september 2019</vt:lpstr>
      <vt:lpstr>Bygninger på Nyt Aalborg Universitetshospital - ØST</vt:lpstr>
      <vt:lpstr>Projektet NAU og Klar til NAU</vt:lpstr>
      <vt:lpstr>Aalborg UH’s arbejde med ibrugtagning af byggeriet  </vt:lpstr>
      <vt:lpstr>Klar til nau – på alle matrikler   </vt:lpstr>
      <vt:lpstr>        ”We shape our buildings, thereafter they shape us”</vt:lpstr>
      <vt:lpstr>Omstilling – hvad er det?</vt:lpstr>
      <vt:lpstr>PowerPoint-præsentation</vt:lpstr>
      <vt:lpstr>centrale principper og driftskoncepter i ”klar til NAU”  </vt:lpstr>
      <vt:lpstr>Centrale principper for ”Klar til NAU”  </vt:lpstr>
      <vt:lpstr>PowerPoint-præsentation</vt:lpstr>
      <vt:lpstr>PowerPoint-præsentation</vt:lpstr>
      <vt:lpstr>  Klar til NAU-forløb for ledere og MED  </vt:lpstr>
      <vt:lpstr>Arbejdsmiljødag - TRIO</vt:lpstr>
      <vt:lpstr>PowerPoint-præsentation</vt:lpstr>
      <vt:lpstr>PowerPoint-præsentation</vt:lpstr>
      <vt:lpstr>Eksempel - Delprojekt Ambulant og dagbehandling  </vt:lpstr>
      <vt:lpstr>Eksempel - Delprojekt Senge, Rehabilitering og Medicin </vt:lpstr>
      <vt:lpstr>Eksempel - Delprojekt Senge, Rehabilitering og Medicin </vt:lpstr>
      <vt:lpstr>Afprøvning i eksisterende fysiske rammer </vt:lpstr>
      <vt:lpstr>       Målet er et NAU, hvor patienter og ansatte oplever teknologien som et væsentlig bidrag til det gode patientforløb.Et eksempel på hvordan vi arbejder hen mod dette mål: </vt:lpstr>
      <vt:lpstr>NAU Fellows  </vt:lpstr>
      <vt:lpstr>Kommunikation – en mangesidet indsats  </vt:lpstr>
      <vt:lpstr>Fordele/ulemper</vt:lpstr>
      <vt:lpstr>PowerPoint-præsentation</vt:lpstr>
      <vt:lpstr>PowerPoint-præsentation</vt:lpstr>
    </vt:vector>
  </TitlesOfParts>
  <Company>Region Nordjylland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Kyhl Christiansen</dc:creator>
  <cp:lastModifiedBy>Anne Kyhl Christiansen</cp:lastModifiedBy>
  <cp:revision>152</cp:revision>
  <cp:lastPrinted>2019-09-16T09:43:28Z</cp:lastPrinted>
  <dcterms:created xsi:type="dcterms:W3CDTF">2018-11-30T10:22:38Z</dcterms:created>
  <dcterms:modified xsi:type="dcterms:W3CDTF">2019-09-16T13:49:40Z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</Properties>
</file>