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14" autoAdjust="0"/>
    <p:restoredTop sz="94660"/>
  </p:normalViewPr>
  <p:slideViewPr>
    <p:cSldViewPr snapToGrid="0">
      <p:cViewPr>
        <p:scale>
          <a:sx n="134" d="100"/>
          <a:sy n="134" d="100"/>
        </p:scale>
        <p:origin x="-9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985053515017212E-2"/>
          <c:y val="8.3489807506425831E-2"/>
          <c:w val="0.86377304446225667"/>
          <c:h val="0.68121659753195585"/>
        </c:manualLayout>
      </c:layout>
      <c:lineChart>
        <c:grouping val="standard"/>
        <c:varyColors val="0"/>
        <c:ser>
          <c:idx val="0"/>
          <c:order val="0"/>
          <c:tx>
            <c:strRef>
              <c:f>Sheet1!$B$1</c:f>
              <c:strCache>
                <c:ptCount val="1"/>
                <c:pt idx="0">
                  <c:v>U.S. MIDDLE MARKET</c:v>
                </c:pt>
              </c:strCache>
            </c:strRef>
          </c:tx>
          <c:spPr>
            <a:ln>
              <a:solidFill>
                <a:srgbClr val="DF2329"/>
              </a:solidFill>
            </a:ln>
          </c:spPr>
          <c:marker>
            <c:spPr>
              <a:solidFill>
                <a:srgbClr val="DF2329"/>
              </a:solidFill>
              <a:ln>
                <a:solidFill>
                  <a:srgbClr val="DF2329"/>
                </a:solidFill>
              </a:ln>
            </c:spPr>
          </c:marker>
          <c:cat>
            <c:strRef>
              <c:f>Sheet1!$A$2:$A$13</c:f>
              <c:strCache>
                <c:ptCount val="12"/>
                <c:pt idx="0">
                  <c:v>4Q '13</c:v>
                </c:pt>
                <c:pt idx="1">
                  <c:v>1Q '14</c:v>
                </c:pt>
                <c:pt idx="2">
                  <c:v>2Q '14</c:v>
                </c:pt>
                <c:pt idx="3">
                  <c:v>3Q '14</c:v>
                </c:pt>
                <c:pt idx="4">
                  <c:v>4Q '14</c:v>
                </c:pt>
                <c:pt idx="5">
                  <c:v>1Q '15</c:v>
                </c:pt>
                <c:pt idx="6">
                  <c:v>2Q'15</c:v>
                </c:pt>
                <c:pt idx="7">
                  <c:v>3Q'15</c:v>
                </c:pt>
                <c:pt idx="8">
                  <c:v>4Q'15</c:v>
                </c:pt>
                <c:pt idx="9">
                  <c:v>1Q'16</c:v>
                </c:pt>
                <c:pt idx="10">
                  <c:v>2Q'16</c:v>
                </c:pt>
                <c:pt idx="11">
                  <c:v>2Q'16</c:v>
                </c:pt>
              </c:strCache>
            </c:strRef>
          </c:cat>
          <c:val>
            <c:numRef>
              <c:f>Sheet1!$B$2:$B$13</c:f>
              <c:numCache>
                <c:formatCode>0.0%</c:formatCode>
                <c:ptCount val="12"/>
                <c:pt idx="0">
                  <c:v>2.5000000000000001E-2</c:v>
                </c:pt>
                <c:pt idx="1">
                  <c:v>3.7000000000000005E-2</c:v>
                </c:pt>
                <c:pt idx="2">
                  <c:v>3.2000000000000001E-2</c:v>
                </c:pt>
                <c:pt idx="3">
                  <c:v>3.5000000000000003E-2</c:v>
                </c:pt>
                <c:pt idx="4">
                  <c:v>0.05</c:v>
                </c:pt>
                <c:pt idx="5">
                  <c:v>4.2999999999999997E-2</c:v>
                </c:pt>
                <c:pt idx="6">
                  <c:v>3.9E-2</c:v>
                </c:pt>
                <c:pt idx="7">
                  <c:v>4.1000000000000002E-2</c:v>
                </c:pt>
                <c:pt idx="8">
                  <c:v>3.5999999999999997E-2</c:v>
                </c:pt>
                <c:pt idx="9">
                  <c:v>3.5999999999999997E-2</c:v>
                </c:pt>
                <c:pt idx="10">
                  <c:v>4.3999999999999997E-2</c:v>
                </c:pt>
                <c:pt idx="11">
                  <c:v>4.9000000000000002E-2</c:v>
                </c:pt>
              </c:numCache>
            </c:numRef>
          </c:val>
          <c:smooth val="0"/>
          <c:extLst xmlns:c16r2="http://schemas.microsoft.com/office/drawing/2015/06/chart">
            <c:ext xmlns:c16="http://schemas.microsoft.com/office/drawing/2014/chart" uri="{C3380CC4-5D6E-409C-BE32-E72D297353CC}">
              <c16:uniqueId val="{00000000-FCBF-44A1-995B-F079E87601D6}"/>
            </c:ext>
          </c:extLst>
        </c:ser>
        <c:ser>
          <c:idx val="1"/>
          <c:order val="1"/>
          <c:tx>
            <c:strRef>
              <c:f>Sheet1!$C$1</c:f>
              <c:strCache>
                <c:ptCount val="1"/>
                <c:pt idx="0">
                  <c:v>LARGE</c:v>
                </c:pt>
              </c:strCache>
            </c:strRef>
          </c:tx>
          <c:spPr>
            <a:ln>
              <a:solidFill>
                <a:schemeClr val="accent5"/>
              </a:solidFill>
            </a:ln>
          </c:spPr>
          <c:marker>
            <c:spPr>
              <a:solidFill>
                <a:srgbClr val="0096D6"/>
              </a:solidFill>
              <a:ln>
                <a:solidFill>
                  <a:schemeClr val="accent5"/>
                </a:solidFill>
              </a:ln>
            </c:spPr>
          </c:marker>
          <c:dPt>
            <c:idx val="2"/>
            <c:bubble3D val="0"/>
            <c:extLst xmlns:c16r2="http://schemas.microsoft.com/office/drawing/2015/06/chart">
              <c:ext xmlns:c16="http://schemas.microsoft.com/office/drawing/2014/chart" uri="{C3380CC4-5D6E-409C-BE32-E72D297353CC}">
                <c16:uniqueId val="{00000001-FCBF-44A1-995B-F079E87601D6}"/>
              </c:ext>
            </c:extLst>
          </c:dPt>
          <c:cat>
            <c:strRef>
              <c:f>Sheet1!$A$2:$A$13</c:f>
              <c:strCache>
                <c:ptCount val="12"/>
                <c:pt idx="0">
                  <c:v>4Q '13</c:v>
                </c:pt>
                <c:pt idx="1">
                  <c:v>1Q '14</c:v>
                </c:pt>
                <c:pt idx="2">
                  <c:v>2Q '14</c:v>
                </c:pt>
                <c:pt idx="3">
                  <c:v>3Q '14</c:v>
                </c:pt>
                <c:pt idx="4">
                  <c:v>4Q '14</c:v>
                </c:pt>
                <c:pt idx="5">
                  <c:v>1Q '15</c:v>
                </c:pt>
                <c:pt idx="6">
                  <c:v>2Q'15</c:v>
                </c:pt>
                <c:pt idx="7">
                  <c:v>3Q'15</c:v>
                </c:pt>
                <c:pt idx="8">
                  <c:v>4Q'15</c:v>
                </c:pt>
                <c:pt idx="9">
                  <c:v>1Q'16</c:v>
                </c:pt>
                <c:pt idx="10">
                  <c:v>2Q'16</c:v>
                </c:pt>
                <c:pt idx="11">
                  <c:v>2Q'16</c:v>
                </c:pt>
              </c:strCache>
            </c:strRef>
          </c:cat>
          <c:val>
            <c:numRef>
              <c:f>Sheet1!$C$2:$C$13</c:f>
              <c:numCache>
                <c:formatCode>0.0%</c:formatCode>
                <c:ptCount val="12"/>
                <c:pt idx="0">
                  <c:v>2.3E-2</c:v>
                </c:pt>
                <c:pt idx="1">
                  <c:v>2.5999999999999999E-2</c:v>
                </c:pt>
                <c:pt idx="2">
                  <c:v>2.5999999999999999E-2</c:v>
                </c:pt>
                <c:pt idx="3">
                  <c:v>2.5999999999999999E-2</c:v>
                </c:pt>
                <c:pt idx="4">
                  <c:v>2.1999999999999999E-2</c:v>
                </c:pt>
                <c:pt idx="5">
                  <c:v>2.1000000000000001E-2</c:v>
                </c:pt>
                <c:pt idx="6">
                  <c:v>1.7000000000000001E-2</c:v>
                </c:pt>
                <c:pt idx="7">
                  <c:v>1.7000000000000001E-2</c:v>
                </c:pt>
                <c:pt idx="8">
                  <c:v>2.1999999999999999E-2</c:v>
                </c:pt>
                <c:pt idx="9">
                  <c:v>2.1999999999999999E-2</c:v>
                </c:pt>
                <c:pt idx="10">
                  <c:v>2.3E-2</c:v>
                </c:pt>
                <c:pt idx="11">
                  <c:v>2.3E-2</c:v>
                </c:pt>
              </c:numCache>
            </c:numRef>
          </c:val>
          <c:smooth val="0"/>
          <c:extLst xmlns:c16r2="http://schemas.microsoft.com/office/drawing/2015/06/chart">
            <c:ext xmlns:c16="http://schemas.microsoft.com/office/drawing/2014/chart" uri="{C3380CC4-5D6E-409C-BE32-E72D297353CC}">
              <c16:uniqueId val="{00000002-FCBF-44A1-995B-F079E87601D6}"/>
            </c:ext>
          </c:extLst>
        </c:ser>
        <c:ser>
          <c:idx val="2"/>
          <c:order val="2"/>
          <c:tx>
            <c:strRef>
              <c:f>Sheet1!$D$1</c:f>
              <c:strCache>
                <c:ptCount val="1"/>
                <c:pt idx="0">
                  <c:v>SMALL</c:v>
                </c:pt>
              </c:strCache>
            </c:strRef>
          </c:tx>
          <c:spPr>
            <a:ln>
              <a:solidFill>
                <a:schemeClr val="bg1">
                  <a:lumMod val="50000"/>
                </a:schemeClr>
              </a:solidFill>
            </a:ln>
          </c:spPr>
          <c:marker>
            <c:spPr>
              <a:solidFill>
                <a:schemeClr val="bg1">
                  <a:lumMod val="50000"/>
                </a:schemeClr>
              </a:solidFill>
              <a:ln>
                <a:solidFill>
                  <a:schemeClr val="bg1">
                    <a:lumMod val="50000"/>
                  </a:schemeClr>
                </a:solidFill>
              </a:ln>
            </c:spPr>
          </c:marker>
          <c:cat>
            <c:strRef>
              <c:f>Sheet1!$A$2:$A$13</c:f>
              <c:strCache>
                <c:ptCount val="12"/>
                <c:pt idx="0">
                  <c:v>4Q '13</c:v>
                </c:pt>
                <c:pt idx="1">
                  <c:v>1Q '14</c:v>
                </c:pt>
                <c:pt idx="2">
                  <c:v>2Q '14</c:v>
                </c:pt>
                <c:pt idx="3">
                  <c:v>3Q '14</c:v>
                </c:pt>
                <c:pt idx="4">
                  <c:v>4Q '14</c:v>
                </c:pt>
                <c:pt idx="5">
                  <c:v>1Q '15</c:v>
                </c:pt>
                <c:pt idx="6">
                  <c:v>2Q'15</c:v>
                </c:pt>
                <c:pt idx="7">
                  <c:v>3Q'15</c:v>
                </c:pt>
                <c:pt idx="8">
                  <c:v>4Q'15</c:v>
                </c:pt>
                <c:pt idx="9">
                  <c:v>1Q'16</c:v>
                </c:pt>
                <c:pt idx="10">
                  <c:v>2Q'16</c:v>
                </c:pt>
                <c:pt idx="11">
                  <c:v>2Q'16</c:v>
                </c:pt>
              </c:strCache>
            </c:strRef>
          </c:cat>
          <c:val>
            <c:numRef>
              <c:f>Sheet1!$D$2:$D$13</c:f>
              <c:numCache>
                <c:formatCode>0.0%</c:formatCode>
                <c:ptCount val="12"/>
                <c:pt idx="0">
                  <c:v>0.02</c:v>
                </c:pt>
                <c:pt idx="1">
                  <c:v>2.1000000000000001E-2</c:v>
                </c:pt>
                <c:pt idx="2">
                  <c:v>2.1000000000000001E-2</c:v>
                </c:pt>
                <c:pt idx="3">
                  <c:v>2.1999999999999999E-2</c:v>
                </c:pt>
                <c:pt idx="4">
                  <c:v>2.1999999999999999E-2</c:v>
                </c:pt>
                <c:pt idx="5">
                  <c:v>2.7E-2</c:v>
                </c:pt>
                <c:pt idx="6">
                  <c:v>2.7E-2</c:v>
                </c:pt>
                <c:pt idx="7">
                  <c:v>2.4E-2</c:v>
                </c:pt>
                <c:pt idx="8">
                  <c:v>0.02</c:v>
                </c:pt>
                <c:pt idx="9">
                  <c:v>2.1000000000000001E-2</c:v>
                </c:pt>
                <c:pt idx="10">
                  <c:v>1.9E-2</c:v>
                </c:pt>
                <c:pt idx="11">
                  <c:v>1.7999999999999999E-2</c:v>
                </c:pt>
              </c:numCache>
            </c:numRef>
          </c:val>
          <c:smooth val="0"/>
          <c:extLst xmlns:c16r2="http://schemas.microsoft.com/office/drawing/2015/06/chart">
            <c:ext xmlns:c16="http://schemas.microsoft.com/office/drawing/2014/chart" uri="{C3380CC4-5D6E-409C-BE32-E72D297353CC}">
              <c16:uniqueId val="{00000003-FCBF-44A1-995B-F079E87601D6}"/>
            </c:ext>
          </c:extLst>
        </c:ser>
        <c:dLbls>
          <c:showLegendKey val="0"/>
          <c:showVal val="0"/>
          <c:showCatName val="0"/>
          <c:showSerName val="0"/>
          <c:showPercent val="0"/>
          <c:showBubbleSize val="0"/>
        </c:dLbls>
        <c:marker val="1"/>
        <c:smooth val="0"/>
        <c:axId val="135041408"/>
        <c:axId val="135043328"/>
      </c:lineChart>
      <c:catAx>
        <c:axId val="135041408"/>
        <c:scaling>
          <c:orientation val="minMax"/>
        </c:scaling>
        <c:delete val="0"/>
        <c:axPos val="b"/>
        <c:numFmt formatCode="General" sourceLinked="0"/>
        <c:majorTickMark val="out"/>
        <c:minorTickMark val="none"/>
        <c:tickLblPos val="nextTo"/>
        <c:txPr>
          <a:bodyPr/>
          <a:lstStyle/>
          <a:p>
            <a:pPr>
              <a:defRPr sz="1100">
                <a:solidFill>
                  <a:schemeClr val="accent2"/>
                </a:solidFill>
                <a:latin typeface="Arial" panose="020B0604020202020204" pitchFamily="34" charset="0"/>
                <a:cs typeface="Arial" panose="020B0604020202020204" pitchFamily="34" charset="0"/>
              </a:defRPr>
            </a:pPr>
            <a:endParaRPr lang="da-DK"/>
          </a:p>
        </c:txPr>
        <c:crossAx val="135043328"/>
        <c:crosses val="autoZero"/>
        <c:auto val="1"/>
        <c:lblAlgn val="ctr"/>
        <c:lblOffset val="100"/>
        <c:noMultiLvlLbl val="0"/>
      </c:catAx>
      <c:valAx>
        <c:axId val="135043328"/>
        <c:scaling>
          <c:orientation val="minMax"/>
          <c:min val="0"/>
        </c:scaling>
        <c:delete val="0"/>
        <c:axPos val="l"/>
        <c:majorGridlines>
          <c:spPr>
            <a:ln>
              <a:noFill/>
            </a:ln>
          </c:spPr>
        </c:majorGridlines>
        <c:numFmt formatCode="0.0%" sourceLinked="0"/>
        <c:majorTickMark val="out"/>
        <c:minorTickMark val="none"/>
        <c:tickLblPos val="nextTo"/>
        <c:txPr>
          <a:bodyPr/>
          <a:lstStyle/>
          <a:p>
            <a:pPr>
              <a:defRPr sz="1100">
                <a:solidFill>
                  <a:schemeClr val="accent2"/>
                </a:solidFill>
                <a:latin typeface="Arial" panose="020B0604020202020204" pitchFamily="34" charset="0"/>
                <a:cs typeface="Arial" panose="020B0604020202020204" pitchFamily="34" charset="0"/>
              </a:defRPr>
            </a:pPr>
            <a:endParaRPr lang="da-DK"/>
          </a:p>
        </c:txPr>
        <c:crossAx val="135041408"/>
        <c:crosses val="autoZero"/>
        <c:crossBetween val="between"/>
      </c:valAx>
    </c:plotArea>
    <c:legend>
      <c:legendPos val="b"/>
      <c:layout>
        <c:manualLayout>
          <c:xMode val="edge"/>
          <c:yMode val="edge"/>
          <c:x val="0.23861496523911177"/>
          <c:y val="0.86864166547468891"/>
          <c:w val="0.63242219508957154"/>
          <c:h val="9.5876623798811483E-2"/>
        </c:manualLayout>
      </c:layout>
      <c:overlay val="0"/>
      <c:txPr>
        <a:bodyPr/>
        <a:lstStyle/>
        <a:p>
          <a:pPr>
            <a:defRPr sz="1100">
              <a:solidFill>
                <a:schemeClr val="accent2"/>
              </a:solidFill>
            </a:defRPr>
          </a:pPr>
          <a:endParaRPr lang="da-DK"/>
        </a:p>
      </c:txPr>
    </c:legend>
    <c:plotVisOnly val="1"/>
    <c:dispBlanksAs val="gap"/>
    <c:showDLblsOverMax val="0"/>
  </c:chart>
  <c:txPr>
    <a:bodyPr/>
    <a:lstStyle/>
    <a:p>
      <a:pPr>
        <a:defRPr sz="1800"/>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706888911613318E-2"/>
          <c:y val="1.0435854854697042E-3"/>
          <c:w val="0.96540880503144699"/>
          <c:h val="0.89627777777777795"/>
        </c:manualLayout>
      </c:layout>
      <c:lineChart>
        <c:grouping val="standard"/>
        <c:varyColors val="0"/>
        <c:ser>
          <c:idx val="0"/>
          <c:order val="0"/>
          <c:tx>
            <c:strRef>
              <c:f>Tabelle1!$B$1</c:f>
              <c:strCache>
                <c:ptCount val="1"/>
                <c:pt idx="0">
                  <c:v>Datenreihe 1</c:v>
                </c:pt>
              </c:strCache>
            </c:strRef>
          </c:tx>
          <c:marker>
            <c:symbol val="none"/>
          </c:marker>
          <c:cat>
            <c:numRef>
              <c:f>Tabelle1!$A$2:$A$41</c:f>
              <c:numCache>
                <c:formatCode>General</c:formatCode>
                <c:ptCount val="40"/>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numCache>
            </c:numRef>
          </c:cat>
          <c:val>
            <c:numRef>
              <c:f>Tabelle1!$B$2:$B$41</c:f>
              <c:numCache>
                <c:formatCode>General</c:formatCode>
                <c:ptCount val="40"/>
                <c:pt idx="0">
                  <c:v>0</c:v>
                </c:pt>
                <c:pt idx="25">
                  <c:v>9600</c:v>
                </c:pt>
                <c:pt idx="26">
                  <c:v>10211</c:v>
                </c:pt>
                <c:pt idx="27">
                  <c:v>10912</c:v>
                </c:pt>
                <c:pt idx="28">
                  <c:v>11695</c:v>
                </c:pt>
                <c:pt idx="29">
                  <c:v>14800</c:v>
                </c:pt>
                <c:pt idx="30">
                  <c:v>17790</c:v>
                </c:pt>
                <c:pt idx="31">
                  <c:v>21600</c:v>
                </c:pt>
                <c:pt idx="32">
                  <c:v>32000</c:v>
                </c:pt>
                <c:pt idx="33">
                  <c:v>34300</c:v>
                </c:pt>
                <c:pt idx="34">
                  <c:v>46600</c:v>
                </c:pt>
                <c:pt idx="35">
                  <c:v>60400</c:v>
                </c:pt>
                <c:pt idx="36">
                  <c:v>72800</c:v>
                </c:pt>
                <c:pt idx="37">
                  <c:v>80300</c:v>
                </c:pt>
                <c:pt idx="38">
                  <c:v>92600</c:v>
                </c:pt>
                <c:pt idx="39">
                  <c:v>110000</c:v>
                </c:pt>
              </c:numCache>
            </c:numRef>
          </c:val>
          <c:smooth val="0"/>
          <c:extLst xmlns:c16r2="http://schemas.microsoft.com/office/drawing/2015/06/chart">
            <c:ext xmlns:c16="http://schemas.microsoft.com/office/drawing/2014/chart" uri="{C3380CC4-5D6E-409C-BE32-E72D297353CC}">
              <c16:uniqueId val="{00000000-12F6-406B-9E82-C8705748A8DD}"/>
            </c:ext>
          </c:extLst>
        </c:ser>
        <c:ser>
          <c:idx val="1"/>
          <c:order val="1"/>
          <c:marker>
            <c:symbol val="none"/>
          </c:marker>
          <c:cat>
            <c:numRef>
              <c:f>Tabelle1!$A$2:$A$41</c:f>
              <c:numCache>
                <c:formatCode>General</c:formatCode>
                <c:ptCount val="40"/>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numCache>
            </c:numRef>
          </c:cat>
          <c:val>
            <c:numRef>
              <c:f>Tabelle1!$C$2:$C$41</c:f>
            </c:numRef>
          </c:val>
          <c:smooth val="0"/>
          <c:extLst xmlns:c16r2="http://schemas.microsoft.com/office/drawing/2015/06/chart">
            <c:ext xmlns:c16="http://schemas.microsoft.com/office/drawing/2014/chart" uri="{C3380CC4-5D6E-409C-BE32-E72D297353CC}">
              <c16:uniqueId val="{00000001-12F6-406B-9E82-C8705748A8DD}"/>
            </c:ext>
          </c:extLst>
        </c:ser>
        <c:ser>
          <c:idx val="2"/>
          <c:order val="2"/>
          <c:marker>
            <c:symbol val="none"/>
          </c:marker>
          <c:cat>
            <c:numRef>
              <c:f>Tabelle1!$A$2:$A$41</c:f>
              <c:numCache>
                <c:formatCode>General</c:formatCode>
                <c:ptCount val="40"/>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numCache>
            </c:numRef>
          </c:cat>
          <c:val>
            <c:numRef>
              <c:f>Tabelle1!$D$2:$D$41</c:f>
            </c:numRef>
          </c:val>
          <c:smooth val="0"/>
          <c:extLst xmlns:c16r2="http://schemas.microsoft.com/office/drawing/2015/06/chart">
            <c:ext xmlns:c16="http://schemas.microsoft.com/office/drawing/2014/chart" uri="{C3380CC4-5D6E-409C-BE32-E72D297353CC}">
              <c16:uniqueId val="{00000002-12F6-406B-9E82-C8705748A8DD}"/>
            </c:ext>
          </c:extLst>
        </c:ser>
        <c:dLbls>
          <c:showLegendKey val="0"/>
          <c:showVal val="0"/>
          <c:showCatName val="0"/>
          <c:showSerName val="0"/>
          <c:showPercent val="0"/>
          <c:showBubbleSize val="0"/>
        </c:dLbls>
        <c:marker val="1"/>
        <c:smooth val="0"/>
        <c:axId val="134925696"/>
        <c:axId val="134931584"/>
      </c:lineChart>
      <c:catAx>
        <c:axId val="134925696"/>
        <c:scaling>
          <c:orientation val="minMax"/>
        </c:scaling>
        <c:delete val="0"/>
        <c:axPos val="b"/>
        <c:numFmt formatCode="General" sourceLinked="1"/>
        <c:majorTickMark val="out"/>
        <c:minorTickMark val="none"/>
        <c:tickLblPos val="nextTo"/>
        <c:txPr>
          <a:bodyPr/>
          <a:lstStyle/>
          <a:p>
            <a:pPr>
              <a:defRPr sz="800" baseline="0">
                <a:solidFill>
                  <a:schemeClr val="tx1"/>
                </a:solidFill>
              </a:defRPr>
            </a:pPr>
            <a:endParaRPr lang="da-DK"/>
          </a:p>
        </c:txPr>
        <c:crossAx val="134931584"/>
        <c:crosses val="autoZero"/>
        <c:auto val="1"/>
        <c:lblAlgn val="ctr"/>
        <c:lblOffset val="100"/>
        <c:noMultiLvlLbl val="0"/>
      </c:catAx>
      <c:valAx>
        <c:axId val="134931584"/>
        <c:scaling>
          <c:orientation val="minMax"/>
        </c:scaling>
        <c:delete val="1"/>
        <c:axPos val="l"/>
        <c:numFmt formatCode="General" sourceLinked="1"/>
        <c:majorTickMark val="out"/>
        <c:minorTickMark val="none"/>
        <c:tickLblPos val="none"/>
        <c:crossAx val="134925696"/>
        <c:crosses val="autoZero"/>
        <c:crossBetween val="between"/>
      </c:valAx>
      <c:spPr>
        <a:noFill/>
        <a:effectLst/>
      </c:spPr>
    </c:plotArea>
    <c:plotVisOnly val="1"/>
    <c:dispBlanksAs val="gap"/>
    <c:showDLblsOverMax val="0"/>
  </c:chart>
  <c:txPr>
    <a:bodyPr/>
    <a:lstStyle/>
    <a:p>
      <a:pPr>
        <a:defRPr sz="1800">
          <a:solidFill>
            <a:schemeClr val="bg1"/>
          </a:solidFill>
        </a:defRPr>
      </a:pPr>
      <a:endParaRPr lang="da-DK"/>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lineChart>
        <c:grouping val="standard"/>
        <c:varyColors val="0"/>
        <c:ser>
          <c:idx val="0"/>
          <c:order val="0"/>
          <c:tx>
            <c:strRef>
              <c:f>Tabelle1!$B$1</c:f>
              <c:strCache>
                <c:ptCount val="1"/>
                <c:pt idx="0">
                  <c:v>Datenreihe 1</c:v>
                </c:pt>
              </c:strCache>
            </c:strRef>
          </c:tx>
          <c:marker>
            <c:symbol val="none"/>
          </c:marker>
          <c:cat>
            <c:numRef>
              <c:f>Tabelle1!$A$2:$A$47</c:f>
              <c:numCache>
                <c:formatCode>General</c:formatCode>
                <c:ptCount val="45"/>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numCache>
            </c:numRef>
          </c:cat>
          <c:val>
            <c:numRef>
              <c:f>Tabelle1!$B$2:$B$47</c:f>
              <c:numCache>
                <c:formatCode>General</c:formatCode>
                <c:ptCount val="45"/>
                <c:pt idx="0">
                  <c:v>0</c:v>
                </c:pt>
                <c:pt idx="25">
                  <c:v>16000</c:v>
                </c:pt>
                <c:pt idx="26">
                  <c:v>25000</c:v>
                </c:pt>
                <c:pt idx="27">
                  <c:v>27000</c:v>
                </c:pt>
                <c:pt idx="28">
                  <c:v>30000</c:v>
                </c:pt>
                <c:pt idx="29">
                  <c:v>40000</c:v>
                </c:pt>
                <c:pt idx="30">
                  <c:v>50000</c:v>
                </c:pt>
                <c:pt idx="31">
                  <c:v>57500</c:v>
                </c:pt>
                <c:pt idx="32">
                  <c:v>65000</c:v>
                </c:pt>
                <c:pt idx="33">
                  <c:v>81000</c:v>
                </c:pt>
                <c:pt idx="34">
                  <c:v>100000</c:v>
                </c:pt>
                <c:pt idx="35">
                  <c:v>120000</c:v>
                </c:pt>
                <c:pt idx="36">
                  <c:v>150000</c:v>
                </c:pt>
                <c:pt idx="37">
                  <c:v>176000</c:v>
                </c:pt>
                <c:pt idx="38">
                  <c:v>170000</c:v>
                </c:pt>
                <c:pt idx="39">
                  <c:v>140000</c:v>
                </c:pt>
                <c:pt idx="40">
                  <c:v>142000</c:v>
                </c:pt>
                <c:pt idx="41">
                  <c:v>150000</c:v>
                </c:pt>
                <c:pt idx="42">
                  <c:v>170000</c:v>
                </c:pt>
                <c:pt idx="43">
                  <c:v>190000</c:v>
                </c:pt>
                <c:pt idx="44">
                  <c:v>238000</c:v>
                </c:pt>
              </c:numCache>
            </c:numRef>
          </c:val>
          <c:smooth val="0"/>
          <c:extLst xmlns:c16r2="http://schemas.microsoft.com/office/drawing/2015/06/chart">
            <c:ext xmlns:c16="http://schemas.microsoft.com/office/drawing/2014/chart" uri="{C3380CC4-5D6E-409C-BE32-E72D297353CC}">
              <c16:uniqueId val="{00000000-3C23-483D-9571-BFDE854BFCDA}"/>
            </c:ext>
          </c:extLst>
        </c:ser>
        <c:ser>
          <c:idx val="1"/>
          <c:order val="1"/>
          <c:marker>
            <c:symbol val="none"/>
          </c:marker>
          <c:cat>
            <c:numRef>
              <c:f>Tabelle1!$A$2:$A$47</c:f>
              <c:numCache>
                <c:formatCode>General</c:formatCode>
                <c:ptCount val="45"/>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numCache>
            </c:numRef>
          </c:cat>
          <c:val>
            <c:numRef>
              <c:f>Tabelle1!$C$2:$C$47</c:f>
            </c:numRef>
          </c:val>
          <c:smooth val="0"/>
          <c:extLst xmlns:c16r2="http://schemas.microsoft.com/office/drawing/2015/06/chart">
            <c:ext xmlns:c16="http://schemas.microsoft.com/office/drawing/2014/chart" uri="{C3380CC4-5D6E-409C-BE32-E72D297353CC}">
              <c16:uniqueId val="{00000001-3C23-483D-9571-BFDE854BFCDA}"/>
            </c:ext>
          </c:extLst>
        </c:ser>
        <c:ser>
          <c:idx val="2"/>
          <c:order val="2"/>
          <c:marker>
            <c:symbol val="none"/>
          </c:marker>
          <c:cat>
            <c:numRef>
              <c:f>Tabelle1!$A$2:$A$47</c:f>
              <c:numCache>
                <c:formatCode>General</c:formatCode>
                <c:ptCount val="45"/>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numCache>
            </c:numRef>
          </c:cat>
          <c:val>
            <c:numRef>
              <c:f>Tabelle1!$D$2:$D$47</c:f>
            </c:numRef>
          </c:val>
          <c:smooth val="0"/>
          <c:extLst xmlns:c16r2="http://schemas.microsoft.com/office/drawing/2015/06/chart">
            <c:ext xmlns:c16="http://schemas.microsoft.com/office/drawing/2014/chart" uri="{C3380CC4-5D6E-409C-BE32-E72D297353CC}">
              <c16:uniqueId val="{00000002-3C23-483D-9571-BFDE854BFCDA}"/>
            </c:ext>
          </c:extLst>
        </c:ser>
        <c:dLbls>
          <c:showLegendKey val="0"/>
          <c:showVal val="0"/>
          <c:showCatName val="0"/>
          <c:showSerName val="0"/>
          <c:showPercent val="0"/>
          <c:showBubbleSize val="0"/>
        </c:dLbls>
        <c:marker val="1"/>
        <c:smooth val="0"/>
        <c:axId val="133670784"/>
        <c:axId val="133672320"/>
      </c:lineChart>
      <c:catAx>
        <c:axId val="133670784"/>
        <c:scaling>
          <c:orientation val="minMax"/>
        </c:scaling>
        <c:delete val="0"/>
        <c:axPos val="b"/>
        <c:numFmt formatCode="General" sourceLinked="1"/>
        <c:majorTickMark val="out"/>
        <c:minorTickMark val="none"/>
        <c:tickLblPos val="nextTo"/>
        <c:txPr>
          <a:bodyPr rot="-2700000"/>
          <a:lstStyle/>
          <a:p>
            <a:pPr>
              <a:defRPr sz="800" baseline="0">
                <a:solidFill>
                  <a:schemeClr val="tx1"/>
                </a:solidFill>
              </a:defRPr>
            </a:pPr>
            <a:endParaRPr lang="da-DK"/>
          </a:p>
        </c:txPr>
        <c:crossAx val="133672320"/>
        <c:crosses val="autoZero"/>
        <c:auto val="1"/>
        <c:lblAlgn val="ctr"/>
        <c:lblOffset val="100"/>
        <c:noMultiLvlLbl val="0"/>
      </c:catAx>
      <c:valAx>
        <c:axId val="133672320"/>
        <c:scaling>
          <c:orientation val="minMax"/>
        </c:scaling>
        <c:delete val="1"/>
        <c:axPos val="l"/>
        <c:numFmt formatCode="General" sourceLinked="1"/>
        <c:majorTickMark val="out"/>
        <c:minorTickMark val="none"/>
        <c:tickLblPos val="none"/>
        <c:crossAx val="133670784"/>
        <c:crosses val="autoZero"/>
        <c:crossBetween val="between"/>
      </c:valAx>
    </c:plotArea>
    <c:plotVisOnly val="1"/>
    <c:dispBlanksAs val="gap"/>
    <c:showDLblsOverMax val="0"/>
  </c:chart>
  <c:txPr>
    <a:bodyPr/>
    <a:lstStyle/>
    <a:p>
      <a:pPr>
        <a:defRPr sz="1800">
          <a:solidFill>
            <a:schemeClr val="bg1"/>
          </a:solidFill>
        </a:defRPr>
      </a:pPr>
      <a:endParaRPr lang="da-DK"/>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28346-377D-4F3F-8326-1D1B18B484DD}" type="datetimeFigureOut">
              <a:rPr lang="da-DK" smtClean="0"/>
              <a:t>23-11-2016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D8E4A-BA89-4D74-A529-A09813934A82}" type="slidenum">
              <a:rPr lang="da-DK" smtClean="0"/>
              <a:t>‹nr.›</a:t>
            </a:fld>
            <a:endParaRPr lang="da-DK"/>
          </a:p>
        </p:txBody>
      </p:sp>
    </p:spTree>
    <p:extLst>
      <p:ext uri="{BB962C8B-B14F-4D97-AF65-F5344CB8AC3E}">
        <p14:creationId xmlns:p14="http://schemas.microsoft.com/office/powerpoint/2010/main" val="403079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9F7DAF4-E7DB-475C-97DF-F92F7CDB38C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Sept 2016</a:t>
            </a:r>
          </a:p>
        </p:txBody>
      </p:sp>
      <p:sp>
        <p:nvSpPr>
          <p:cNvPr id="6" name="Footer Placeholder 5"/>
          <p:cNvSpPr>
            <a:spLocks noGrp="1"/>
          </p:cNvSpPr>
          <p:nvPr>
            <p:ph type="ft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Gazelles 2016 Nurse Next Door</a:t>
            </a:r>
          </a:p>
        </p:txBody>
      </p:sp>
      <p:sp>
        <p:nvSpPr>
          <p:cNvPr id="7" name="Header Placeholder 6"/>
          <p:cNvSpPr>
            <a:spLocks noGrp="1"/>
          </p:cNvSpPr>
          <p:nvPr>
            <p:ph type="hdr"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Scaling Up (Rockefeller Habits 2.0)</a:t>
            </a:r>
          </a:p>
        </p:txBody>
      </p:sp>
    </p:spTree>
    <p:extLst>
      <p:ext uri="{BB962C8B-B14F-4D97-AF65-F5344CB8AC3E}">
        <p14:creationId xmlns:p14="http://schemas.microsoft.com/office/powerpoint/2010/main" val="236122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782638"/>
            <a:ext cx="6946900" cy="39084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66612" eaLnBrk="1" fontAlgn="auto" latinLnBrk="0" hangingPunct="1">
              <a:lnSpc>
                <a:spcPct val="100000"/>
              </a:lnSpc>
              <a:spcBef>
                <a:spcPts val="0"/>
              </a:spcBef>
              <a:spcAft>
                <a:spcPts val="0"/>
              </a:spcAft>
              <a:buClrTx/>
              <a:buSzTx/>
              <a:buFontTx/>
              <a:buNone/>
              <a:tabLst/>
              <a:defRPr/>
            </a:pPr>
            <a:fld id="{6F123573-F87A-4966-AB51-015991BF271A}" type="slidenum">
              <a:rPr kumimoji="0" lang="en-US" sz="1900" b="0" i="0" u="none" strike="noStrike" kern="0" cap="none" spc="0" normalizeH="0" baseline="0" noProof="0">
                <a:ln>
                  <a:noFill/>
                </a:ln>
                <a:solidFill>
                  <a:sysClr val="windowText" lastClr="000000"/>
                </a:solidFill>
                <a:effectLst/>
                <a:uLnTx/>
                <a:uFillTx/>
              </a:rPr>
              <a:pPr marL="0" marR="0" lvl="0" indent="0" defTabSz="966612" eaLnBrk="1" fontAlgn="auto" latinLnBrk="0" hangingPunct="1">
                <a:lnSpc>
                  <a:spcPct val="100000"/>
                </a:lnSpc>
                <a:spcBef>
                  <a:spcPts val="0"/>
                </a:spcBef>
                <a:spcAft>
                  <a:spcPts val="0"/>
                </a:spcAft>
                <a:buClrTx/>
                <a:buSzTx/>
                <a:buFontTx/>
                <a:buNone/>
                <a:tabLst/>
                <a:defRPr/>
              </a:pPr>
              <a:t>6</a:t>
            </a:fld>
            <a:endParaRPr kumimoji="0" lang="en-US" sz="1900" b="0" i="0" u="none" strike="noStrike" kern="0" cap="none" spc="0" normalizeH="0" baseline="0" noProof="0" dirty="0">
              <a:ln>
                <a:noFill/>
              </a:ln>
              <a:solidFill>
                <a:sysClr val="windowText" lastClr="000000"/>
              </a:solidFill>
              <a:effectLst/>
              <a:uLnTx/>
              <a:uFillTx/>
            </a:endParaRPr>
          </a:p>
        </p:txBody>
      </p:sp>
      <p:sp>
        <p:nvSpPr>
          <p:cNvPr id="5" name="Date Placeholder 4"/>
          <p:cNvSpPr>
            <a:spLocks noGrp="1"/>
          </p:cNvSpPr>
          <p:nvPr>
            <p:ph type="dt" idx="11"/>
          </p:nvPr>
        </p:nvSpPr>
        <p:spPr/>
        <p:txBody>
          <a:bodyPr/>
          <a:lstStyle/>
          <a:p>
            <a:pPr marL="0" marR="0" lvl="0" indent="0" defTabSz="966612"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ysClr val="windowText" lastClr="000000"/>
                </a:solidFill>
                <a:effectLst/>
                <a:uLnTx/>
                <a:uFillTx/>
              </a:rPr>
              <a:t>19 July 2016</a:t>
            </a:r>
          </a:p>
        </p:txBody>
      </p:sp>
      <p:sp>
        <p:nvSpPr>
          <p:cNvPr id="6" name="Footer Placeholder 5"/>
          <p:cNvSpPr>
            <a:spLocks noGrp="1"/>
          </p:cNvSpPr>
          <p:nvPr>
            <p:ph type="ftr" sz="quarter" idx="12"/>
          </p:nvPr>
        </p:nvSpPr>
        <p:spPr/>
        <p:txBody>
          <a:bodyPr/>
          <a:lstStyle/>
          <a:p>
            <a:pPr marL="0" marR="0" lvl="0" indent="0" defTabSz="966612"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ysClr val="windowText" lastClr="000000"/>
                </a:solidFill>
                <a:effectLst/>
                <a:uLnTx/>
                <a:uFillTx/>
              </a:rPr>
              <a:t>Gazelles 2016 VES Cincinnati</a:t>
            </a:r>
          </a:p>
        </p:txBody>
      </p:sp>
      <p:sp>
        <p:nvSpPr>
          <p:cNvPr id="7" name="Header Placeholder 6"/>
          <p:cNvSpPr>
            <a:spLocks noGrp="1"/>
          </p:cNvSpPr>
          <p:nvPr>
            <p:ph type="hdr" sz="quarter" idx="13"/>
          </p:nvPr>
        </p:nvSpPr>
        <p:spPr/>
        <p:txBody>
          <a:bodyPr/>
          <a:lstStyle/>
          <a:p>
            <a:pPr marL="0" marR="0" lvl="0" indent="0" defTabSz="966612"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ysClr val="windowText" lastClr="000000"/>
                </a:solidFill>
                <a:effectLst/>
                <a:uLnTx/>
                <a:uFillTx/>
              </a:rPr>
              <a:t>Scaling Up (Rockefeller Habits 2.0)</a:t>
            </a:r>
          </a:p>
        </p:txBody>
      </p:sp>
    </p:spTree>
    <p:extLst>
      <p:ext uri="{BB962C8B-B14F-4D97-AF65-F5344CB8AC3E}">
        <p14:creationId xmlns:p14="http://schemas.microsoft.com/office/powerpoint/2010/main" val="390077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2400" y="782638"/>
            <a:ext cx="6945313" cy="3908425"/>
          </a:xfrm>
        </p:spPr>
      </p:sp>
      <p:sp>
        <p:nvSpPr>
          <p:cNvPr id="3" name="Notizenplatzhalter 2"/>
          <p:cNvSpPr>
            <a:spLocks noGrp="1"/>
          </p:cNvSpPr>
          <p:nvPr>
            <p:ph type="body" idx="1"/>
          </p:nvPr>
        </p:nvSpPr>
        <p:spPr/>
        <p:txBody>
          <a:bodyPr/>
          <a:lstStyle/>
          <a:p>
            <a:r>
              <a:rPr lang="de-DE" dirty="0"/>
              <a:t>Blank</a:t>
            </a:r>
          </a:p>
        </p:txBody>
      </p:sp>
      <p:sp>
        <p:nvSpPr>
          <p:cNvPr id="4" name="Foliennummernplatzhalt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63D7F6E-DFC8-FF46-853D-7FDB2EA3B7E9}"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de-DE" sz="1800" b="0" i="0" u="none" strike="noStrike" kern="0" cap="none" spc="0" normalizeH="0" baseline="0" noProof="0">
              <a:ln>
                <a:noFill/>
              </a:ln>
              <a:solidFill>
                <a:sysClr val="windowText" lastClr="000000"/>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19 July 2016</a:t>
            </a:r>
          </a:p>
        </p:txBody>
      </p:sp>
      <p:sp>
        <p:nvSpPr>
          <p:cNvPr id="6" name="Footer Placeholder 5"/>
          <p:cNvSpPr>
            <a:spLocks noGrp="1"/>
          </p:cNvSpPr>
          <p:nvPr>
            <p:ph type="ft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Gazelles 2016 VES Cincinnati</a:t>
            </a:r>
          </a:p>
        </p:txBody>
      </p:sp>
      <p:sp>
        <p:nvSpPr>
          <p:cNvPr id="7" name="Header Placeholder 6"/>
          <p:cNvSpPr>
            <a:spLocks noGrp="1"/>
          </p:cNvSpPr>
          <p:nvPr>
            <p:ph type="hdr"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Scaling Up (Rockefeller Habits 2.0)</a:t>
            </a:r>
          </a:p>
        </p:txBody>
      </p:sp>
    </p:spTree>
    <p:extLst>
      <p:ext uri="{BB962C8B-B14F-4D97-AF65-F5344CB8AC3E}">
        <p14:creationId xmlns:p14="http://schemas.microsoft.com/office/powerpoint/2010/main" val="2104590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1DAE058-A566-4D36-8C2C-7C595F2A0404}"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rgbClr val="000000"/>
              </a:solidFill>
              <a:effectLst/>
              <a:uLnTx/>
              <a:uFillTx/>
            </a:endParaRPr>
          </a:p>
        </p:txBody>
      </p:sp>
      <p:sp>
        <p:nvSpPr>
          <p:cNvPr id="333827" name="Rectangle 2"/>
          <p:cNvSpPr>
            <a:spLocks noGrp="1" noRot="1" noChangeAspect="1" noChangeArrowheads="1" noTextEdit="1"/>
          </p:cNvSpPr>
          <p:nvPr>
            <p:ph type="sldImg"/>
          </p:nvPr>
        </p:nvSpPr>
        <p:spPr>
          <a:xfrm>
            <a:off x="90488" y="744538"/>
            <a:ext cx="6616700" cy="3722687"/>
          </a:xfrm>
          <a:ln/>
        </p:spPr>
      </p:sp>
      <p:sp>
        <p:nvSpPr>
          <p:cNvPr id="333828" name="Rectangle 3"/>
          <p:cNvSpPr>
            <a:spLocks noGrp="1" noChangeArrowheads="1"/>
          </p:cNvSpPr>
          <p:nvPr>
            <p:ph type="body" idx="1"/>
          </p:nvPr>
        </p:nvSpPr>
        <p:spPr>
          <a:noFill/>
          <a:ln/>
        </p:spPr>
        <p:txBody>
          <a:bodyPr/>
          <a:lstStyle/>
          <a:p>
            <a:endParaRPr lang="en-US" dirty="0">
              <a:ea typeface="ＭＳ Ｐゴシック" pitchFamily="-109" charset="-128"/>
            </a:endParaRPr>
          </a:p>
        </p:txBody>
      </p:sp>
    </p:spTree>
    <p:extLst>
      <p:ext uri="{BB962C8B-B14F-4D97-AF65-F5344CB8AC3E}">
        <p14:creationId xmlns:p14="http://schemas.microsoft.com/office/powerpoint/2010/main" val="3994470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a:t>Portrait </a:t>
            </a:r>
            <a:r>
              <a:rPr lang="de-DE" dirty="0" err="1"/>
              <a:t>slide</a:t>
            </a:r>
            <a:r>
              <a:rPr lang="de-DE" baseline="0" dirty="0"/>
              <a:t> </a:t>
            </a:r>
            <a:r>
              <a:rPr lang="de-DE" baseline="0" dirty="0" err="1"/>
              <a:t>to</a:t>
            </a:r>
            <a:r>
              <a:rPr lang="de-DE" baseline="0" dirty="0"/>
              <a:t> </a:t>
            </a:r>
            <a:r>
              <a:rPr lang="de-DE" baseline="0" dirty="0" err="1"/>
              <a:t>introduce</a:t>
            </a:r>
            <a:r>
              <a:rPr lang="de-DE" baseline="0" dirty="0"/>
              <a:t> a </a:t>
            </a:r>
            <a:r>
              <a:rPr lang="de-DE" baseline="0" dirty="0" err="1"/>
              <a:t>person</a:t>
            </a:r>
            <a:r>
              <a:rPr lang="de-DE" baseline="0" dirty="0"/>
              <a:t>. </a:t>
            </a:r>
            <a:r>
              <a:rPr lang="de-DE" baseline="0" dirty="0" err="1"/>
              <a:t>To</a:t>
            </a:r>
            <a:r>
              <a:rPr lang="de-DE" baseline="0" dirty="0"/>
              <a:t> </a:t>
            </a:r>
            <a:r>
              <a:rPr lang="de-DE" baseline="0" dirty="0" err="1"/>
              <a:t>keep</a:t>
            </a:r>
            <a:r>
              <a:rPr lang="de-DE" baseline="0" dirty="0"/>
              <a:t> </a:t>
            </a:r>
            <a:r>
              <a:rPr lang="de-DE" baseline="0" dirty="0" err="1"/>
              <a:t>the</a:t>
            </a:r>
            <a:r>
              <a:rPr lang="de-DE" baseline="0" dirty="0"/>
              <a:t> </a:t>
            </a:r>
            <a:r>
              <a:rPr lang="de-DE" baseline="0" dirty="0" err="1"/>
              <a:t>consistency</a:t>
            </a:r>
            <a:r>
              <a:rPr lang="de-DE" baseline="0" dirty="0"/>
              <a:t> turn </a:t>
            </a:r>
            <a:r>
              <a:rPr lang="de-DE" baseline="0" dirty="0" err="1"/>
              <a:t>it</a:t>
            </a:r>
            <a:r>
              <a:rPr lang="de-DE" baseline="0" dirty="0"/>
              <a:t> </a:t>
            </a:r>
            <a:r>
              <a:rPr lang="de-DE" baseline="0" dirty="0" err="1"/>
              <a:t>into</a:t>
            </a:r>
            <a:r>
              <a:rPr lang="de-DE" baseline="0" dirty="0"/>
              <a:t> b/</a:t>
            </a:r>
            <a:r>
              <a:rPr lang="de-DE" baseline="0" dirty="0" err="1"/>
              <a:t>w</a:t>
            </a:r>
            <a:r>
              <a:rPr lang="de-DE" baseline="0" dirty="0"/>
              <a:t> </a:t>
            </a:r>
            <a:r>
              <a:rPr lang="de-DE" baseline="0" dirty="0" err="1"/>
              <a:t>and</a:t>
            </a:r>
            <a:r>
              <a:rPr lang="de-DE" baseline="0" dirty="0"/>
              <a:t> </a:t>
            </a:r>
            <a:r>
              <a:rPr lang="de-DE" baseline="0" dirty="0" err="1"/>
              <a:t>if</a:t>
            </a:r>
            <a:r>
              <a:rPr lang="de-DE" baseline="0" dirty="0"/>
              <a:t> </a:t>
            </a:r>
            <a:r>
              <a:rPr lang="de-DE" baseline="0" dirty="0" err="1"/>
              <a:t>possible</a:t>
            </a:r>
            <a:r>
              <a:rPr lang="de-DE" baseline="0" dirty="0"/>
              <a:t> </a:t>
            </a:r>
            <a:r>
              <a:rPr lang="de-DE" baseline="0" dirty="0" err="1"/>
              <a:t>maske</a:t>
            </a:r>
            <a:r>
              <a:rPr lang="de-DE" baseline="0" dirty="0"/>
              <a:t> </a:t>
            </a:r>
            <a:r>
              <a:rPr lang="de-DE" baseline="0" dirty="0" err="1"/>
              <a:t>the</a:t>
            </a:r>
            <a:r>
              <a:rPr lang="de-DE" baseline="0" dirty="0"/>
              <a:t> </a:t>
            </a:r>
            <a:r>
              <a:rPr lang="de-DE" baseline="0" dirty="0" err="1"/>
              <a:t>person</a:t>
            </a:r>
            <a:r>
              <a:rPr lang="de-DE" baseline="0" dirty="0"/>
              <a:t> (</a:t>
            </a:r>
            <a:r>
              <a:rPr lang="de-DE" baseline="0" dirty="0" err="1"/>
              <a:t>extract</a:t>
            </a:r>
            <a:r>
              <a:rPr lang="de-DE" baseline="0" dirty="0"/>
              <a:t> </a:t>
            </a:r>
            <a:r>
              <a:rPr lang="de-DE" baseline="0" dirty="0" err="1"/>
              <a:t>from</a:t>
            </a:r>
            <a:r>
              <a:rPr lang="de-DE" baseline="0" dirty="0"/>
              <a:t> </a:t>
            </a:r>
            <a:r>
              <a:rPr lang="de-DE" baseline="0" dirty="0" err="1"/>
              <a:t>background</a:t>
            </a:r>
            <a:r>
              <a:rPr lang="de-DE" baseline="0" dirty="0"/>
              <a:t>). Foto </a:t>
            </a:r>
            <a:r>
              <a:rPr lang="de-DE" baseline="0" dirty="0" err="1"/>
              <a:t>and</a:t>
            </a:r>
            <a:r>
              <a:rPr lang="de-DE" baseline="0" dirty="0"/>
              <a:t> </a:t>
            </a:r>
            <a:r>
              <a:rPr lang="de-DE" baseline="0" dirty="0" err="1"/>
              <a:t>text</a:t>
            </a:r>
            <a:r>
              <a:rPr lang="de-DE" baseline="0" dirty="0"/>
              <a:t> </a:t>
            </a:r>
            <a:r>
              <a:rPr lang="de-DE" baseline="0" dirty="0" err="1"/>
              <a:t>can</a:t>
            </a:r>
            <a:r>
              <a:rPr lang="de-DE" baseline="0" dirty="0"/>
              <a:t> also </a:t>
            </a:r>
            <a:r>
              <a:rPr lang="de-DE" baseline="0" dirty="0" err="1"/>
              <a:t>switch</a:t>
            </a:r>
            <a:r>
              <a:rPr lang="de-DE" baseline="0" dirty="0"/>
              <a:t> </a:t>
            </a:r>
            <a:r>
              <a:rPr lang="de-DE" baseline="0" dirty="0" err="1"/>
              <a:t>place</a:t>
            </a:r>
            <a:r>
              <a:rPr lang="de-DE" baseline="0" dirty="0"/>
              <a:t>.</a:t>
            </a:r>
            <a:endParaRPr lang="de-DE" dirty="0"/>
          </a:p>
        </p:txBody>
      </p:sp>
      <p:sp>
        <p:nvSpPr>
          <p:cNvPr id="4" name="Foliennummernplatzhalt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63D7F6E-DFC8-FF46-853D-7FDB2EA3B7E9}"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de-D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2757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B9A3504-9AC2-744D-82CD-FD30137A7067}"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91579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F38E3E5-99C0-4A48-860F-0E580166AEB0}" type="slidenum">
              <a:rPr lang="de-DE" smtClean="0"/>
              <a:t>24</a:t>
            </a:fld>
            <a:endParaRPr lang="de-DE"/>
          </a:p>
        </p:txBody>
      </p:sp>
    </p:spTree>
    <p:extLst>
      <p:ext uri="{BB962C8B-B14F-4D97-AF65-F5344CB8AC3E}">
        <p14:creationId xmlns:p14="http://schemas.microsoft.com/office/powerpoint/2010/main" val="3045793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A6B7961A-0C38-45D1-BDEA-BBB3D59760FC}"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909101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A dapper Canadian in his mid-fifties, Rob McEwen bought the disparate collection of gold mining companies known as Goldcorp in 1989. A decade later, he’d unified those companies and was ready for expansion—a process he wanted to start by building a new refinery. To determine exactly what size refinery to build, McEwen took the logical step of asking his geologists and engineers how much gold was hidden in his mine. No one knew. He was employing the very best people he could hire, yet none of them could answer his question.</a:t>
            </a:r>
          </a:p>
          <a:p>
            <a:pPr fontAlgn="base"/>
            <a:r>
              <a:rPr lang="en-US" sz="1200" kern="1200" dirty="0">
                <a:solidFill>
                  <a:schemeClr val="tx1"/>
                </a:solidFill>
                <a:effectLst/>
                <a:latin typeface="+mn-lt"/>
                <a:ea typeface="+mn-ea"/>
                <a:cs typeface="+mn-cs"/>
              </a:rPr>
              <a:t>About the same time, while attending an executive program at MIT’s Sloan School of Management, McEwen heard about Linux. This open- source computer operating system got its start in 1991, when Linus Torvalds, then a twenty-one-year-old student at the University of Helsinki, Finland, posted a short message on Usenet:</a:t>
            </a:r>
          </a:p>
          <a:p>
            <a:pPr fontAlgn="base"/>
            <a:r>
              <a:rPr lang="en-US" sz="1200" kern="1200" dirty="0">
                <a:solidFill>
                  <a:schemeClr val="tx1"/>
                </a:solidFill>
                <a:effectLst/>
                <a:latin typeface="+mn-lt"/>
                <a:ea typeface="+mn-ea"/>
                <a:cs typeface="+mn-cs"/>
              </a:rPr>
              <a:t>I’m doing a (free) operating system (just a hobby, won’t be big and professional like gnu) for 386(486) AT clones. This has been brewing since April, and is starting to get ready. I’d like any feedback on things people like/ dislike in </a:t>
            </a:r>
            <a:r>
              <a:rPr lang="en-US" sz="1200" kern="1200" dirty="0" err="1">
                <a:solidFill>
                  <a:schemeClr val="tx1"/>
                </a:solidFill>
                <a:effectLst/>
                <a:latin typeface="+mn-lt"/>
                <a:ea typeface="+mn-ea"/>
                <a:cs typeface="+mn-cs"/>
              </a:rPr>
              <a:t>minix</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So many people responded to his post that the first version of that operating system was completed in just three years. Linux 1.0 was made publicly available in March 1994, but this wasn’t the end of the project. Afterward, support kept pouring in. And pouring in. In 2006 a study funded by the European Union put the redevelopment cost of Linux version 2.6.8 at $1.14 billion. By 2008, the revenue of all servers, desktops, and software packages running on Linux was $35.7 billion.</a:t>
            </a:r>
          </a:p>
          <a:p>
            <a:pPr fontAlgn="base"/>
            <a:r>
              <a:rPr lang="en-US" sz="1200" kern="1200" dirty="0">
                <a:solidFill>
                  <a:schemeClr val="tx1"/>
                </a:solidFill>
                <a:effectLst/>
                <a:latin typeface="+mn-lt"/>
                <a:ea typeface="+mn-ea"/>
                <a:cs typeface="+mn-cs"/>
              </a:rPr>
              <a:t>McEwen was astounded by all this. Linux has over ten thousand lines of code. He couldn’t believe that hundreds of programmers could collaborate on a system so complex. He couldn’t believe that most would do it for free. He returned to Goldcorp’s offices with a wild idea: rather than ask his own engineers to estimate the amount of gold he had underground, he would take his company’s most prized asset—the geological data normally locked in the safe—and make it freely available to the public. He also decided to incentivize the effort, trying to see if he could get </a:t>
            </a:r>
            <a:r>
              <a:rPr lang="en-US" sz="1200" kern="1200" dirty="0" err="1">
                <a:solidFill>
                  <a:schemeClr val="tx1"/>
                </a:solidFill>
                <a:effectLst/>
                <a:latin typeface="+mn-lt"/>
                <a:ea typeface="+mn-ea"/>
                <a:cs typeface="+mn-cs"/>
              </a:rPr>
              <a:t>Torvald’s</a:t>
            </a:r>
            <a:r>
              <a:rPr lang="en-US" sz="1200" kern="1200" dirty="0">
                <a:solidFill>
                  <a:schemeClr val="tx1"/>
                </a:solidFill>
                <a:effectLst/>
                <a:latin typeface="+mn-lt"/>
                <a:ea typeface="+mn-ea"/>
                <a:cs typeface="+mn-cs"/>
              </a:rPr>
              <a:t> results in a com- pressed time period. In March 2000 McEwen announced the Goldcorp Challenge: “Show me where I can find the next six million ounces of gold, and I will pay you five hundred thousand dollars.”</a:t>
            </a:r>
          </a:p>
          <a:p>
            <a:pPr fontAlgn="base"/>
            <a:r>
              <a:rPr lang="en-US" sz="1200" kern="1200" dirty="0">
                <a:solidFill>
                  <a:schemeClr val="tx1"/>
                </a:solidFill>
                <a:effectLst/>
                <a:latin typeface="+mn-lt"/>
                <a:ea typeface="+mn-ea"/>
                <a:cs typeface="+mn-cs"/>
              </a:rPr>
              <a:t>Over the next few months, Goldcorp received over 1,400 requests for its 400 megabytes of geological data. Ultimately, 125 teams entered the competition. A year later, it was over. Three teams were declared winners. Two were from New Zealand, one was from Russia. None had ever visited McEwen’s mine. Yet so good had the tools of cooperation become and so ripe was our willingness to use them that by 2001, the gold pinpointed by these teams (at a cost of $500,000) was worth billions of dollars on the open market.</a:t>
            </a:r>
          </a:p>
          <a:p>
            <a:endParaRPr lang="en-US" dirty="0"/>
          </a:p>
        </p:txBody>
      </p:sp>
      <p:sp>
        <p:nvSpPr>
          <p:cNvPr id="4" name="Slide Number Placeholder 3"/>
          <p:cNvSpPr>
            <a:spLocks noGrp="1"/>
          </p:cNvSpPr>
          <p:nvPr>
            <p:ph type="sldNum" sz="quarter" idx="10"/>
          </p:nvPr>
        </p:nvSpPr>
        <p:spPr/>
        <p:txBody>
          <a:bodyPr/>
          <a:lstStyle/>
          <a:p>
            <a:fld id="{363D7F6E-DFC8-FF46-853D-7FDB2EA3B7E9}" type="slidenum">
              <a:rPr lang="de-DE" smtClean="0">
                <a:solidFill>
                  <a:prstClr val="black"/>
                </a:solidFill>
              </a:rPr>
              <a:pPr/>
              <a:t>36</a:t>
            </a:fld>
            <a:endParaRPr lang="de-DE">
              <a:solidFill>
                <a:prstClr val="black"/>
              </a:solidFill>
            </a:endParaRPr>
          </a:p>
        </p:txBody>
      </p:sp>
    </p:spTree>
    <p:extLst>
      <p:ext uri="{BB962C8B-B14F-4D97-AF65-F5344CB8AC3E}">
        <p14:creationId xmlns:p14="http://schemas.microsoft.com/office/powerpoint/2010/main" val="1551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08DA5AFA-FFCB-43C3-9A20-468AA98FB344}" type="datetimeFigureOut">
              <a:rPr lang="da-DK" smtClean="0"/>
              <a:t>23-11-2016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3E5A338-7E6F-488E-B36D-84829D0DA3AC}" type="slidenum">
              <a:rPr lang="da-DK" smtClean="0"/>
              <a:t>‹nr.›</a:t>
            </a:fld>
            <a:endParaRPr lang="da-DK"/>
          </a:p>
        </p:txBody>
      </p:sp>
    </p:spTree>
    <p:extLst>
      <p:ext uri="{BB962C8B-B14F-4D97-AF65-F5344CB8AC3E}">
        <p14:creationId xmlns:p14="http://schemas.microsoft.com/office/powerpoint/2010/main" val="3259255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8DA5AFA-FFCB-43C3-9A20-468AA98FB344}" type="datetimeFigureOut">
              <a:rPr lang="da-DK" smtClean="0"/>
              <a:t>23-11-2016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3E5A338-7E6F-488E-B36D-84829D0DA3AC}" type="slidenum">
              <a:rPr lang="da-DK" smtClean="0"/>
              <a:t>‹nr.›</a:t>
            </a:fld>
            <a:endParaRPr lang="da-DK"/>
          </a:p>
        </p:txBody>
      </p:sp>
    </p:spTree>
    <p:extLst>
      <p:ext uri="{BB962C8B-B14F-4D97-AF65-F5344CB8AC3E}">
        <p14:creationId xmlns:p14="http://schemas.microsoft.com/office/powerpoint/2010/main" val="3028111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8DA5AFA-FFCB-43C3-9A20-468AA98FB344}" type="datetimeFigureOut">
              <a:rPr lang="da-DK" smtClean="0"/>
              <a:t>23-11-2016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3E5A338-7E6F-488E-B36D-84829D0DA3AC}" type="slidenum">
              <a:rPr lang="da-DK" smtClean="0"/>
              <a:t>‹nr.›</a:t>
            </a:fld>
            <a:endParaRPr lang="da-DK"/>
          </a:p>
        </p:txBody>
      </p:sp>
    </p:spTree>
    <p:extLst>
      <p:ext uri="{BB962C8B-B14F-4D97-AF65-F5344CB8AC3E}">
        <p14:creationId xmlns:p14="http://schemas.microsoft.com/office/powerpoint/2010/main" val="665332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el Slide_01">
    <p:spTree>
      <p:nvGrpSpPr>
        <p:cNvPr id="1" name=""/>
        <p:cNvGrpSpPr/>
        <p:nvPr/>
      </p:nvGrpSpPr>
      <p:grpSpPr>
        <a:xfrm>
          <a:off x="0" y="0"/>
          <a:ext cx="0" cy="0"/>
          <a:chOff x="0" y="0"/>
          <a:chExt cx="0" cy="0"/>
        </a:xfrm>
      </p:grpSpPr>
      <p:pic>
        <p:nvPicPr>
          <p:cNvPr id="8" name="Bild 7" descr="Footer_Title_gazelles.png"/>
          <p:cNvPicPr>
            <a:picLocks noChangeAspect="1"/>
          </p:cNvPicPr>
          <p:nvPr userDrawn="1"/>
        </p:nvPicPr>
        <p:blipFill rotWithShape="1">
          <a:blip r:embed="rId2">
            <a:extLst>
              <a:ext uri="{28A0092B-C50C-407E-A947-70E740481C1C}">
                <a14:useLocalDpi xmlns:a14="http://schemas.microsoft.com/office/drawing/2010/main" val="0"/>
              </a:ext>
            </a:extLst>
          </a:blip>
          <a:srcRect r="75173"/>
          <a:stretch/>
        </p:blipFill>
        <p:spPr>
          <a:xfrm>
            <a:off x="3627" y="5779841"/>
            <a:ext cx="3033448" cy="984371"/>
          </a:xfrm>
          <a:prstGeom prst="rect">
            <a:avLst/>
          </a:prstGeom>
        </p:spPr>
      </p:pic>
      <p:pic>
        <p:nvPicPr>
          <p:cNvPr id="9" name="Bild 8" descr="Footer_Title_gazelles.png"/>
          <p:cNvPicPr>
            <a:picLocks noChangeAspect="1"/>
          </p:cNvPicPr>
          <p:nvPr userDrawn="1"/>
        </p:nvPicPr>
        <p:blipFill rotWithShape="1">
          <a:blip r:embed="rId2">
            <a:extLst>
              <a:ext uri="{28A0092B-C50C-407E-A947-70E740481C1C}">
                <a14:useLocalDpi xmlns:a14="http://schemas.microsoft.com/office/drawing/2010/main" val="0"/>
              </a:ext>
            </a:extLst>
          </a:blip>
          <a:srcRect t="38777"/>
          <a:stretch/>
        </p:blipFill>
        <p:spPr>
          <a:xfrm>
            <a:off x="3628" y="6161548"/>
            <a:ext cx="12218125" cy="602664"/>
          </a:xfrm>
          <a:prstGeom prst="rect">
            <a:avLst/>
          </a:prstGeom>
        </p:spPr>
      </p:pic>
      <p:sp>
        <p:nvSpPr>
          <p:cNvPr id="14" name="1 Título"/>
          <p:cNvSpPr>
            <a:spLocks noGrp="1"/>
          </p:cNvSpPr>
          <p:nvPr>
            <p:ph type="ctrTitle" hasCustomPrompt="1"/>
          </p:nvPr>
        </p:nvSpPr>
        <p:spPr>
          <a:xfrm>
            <a:off x="431372" y="980728"/>
            <a:ext cx="6816757" cy="1728192"/>
          </a:xfrm>
        </p:spPr>
        <p:txBody>
          <a:bodyPr anchor="b">
            <a:normAutofit/>
          </a:bodyPr>
          <a:lstStyle>
            <a:lvl1pPr algn="l">
              <a:defRPr sz="5600" b="1"/>
            </a:lvl1pPr>
          </a:lstStyle>
          <a:p>
            <a:r>
              <a:rPr lang="es-ES" dirty="0" err="1"/>
              <a:t>Title</a:t>
            </a:r>
            <a:r>
              <a:rPr lang="es-ES" dirty="0"/>
              <a:t> of </a:t>
            </a:r>
            <a:r>
              <a:rPr lang="es-ES" dirty="0" err="1"/>
              <a:t>Presentation</a:t>
            </a:r>
            <a:endParaRPr lang="es-ES" dirty="0"/>
          </a:p>
        </p:txBody>
      </p:sp>
      <p:sp>
        <p:nvSpPr>
          <p:cNvPr id="15" name="2 Subtítulo"/>
          <p:cNvSpPr>
            <a:spLocks noGrp="1"/>
          </p:cNvSpPr>
          <p:nvPr>
            <p:ph type="subTitle" idx="1" hasCustomPrompt="1"/>
          </p:nvPr>
        </p:nvSpPr>
        <p:spPr>
          <a:xfrm>
            <a:off x="431372" y="2579555"/>
            <a:ext cx="6240693" cy="1569527"/>
          </a:xfrm>
        </p:spPr>
        <p:txBody>
          <a:bodyPr>
            <a:normAutofit/>
          </a:bodyPr>
          <a:lstStyle>
            <a:lvl1pPr marL="0" indent="0" algn="l">
              <a:buNone/>
              <a:defRPr sz="3733">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s-ES" dirty="0" err="1"/>
              <a:t>subtitel</a:t>
            </a:r>
            <a:endParaRPr lang="es-ES" dirty="0"/>
          </a:p>
        </p:txBody>
      </p:sp>
      <p:sp>
        <p:nvSpPr>
          <p:cNvPr id="13" name="1 Título"/>
          <p:cNvSpPr txBox="1">
            <a:spLocks/>
          </p:cNvSpPr>
          <p:nvPr userDrawn="1"/>
        </p:nvSpPr>
        <p:spPr>
          <a:xfrm>
            <a:off x="9936429" y="6438373"/>
            <a:ext cx="1932503" cy="339007"/>
          </a:xfrm>
          <a:prstGeom prst="rect">
            <a:avLst/>
          </a:prstGeom>
        </p:spPr>
        <p:txBody>
          <a:bodyPr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S" sz="1333" dirty="0">
                <a:solidFill>
                  <a:schemeClr val="bg1"/>
                </a:solidFill>
                <a:latin typeface="+mn-lt"/>
              </a:rPr>
              <a:t>© </a:t>
            </a:r>
            <a:r>
              <a:rPr lang="es-HN" sz="1333" b="1">
                <a:solidFill>
                  <a:schemeClr val="bg1"/>
                </a:solidFill>
                <a:latin typeface="+mn-lt"/>
              </a:rPr>
              <a:t>2016</a:t>
            </a:r>
            <a:endParaRPr lang="es-ES" sz="1333" dirty="0">
              <a:solidFill>
                <a:schemeClr val="bg1"/>
              </a:solidFill>
              <a:latin typeface="+mn-lt"/>
            </a:endParaRPr>
          </a:p>
        </p:txBody>
      </p:sp>
      <p:sp>
        <p:nvSpPr>
          <p:cNvPr id="16" name="1 Título"/>
          <p:cNvSpPr txBox="1">
            <a:spLocks/>
          </p:cNvSpPr>
          <p:nvPr userDrawn="1"/>
        </p:nvSpPr>
        <p:spPr>
          <a:xfrm>
            <a:off x="5159385" y="6450369"/>
            <a:ext cx="1932503" cy="339007"/>
          </a:xfrm>
          <a:prstGeom prst="rect">
            <a:avLst/>
          </a:prstGeom>
        </p:spPr>
        <p:txBody>
          <a:bodyPr anchor="b" anchorCtr="1">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de-DE" sz="1333" b="0" i="0" u="none" strike="noStrike" kern="1200" cap="none" spc="0" normalizeH="0" baseline="0" noProof="0" dirty="0">
                <a:ln>
                  <a:noFill/>
                </a:ln>
                <a:solidFill>
                  <a:prstClr val="white"/>
                </a:solidFill>
                <a:effectLst/>
                <a:uLnTx/>
                <a:uFillTx/>
                <a:latin typeface="+mj-lt"/>
                <a:ea typeface="+mn-ea"/>
                <a:cs typeface="+mn-cs"/>
              </a:rPr>
              <a:t>www.scalingup.com</a:t>
            </a:r>
            <a:endParaRPr kumimoji="0" lang="es-ES" sz="1333" b="0" i="0" u="none" strike="noStrike" kern="1200" cap="none" spc="0" normalizeH="0" baseline="0" noProof="0" dirty="0">
              <a:ln>
                <a:noFill/>
              </a:ln>
              <a:solidFill>
                <a:prstClr val="white"/>
              </a:solidFill>
              <a:effectLst/>
              <a:uLnTx/>
              <a:uFillTx/>
              <a:latin typeface="+mj-lt"/>
              <a:ea typeface="+mn-ea"/>
              <a:cs typeface="+mn-cs"/>
            </a:endParaRPr>
          </a:p>
        </p:txBody>
      </p:sp>
      <p:pic>
        <p:nvPicPr>
          <p:cNvPr id="17" name="Bild 16" descr="Gazelles_Logo_oct2014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3" y="6364032"/>
            <a:ext cx="1425231" cy="327669"/>
          </a:xfrm>
          <a:prstGeom prst="rect">
            <a:avLst/>
          </a:prstGeom>
        </p:spPr>
      </p:pic>
      <p:pic>
        <p:nvPicPr>
          <p:cNvPr id="18" name="Bild 17" descr="sCurve_16-9.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1241" r="3775" b="4093"/>
          <a:stretch/>
        </p:blipFill>
        <p:spPr>
          <a:xfrm>
            <a:off x="3023660" y="434824"/>
            <a:ext cx="9168341" cy="5718049"/>
          </a:xfrm>
          <a:prstGeom prst="rect">
            <a:avLst/>
          </a:prstGeom>
        </p:spPr>
      </p:pic>
    </p:spTree>
    <p:extLst>
      <p:ext uri="{BB962C8B-B14F-4D97-AF65-F5344CB8AC3E}">
        <p14:creationId xmlns:p14="http://schemas.microsoft.com/office/powerpoint/2010/main" val="217974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ortrait Slide">
    <p:spTree>
      <p:nvGrpSpPr>
        <p:cNvPr id="1" name=""/>
        <p:cNvGrpSpPr/>
        <p:nvPr/>
      </p:nvGrpSpPr>
      <p:grpSpPr>
        <a:xfrm>
          <a:off x="0" y="0"/>
          <a:ext cx="0" cy="0"/>
          <a:chOff x="0" y="0"/>
          <a:chExt cx="0" cy="0"/>
        </a:xfrm>
      </p:grpSpPr>
      <p:sp>
        <p:nvSpPr>
          <p:cNvPr id="4" name="Bildplatzhalter 3"/>
          <p:cNvSpPr>
            <a:spLocks noGrp="1"/>
          </p:cNvSpPr>
          <p:nvPr>
            <p:ph type="pic" sz="quarter" idx="11" hasCustomPrompt="1"/>
          </p:nvPr>
        </p:nvSpPr>
        <p:spPr>
          <a:xfrm>
            <a:off x="4847861" y="332658"/>
            <a:ext cx="7344139" cy="5688732"/>
          </a:xfrm>
        </p:spPr>
        <p:txBody>
          <a:bodyPr>
            <a:normAutofit/>
          </a:bodyPr>
          <a:lstStyle>
            <a:lvl1pPr marL="0" indent="0" algn="ctr">
              <a:buNone/>
              <a:defRPr sz="2667"/>
            </a:lvl1pPr>
          </a:lstStyle>
          <a:p>
            <a:r>
              <a:rPr lang="de-DE" dirty="0"/>
              <a:t>Portrait in B/W</a:t>
            </a:r>
          </a:p>
        </p:txBody>
      </p:sp>
      <p:sp>
        <p:nvSpPr>
          <p:cNvPr id="2" name="1 Título"/>
          <p:cNvSpPr>
            <a:spLocks noGrp="1"/>
          </p:cNvSpPr>
          <p:nvPr>
            <p:ph type="title" hasCustomPrompt="1"/>
          </p:nvPr>
        </p:nvSpPr>
        <p:spPr>
          <a:xfrm>
            <a:off x="431372" y="2636912"/>
            <a:ext cx="5664629" cy="576064"/>
          </a:xfrm>
        </p:spPr>
        <p:txBody>
          <a:bodyPr anchor="b">
            <a:normAutofit/>
          </a:bodyPr>
          <a:lstStyle>
            <a:lvl1pPr algn="l">
              <a:defRPr sz="5333" b="1"/>
            </a:lvl1pPr>
          </a:lstStyle>
          <a:p>
            <a:r>
              <a:rPr lang="es-ES" dirty="0"/>
              <a:t>NAME</a:t>
            </a:r>
          </a:p>
        </p:txBody>
      </p:sp>
      <p:sp>
        <p:nvSpPr>
          <p:cNvPr id="14" name="Textplatzhalter 13"/>
          <p:cNvSpPr>
            <a:spLocks noGrp="1"/>
          </p:cNvSpPr>
          <p:nvPr>
            <p:ph type="body" sz="quarter" idx="10" hasCustomPrompt="1"/>
          </p:nvPr>
        </p:nvSpPr>
        <p:spPr>
          <a:xfrm>
            <a:off x="431372" y="3068961"/>
            <a:ext cx="5664629" cy="432048"/>
          </a:xfrm>
        </p:spPr>
        <p:txBody>
          <a:bodyPr>
            <a:noAutofit/>
          </a:bodyPr>
          <a:lstStyle>
            <a:lvl1pPr marL="0" indent="0">
              <a:buNone/>
              <a:defRPr sz="3733"/>
            </a:lvl1pPr>
          </a:lstStyle>
          <a:p>
            <a:pPr lvl="0"/>
            <a:r>
              <a:rPr lang="de-DE" dirty="0" err="1"/>
              <a:t>Subtitel</a:t>
            </a:r>
            <a:endParaRPr lang="de-DE" dirty="0"/>
          </a:p>
        </p:txBody>
      </p:sp>
    </p:spTree>
    <p:extLst>
      <p:ext uri="{BB962C8B-B14F-4D97-AF65-F5344CB8AC3E}">
        <p14:creationId xmlns:p14="http://schemas.microsoft.com/office/powerpoint/2010/main" val="498278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Only">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431372" y="404664"/>
            <a:ext cx="11329259" cy="576064"/>
          </a:xfrm>
        </p:spPr>
        <p:txBody>
          <a:bodyPr anchor="b">
            <a:normAutofit/>
          </a:bodyPr>
          <a:lstStyle>
            <a:lvl1pPr algn="l">
              <a:defRPr sz="4000" b="1"/>
            </a:lvl1pPr>
          </a:lstStyle>
          <a:p>
            <a:r>
              <a:rPr lang="es-ES" dirty="0"/>
              <a:t>TITLE OF SLIDE</a:t>
            </a:r>
          </a:p>
        </p:txBody>
      </p:sp>
      <p:pic>
        <p:nvPicPr>
          <p:cNvPr id="7" name="44 Imagen">
            <a:hlinkClick r:id="" action="ppaction://hlinkshowjump?jump=nextslide"/>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75817" y="6348760"/>
            <a:ext cx="484256" cy="363192"/>
          </a:xfrm>
          <a:prstGeom prst="rect">
            <a:avLst/>
          </a:prstGeom>
        </p:spPr>
      </p:pic>
      <p:pic>
        <p:nvPicPr>
          <p:cNvPr id="8" name="45 Imagen">
            <a:hlinkClick r:id="" action="ppaction://hlinkshowjump?jump=previousslide"/>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10128449" y="6342411"/>
            <a:ext cx="484256" cy="363192"/>
          </a:xfrm>
          <a:prstGeom prst="rect">
            <a:avLst/>
          </a:prstGeom>
        </p:spPr>
      </p:pic>
      <p:pic>
        <p:nvPicPr>
          <p:cNvPr id="9" name="Imagen 5" descr="C:\Users\Design\Documents\Edu\Product Launch\shadown.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rot="10800000">
            <a:off x="2927648" y="6021292"/>
            <a:ext cx="1016784" cy="98258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C:\Users\Design\Documents\Edu\Product Launch\shadown.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247568" y="6021292"/>
            <a:ext cx="1016784" cy="9825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platzhalter 13"/>
          <p:cNvSpPr>
            <a:spLocks noGrp="1"/>
          </p:cNvSpPr>
          <p:nvPr>
            <p:ph type="body" sz="quarter" idx="10" hasCustomPrompt="1"/>
          </p:nvPr>
        </p:nvSpPr>
        <p:spPr>
          <a:xfrm>
            <a:off x="431372" y="836713"/>
            <a:ext cx="11329259" cy="432048"/>
          </a:xfrm>
        </p:spPr>
        <p:txBody>
          <a:bodyPr>
            <a:normAutofit/>
          </a:bodyPr>
          <a:lstStyle>
            <a:lvl1pPr marL="0" indent="0">
              <a:buNone/>
              <a:defRPr sz="1800"/>
            </a:lvl1pPr>
          </a:lstStyle>
          <a:p>
            <a:pPr lvl="0"/>
            <a:r>
              <a:rPr lang="de-DE" dirty="0" err="1"/>
              <a:t>Subtitel</a:t>
            </a:r>
            <a:endParaRPr lang="de-DE" dirty="0"/>
          </a:p>
        </p:txBody>
      </p:sp>
      <p:sp>
        <p:nvSpPr>
          <p:cNvPr id="13" name="1 Título"/>
          <p:cNvSpPr txBox="1">
            <a:spLocks/>
          </p:cNvSpPr>
          <p:nvPr userDrawn="1"/>
        </p:nvSpPr>
        <p:spPr>
          <a:xfrm>
            <a:off x="3407701" y="6266341"/>
            <a:ext cx="5760640" cy="4750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b="1" dirty="0">
                <a:solidFill>
                  <a:prstClr val="white">
                    <a:lumMod val="85000"/>
                  </a:prstClr>
                </a:solidFill>
              </a:rPr>
              <a:t>Contact Us</a:t>
            </a:r>
          </a:p>
          <a:p>
            <a:pPr algn="l">
              <a:defRPr/>
            </a:pPr>
            <a:r>
              <a:rPr lang="en-US" sz="800" dirty="0">
                <a:solidFill>
                  <a:prstClr val="white">
                    <a:lumMod val="65000"/>
                  </a:prstClr>
                </a:solidFill>
              </a:rPr>
              <a:t>44031 Pipeline Plaza Suite 200, Ashburn, VA 20147/ P. 703-858-2400/ </a:t>
            </a:r>
            <a:r>
              <a:rPr lang="en-US" sz="800" dirty="0" err="1">
                <a:solidFill>
                  <a:prstClr val="white">
                    <a:lumMod val="65000"/>
                  </a:prstClr>
                </a:solidFill>
              </a:rPr>
              <a:t>vharnish@gazelles.com</a:t>
            </a:r>
            <a:endParaRPr lang="en-US" sz="800" dirty="0">
              <a:solidFill>
                <a:prstClr val="white">
                  <a:lumMod val="65000"/>
                </a:prstClr>
              </a:solidFill>
            </a:endParaRPr>
          </a:p>
        </p:txBody>
      </p:sp>
    </p:spTree>
    <p:extLst>
      <p:ext uri="{BB962C8B-B14F-4D97-AF65-F5344CB8AC3E}">
        <p14:creationId xmlns:p14="http://schemas.microsoft.com/office/powerpoint/2010/main" val="2775989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p>
            <a:fld id="{1D5F9FA5-157C-8C49-B7EF-9487A62AE296}" type="datetimeFigureOut">
              <a:rPr lang="en-US" smtClean="0"/>
              <a:t>11/23/2016</a:t>
            </a:fld>
            <a:endParaRPr lang="en-US"/>
          </a:p>
        </p:txBody>
      </p:sp>
      <p:sp>
        <p:nvSpPr>
          <p:cNvPr id="5" name="Footer Placeholder 4"/>
          <p:cNvSpPr>
            <a:spLocks noGrp="1"/>
          </p:cNvSpPr>
          <p:nvPr>
            <p:ph type="ftr" sz="quarter" idx="11"/>
          </p:nvPr>
        </p:nvSpPr>
        <p:spPr>
          <a:xfrm>
            <a:off x="7721600" y="615649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803D238-2A14-A04A-8C4E-803CD8ABF23E}" type="slidenum">
              <a:rPr lang="en-US" smtClean="0"/>
              <a:t>‹nr.›</a:t>
            </a:fld>
            <a:endParaRPr lang="en-US"/>
          </a:p>
        </p:txBody>
      </p:sp>
      <p:sp>
        <p:nvSpPr>
          <p:cNvPr id="10" name="Title 1"/>
          <p:cNvSpPr>
            <a:spLocks noGrp="1"/>
          </p:cNvSpPr>
          <p:nvPr>
            <p:ph type="title"/>
          </p:nvPr>
        </p:nvSpPr>
        <p:spPr>
          <a:xfrm>
            <a:off x="527837" y="4209702"/>
            <a:ext cx="11054563" cy="944855"/>
          </a:xfrm>
        </p:spPr>
        <p:txBody>
          <a:bodyPr anchor="t"/>
          <a:lstStyle>
            <a:lvl1pPr algn="l">
              <a:defRPr sz="5333" b="1" cap="all"/>
            </a:lvl1pPr>
          </a:lstStyle>
          <a:p>
            <a:r>
              <a:rPr lang="en-US" dirty="0"/>
              <a:t>Click to edit Master title style</a:t>
            </a:r>
          </a:p>
        </p:txBody>
      </p:sp>
      <p:sp>
        <p:nvSpPr>
          <p:cNvPr id="11" name="Text Placeholder 2"/>
          <p:cNvSpPr>
            <a:spLocks noGrp="1"/>
          </p:cNvSpPr>
          <p:nvPr>
            <p:ph type="body" idx="1"/>
          </p:nvPr>
        </p:nvSpPr>
        <p:spPr>
          <a:xfrm>
            <a:off x="527837" y="5154557"/>
            <a:ext cx="11054563" cy="483185"/>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68136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6"/>
            <a:ext cx="2844800" cy="365125"/>
          </a:xfrm>
          <a:prstGeom prst="rect">
            <a:avLst/>
          </a:prstGeom>
        </p:spPr>
        <p:txBody>
          <a:bodyPr/>
          <a:lstStyle/>
          <a:p>
            <a:fld id="{1D5F9FA5-157C-8C49-B7EF-9487A62AE296}" type="datetimeFigureOut">
              <a:rPr lang="en-US" smtClean="0"/>
              <a:t>11/23/2016</a:t>
            </a:fld>
            <a:endParaRPr lang="en-US"/>
          </a:p>
        </p:txBody>
      </p:sp>
      <p:sp>
        <p:nvSpPr>
          <p:cNvPr id="5" name="Footer Placeholder 4"/>
          <p:cNvSpPr>
            <a:spLocks noGrp="1"/>
          </p:cNvSpPr>
          <p:nvPr>
            <p:ph type="ftr" sz="quarter" idx="11"/>
          </p:nvPr>
        </p:nvSpPr>
        <p:spPr>
          <a:xfrm>
            <a:off x="7721600" y="6156496"/>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803D238-2A14-A04A-8C4E-803CD8ABF23E}" type="slidenum">
              <a:rPr lang="en-US" smtClean="0"/>
              <a:t>‹nr.›</a:t>
            </a:fld>
            <a:endParaRPr lang="en-US"/>
          </a:p>
        </p:txBody>
      </p:sp>
      <p:sp>
        <p:nvSpPr>
          <p:cNvPr id="10" name="Title 1"/>
          <p:cNvSpPr>
            <a:spLocks noGrp="1"/>
          </p:cNvSpPr>
          <p:nvPr>
            <p:ph type="title"/>
          </p:nvPr>
        </p:nvSpPr>
        <p:spPr>
          <a:xfrm>
            <a:off x="527837" y="4209707"/>
            <a:ext cx="11054563" cy="944855"/>
          </a:xfrm>
        </p:spPr>
        <p:txBody>
          <a:bodyPr anchor="t"/>
          <a:lstStyle>
            <a:lvl1pPr algn="l">
              <a:defRPr sz="4000" b="1" cap="all"/>
            </a:lvl1pPr>
          </a:lstStyle>
          <a:p>
            <a:r>
              <a:rPr lang="en-US" dirty="0"/>
              <a:t>Click to edit Master title style</a:t>
            </a:r>
          </a:p>
        </p:txBody>
      </p:sp>
      <p:sp>
        <p:nvSpPr>
          <p:cNvPr id="11" name="Text Placeholder 2"/>
          <p:cNvSpPr>
            <a:spLocks noGrp="1"/>
          </p:cNvSpPr>
          <p:nvPr>
            <p:ph type="body" idx="1"/>
          </p:nvPr>
        </p:nvSpPr>
        <p:spPr>
          <a:xfrm>
            <a:off x="527837" y="5154562"/>
            <a:ext cx="11054563" cy="483185"/>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6"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9090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8DA5AFA-FFCB-43C3-9A20-468AA98FB344}" type="datetimeFigureOut">
              <a:rPr lang="da-DK" smtClean="0"/>
              <a:t>23-11-2016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3E5A338-7E6F-488E-B36D-84829D0DA3AC}" type="slidenum">
              <a:rPr lang="da-DK" smtClean="0"/>
              <a:t>‹nr.›</a:t>
            </a:fld>
            <a:endParaRPr lang="da-DK"/>
          </a:p>
        </p:txBody>
      </p:sp>
    </p:spTree>
    <p:extLst>
      <p:ext uri="{BB962C8B-B14F-4D97-AF65-F5344CB8AC3E}">
        <p14:creationId xmlns:p14="http://schemas.microsoft.com/office/powerpoint/2010/main" val="1340461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08DA5AFA-FFCB-43C3-9A20-468AA98FB344}" type="datetimeFigureOut">
              <a:rPr lang="da-DK" smtClean="0"/>
              <a:t>23-11-2016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3E5A338-7E6F-488E-B36D-84829D0DA3AC}" type="slidenum">
              <a:rPr lang="da-DK" smtClean="0"/>
              <a:t>‹nr.›</a:t>
            </a:fld>
            <a:endParaRPr lang="da-DK"/>
          </a:p>
        </p:txBody>
      </p:sp>
    </p:spTree>
    <p:extLst>
      <p:ext uri="{BB962C8B-B14F-4D97-AF65-F5344CB8AC3E}">
        <p14:creationId xmlns:p14="http://schemas.microsoft.com/office/powerpoint/2010/main" val="20152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08DA5AFA-FFCB-43C3-9A20-468AA98FB344}" type="datetimeFigureOut">
              <a:rPr lang="da-DK" smtClean="0"/>
              <a:t>23-11-2016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3E5A338-7E6F-488E-B36D-84829D0DA3AC}" type="slidenum">
              <a:rPr lang="da-DK" smtClean="0"/>
              <a:t>‹nr.›</a:t>
            </a:fld>
            <a:endParaRPr lang="da-DK"/>
          </a:p>
        </p:txBody>
      </p:sp>
    </p:spTree>
    <p:extLst>
      <p:ext uri="{BB962C8B-B14F-4D97-AF65-F5344CB8AC3E}">
        <p14:creationId xmlns:p14="http://schemas.microsoft.com/office/powerpoint/2010/main" val="199139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08DA5AFA-FFCB-43C3-9A20-468AA98FB344}" type="datetimeFigureOut">
              <a:rPr lang="da-DK" smtClean="0"/>
              <a:t>23-11-2016</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53E5A338-7E6F-488E-B36D-84829D0DA3AC}" type="slidenum">
              <a:rPr lang="da-DK" smtClean="0"/>
              <a:t>‹nr.›</a:t>
            </a:fld>
            <a:endParaRPr lang="da-DK"/>
          </a:p>
        </p:txBody>
      </p:sp>
    </p:spTree>
    <p:extLst>
      <p:ext uri="{BB962C8B-B14F-4D97-AF65-F5344CB8AC3E}">
        <p14:creationId xmlns:p14="http://schemas.microsoft.com/office/powerpoint/2010/main" val="185315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08DA5AFA-FFCB-43C3-9A20-468AA98FB344}" type="datetimeFigureOut">
              <a:rPr lang="da-DK" smtClean="0"/>
              <a:t>23-11-2016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53E5A338-7E6F-488E-B36D-84829D0DA3AC}" type="slidenum">
              <a:rPr lang="da-DK" smtClean="0"/>
              <a:t>‹nr.›</a:t>
            </a:fld>
            <a:endParaRPr lang="da-DK"/>
          </a:p>
        </p:txBody>
      </p:sp>
    </p:spTree>
    <p:extLst>
      <p:ext uri="{BB962C8B-B14F-4D97-AF65-F5344CB8AC3E}">
        <p14:creationId xmlns:p14="http://schemas.microsoft.com/office/powerpoint/2010/main" val="1571722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08DA5AFA-FFCB-43C3-9A20-468AA98FB344}" type="datetimeFigureOut">
              <a:rPr lang="da-DK" smtClean="0"/>
              <a:t>23-11-2016</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53E5A338-7E6F-488E-B36D-84829D0DA3AC}" type="slidenum">
              <a:rPr lang="da-DK" smtClean="0"/>
              <a:t>‹nr.›</a:t>
            </a:fld>
            <a:endParaRPr lang="da-DK"/>
          </a:p>
        </p:txBody>
      </p:sp>
    </p:spTree>
    <p:extLst>
      <p:ext uri="{BB962C8B-B14F-4D97-AF65-F5344CB8AC3E}">
        <p14:creationId xmlns:p14="http://schemas.microsoft.com/office/powerpoint/2010/main" val="71036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08DA5AFA-FFCB-43C3-9A20-468AA98FB344}" type="datetimeFigureOut">
              <a:rPr lang="da-DK" smtClean="0"/>
              <a:t>23-11-2016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3E5A338-7E6F-488E-B36D-84829D0DA3AC}" type="slidenum">
              <a:rPr lang="da-DK" smtClean="0"/>
              <a:t>‹nr.›</a:t>
            </a:fld>
            <a:endParaRPr lang="da-DK"/>
          </a:p>
        </p:txBody>
      </p:sp>
    </p:spTree>
    <p:extLst>
      <p:ext uri="{BB962C8B-B14F-4D97-AF65-F5344CB8AC3E}">
        <p14:creationId xmlns:p14="http://schemas.microsoft.com/office/powerpoint/2010/main" val="340339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08DA5AFA-FFCB-43C3-9A20-468AA98FB344}" type="datetimeFigureOut">
              <a:rPr lang="da-DK" smtClean="0"/>
              <a:t>23-11-2016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3E5A338-7E6F-488E-B36D-84829D0DA3AC}" type="slidenum">
              <a:rPr lang="da-DK" smtClean="0"/>
              <a:t>‹nr.›</a:t>
            </a:fld>
            <a:endParaRPr lang="da-DK"/>
          </a:p>
        </p:txBody>
      </p:sp>
    </p:spTree>
    <p:extLst>
      <p:ext uri="{BB962C8B-B14F-4D97-AF65-F5344CB8AC3E}">
        <p14:creationId xmlns:p14="http://schemas.microsoft.com/office/powerpoint/2010/main" val="818240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A5AFA-FFCB-43C3-9A20-468AA98FB344}" type="datetimeFigureOut">
              <a:rPr lang="da-DK" smtClean="0"/>
              <a:t>23-11-2016</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5A338-7E6F-488E-B36D-84829D0DA3AC}" type="slidenum">
              <a:rPr lang="da-DK" smtClean="0"/>
              <a:t>‹nr.›</a:t>
            </a:fld>
            <a:endParaRPr lang="da-DK"/>
          </a:p>
        </p:txBody>
      </p:sp>
    </p:spTree>
    <p:extLst>
      <p:ext uri="{BB962C8B-B14F-4D97-AF65-F5344CB8AC3E}">
        <p14:creationId xmlns:p14="http://schemas.microsoft.com/office/powerpoint/2010/main" val="2858570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chart" Target="../charts/chart1.xml"/><Relationship Id="rId4" Type="http://schemas.openxmlformats.org/officeDocument/2006/relationships/image" Target="../media/image40.jpeg"/><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2480" y="1060071"/>
            <a:ext cx="5112568" cy="1728192"/>
          </a:xfrm>
        </p:spPr>
        <p:txBody>
          <a:bodyPr/>
          <a:lstStyle/>
          <a:p>
            <a:r>
              <a:rPr lang="de-DE" dirty="0"/>
              <a:t>Welcome</a:t>
            </a:r>
          </a:p>
        </p:txBody>
      </p:sp>
      <p:sp>
        <p:nvSpPr>
          <p:cNvPr id="5" name="Titel 1"/>
          <p:cNvSpPr txBox="1">
            <a:spLocks/>
          </p:cNvSpPr>
          <p:nvPr/>
        </p:nvSpPr>
        <p:spPr>
          <a:xfrm>
            <a:off x="792480" y="1759267"/>
            <a:ext cx="5112568" cy="1728192"/>
          </a:xfrm>
          <a:prstGeom prst="rect">
            <a:avLst/>
          </a:prstGeom>
        </p:spPr>
        <p:txBody>
          <a:bodyPr vert="horz" lIns="121920" tIns="60960" rIns="121920" bIns="60960" rtlCol="0" anchor="b">
            <a:normAutofit/>
          </a:bodyPr>
          <a:lstStyle>
            <a:lvl1pPr algn="l" defTabSz="685783" rtl="0" eaLnBrk="1" latinLnBrk="0" hangingPunct="1">
              <a:lnSpc>
                <a:spcPct val="90000"/>
              </a:lnSpc>
              <a:spcBef>
                <a:spcPct val="0"/>
              </a:spcBef>
              <a:buNone/>
              <a:defRPr sz="4200" b="1" kern="1200">
                <a:solidFill>
                  <a:schemeClr val="tx1"/>
                </a:solidFill>
                <a:latin typeface="+mj-lt"/>
                <a:ea typeface="+mj-ea"/>
                <a:cs typeface="+mj-cs"/>
              </a:defRPr>
            </a:lvl1pPr>
          </a:lstStyle>
          <a:p>
            <a:r>
              <a:rPr lang="de-DE" sz="5600" dirty="0">
                <a:solidFill>
                  <a:schemeClr val="tx1">
                    <a:lumMod val="65000"/>
                    <a:lumOff val="35000"/>
                  </a:schemeClr>
                </a:solidFill>
              </a:rPr>
              <a:t>scaleup - </a:t>
            </a:r>
            <a:r>
              <a:rPr lang="de-DE" sz="5600" b="0" dirty="0">
                <a:solidFill>
                  <a:schemeClr val="tx1">
                    <a:lumMod val="65000"/>
                    <a:lumOff val="35000"/>
                  </a:schemeClr>
                </a:solidFill>
              </a:rPr>
              <a:t>nation</a:t>
            </a:r>
            <a:r>
              <a:rPr lang="de-DE" sz="5600" dirty="0">
                <a:solidFill>
                  <a:schemeClr val="tx1">
                    <a:lumMod val="65000"/>
                    <a:lumOff val="35000"/>
                  </a:schemeClr>
                </a:solidFill>
              </a:rPr>
              <a:t> </a:t>
            </a:r>
          </a:p>
        </p:txBody>
      </p:sp>
    </p:spTree>
    <p:extLst>
      <p:ext uri="{BB962C8B-B14F-4D97-AF65-F5344CB8AC3E}">
        <p14:creationId xmlns:p14="http://schemas.microsoft.com/office/powerpoint/2010/main" val="1834740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S-curve-2.png"/>
          <p:cNvPicPr>
            <a:picLocks noChangeAspect="1"/>
          </p:cNvPicPr>
          <p:nvPr/>
        </p:nvPicPr>
        <p:blipFill rotWithShape="1">
          <a:blip r:embed="rId3" cstate="print">
            <a:extLst>
              <a:ext uri="{28A0092B-C50C-407E-A947-70E740481C1C}">
                <a14:useLocalDpi xmlns:a14="http://schemas.microsoft.com/office/drawing/2010/main" val="0"/>
              </a:ext>
            </a:extLst>
          </a:blip>
          <a:srcRect l="-1" r="13972"/>
          <a:stretch/>
        </p:blipFill>
        <p:spPr>
          <a:xfrm>
            <a:off x="4571540" y="-123395"/>
            <a:ext cx="7632171" cy="4799584"/>
          </a:xfrm>
          <a:prstGeom prst="rect">
            <a:avLst/>
          </a:prstGeom>
        </p:spPr>
      </p:pic>
      <p:sp>
        <p:nvSpPr>
          <p:cNvPr id="8" name="Rechteck 7"/>
          <p:cNvSpPr/>
          <p:nvPr/>
        </p:nvSpPr>
        <p:spPr>
          <a:xfrm>
            <a:off x="2" y="5286243"/>
            <a:ext cx="12191999" cy="864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de-DE" sz="2400" kern="0">
              <a:solidFill>
                <a:sysClr val="windowText" lastClr="000000"/>
              </a:solidFill>
            </a:endParaRPr>
          </a:p>
        </p:txBody>
      </p:sp>
      <p:pic>
        <p:nvPicPr>
          <p:cNvPr id="4" name="Bild 3" descr="S-curve-1.png"/>
          <p:cNvPicPr>
            <a:picLocks noChangeAspect="1"/>
          </p:cNvPicPr>
          <p:nvPr/>
        </p:nvPicPr>
        <p:blipFill rotWithShape="1">
          <a:blip r:embed="rId4" cstate="print">
            <a:extLst>
              <a:ext uri="{28A0092B-C50C-407E-A947-70E740481C1C}">
                <a14:useLocalDpi xmlns:a14="http://schemas.microsoft.com/office/drawing/2010/main" val="0"/>
              </a:ext>
            </a:extLst>
          </a:blip>
          <a:srcRect l="20174"/>
          <a:stretch/>
        </p:blipFill>
        <p:spPr>
          <a:xfrm>
            <a:off x="1" y="4455189"/>
            <a:ext cx="4944043" cy="1719073"/>
          </a:xfrm>
          <a:prstGeom prst="rect">
            <a:avLst/>
          </a:prstGeom>
        </p:spPr>
      </p:pic>
      <p:sp>
        <p:nvSpPr>
          <p:cNvPr id="10" name="Textfeld 9"/>
          <p:cNvSpPr txBox="1"/>
          <p:nvPr/>
        </p:nvSpPr>
        <p:spPr>
          <a:xfrm>
            <a:off x="70292" y="4389108"/>
            <a:ext cx="3625443" cy="830997"/>
          </a:xfrm>
          <a:prstGeom prst="rect">
            <a:avLst/>
          </a:prstGeom>
          <a:noFill/>
        </p:spPr>
        <p:txBody>
          <a:bodyPr wrap="square" rtlCol="0">
            <a:spAutoFit/>
          </a:bodyPr>
          <a:lstStyle/>
          <a:p>
            <a:pPr algn="ctr" defTabSz="914377"/>
            <a:r>
              <a:rPr lang="de-DE" sz="4800" b="1" kern="0" dirty="0">
                <a:solidFill>
                  <a:schemeClr val="tx1">
                    <a:lumMod val="65000"/>
                    <a:lumOff val="35000"/>
                  </a:schemeClr>
                </a:solidFill>
              </a:rPr>
              <a:t>Lean Startup</a:t>
            </a:r>
          </a:p>
        </p:txBody>
      </p:sp>
      <p:sp>
        <p:nvSpPr>
          <p:cNvPr id="7" name="Textfeld 6"/>
          <p:cNvSpPr txBox="1"/>
          <p:nvPr/>
        </p:nvSpPr>
        <p:spPr>
          <a:xfrm>
            <a:off x="7248128" y="1220756"/>
            <a:ext cx="4512501" cy="830997"/>
          </a:xfrm>
          <a:prstGeom prst="rect">
            <a:avLst/>
          </a:prstGeom>
          <a:noFill/>
        </p:spPr>
        <p:txBody>
          <a:bodyPr wrap="square" rtlCol="0">
            <a:spAutoFit/>
          </a:bodyPr>
          <a:lstStyle/>
          <a:p>
            <a:pPr algn="ctr" defTabSz="914377"/>
            <a:r>
              <a:rPr lang="de-DE" sz="4800" b="1" kern="0" dirty="0">
                <a:solidFill>
                  <a:schemeClr val="tx1">
                    <a:lumMod val="65000"/>
                    <a:lumOff val="35000"/>
                  </a:schemeClr>
                </a:solidFill>
              </a:rPr>
              <a:t>Agile </a:t>
            </a:r>
            <a:r>
              <a:rPr lang="de-DE" sz="4800" b="1" kern="0" dirty="0" err="1">
                <a:solidFill>
                  <a:schemeClr val="tx1">
                    <a:lumMod val="65000"/>
                    <a:lumOff val="35000"/>
                  </a:schemeClr>
                </a:solidFill>
              </a:rPr>
              <a:t>ScaleUp</a:t>
            </a:r>
            <a:endParaRPr lang="de-DE" sz="4800" b="1" kern="0" dirty="0">
              <a:solidFill>
                <a:schemeClr val="tx1">
                  <a:lumMod val="65000"/>
                  <a:lumOff val="35000"/>
                </a:schemeClr>
              </a:solidFill>
            </a:endParaRPr>
          </a:p>
        </p:txBody>
      </p:sp>
    </p:spTree>
    <p:extLst>
      <p:ext uri="{BB962C8B-B14F-4D97-AF65-F5344CB8AC3E}">
        <p14:creationId xmlns:p14="http://schemas.microsoft.com/office/powerpoint/2010/main" val="357587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 Verbindung 6"/>
          <p:cNvCxnSpPr/>
          <p:nvPr/>
        </p:nvCxnSpPr>
        <p:spPr>
          <a:xfrm>
            <a:off x="4007768" y="2204864"/>
            <a:ext cx="4176464"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p:txBody>
          <a:bodyPr>
            <a:noAutofit/>
          </a:bodyPr>
          <a:lstStyle/>
          <a:p>
            <a:r>
              <a:rPr lang="en-US" sz="4800" dirty="0">
                <a:solidFill>
                  <a:schemeClr val="tx1">
                    <a:lumMod val="50000"/>
                    <a:lumOff val="50000"/>
                  </a:schemeClr>
                </a:solidFill>
                <a:latin typeface="+mn-lt"/>
                <a:ea typeface="ＭＳ Ｐゴシック" pitchFamily="-109" charset="-128"/>
              </a:rPr>
              <a:t>4 Decisions</a:t>
            </a:r>
            <a:endParaRPr lang="de-DE" sz="4800" dirty="0">
              <a:solidFill>
                <a:schemeClr val="tx1">
                  <a:lumMod val="50000"/>
                  <a:lumOff val="50000"/>
                </a:schemeClr>
              </a:solidFill>
              <a:latin typeface="+mn-lt"/>
            </a:endParaRPr>
          </a:p>
        </p:txBody>
      </p:sp>
      <p:pic>
        <p:nvPicPr>
          <p:cNvPr id="9" name="Bild 8" descr="element_01_peo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1340768"/>
            <a:ext cx="1800200" cy="1800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3 CuadroTexto"/>
          <p:cNvSpPr txBox="1"/>
          <p:nvPr/>
        </p:nvSpPr>
        <p:spPr>
          <a:xfrm>
            <a:off x="2495600" y="1844828"/>
            <a:ext cx="1800200" cy="461665"/>
          </a:xfrm>
          <a:prstGeom prst="rect">
            <a:avLst/>
          </a:prstGeom>
          <a:noFill/>
        </p:spPr>
        <p:txBody>
          <a:bodyPr wrap="square" rtlCol="0">
            <a:spAutoFit/>
          </a:bodyPr>
          <a:lstStyle/>
          <a:p>
            <a:pPr algn="ctr" defTabSz="914354">
              <a:defRPr/>
            </a:pPr>
            <a:r>
              <a:rPr lang="es-HN" sz="2400" b="1" kern="0" dirty="0">
                <a:solidFill>
                  <a:prstClr val="white"/>
                </a:solidFill>
                <a:effectLst>
                  <a:outerShdw blurRad="50800" dist="38100" dir="16200000" rotWithShape="0">
                    <a:prstClr val="black">
                      <a:alpha val="40000"/>
                    </a:prstClr>
                  </a:outerShdw>
                </a:effectLst>
              </a:rPr>
              <a:t>PEOPLE</a:t>
            </a:r>
            <a:endParaRPr lang="es-ES" sz="2400" b="1" kern="0" dirty="0">
              <a:solidFill>
                <a:prstClr val="white"/>
              </a:solidFill>
              <a:effectLst>
                <a:outerShdw blurRad="50800" dist="38100" dir="16200000" rotWithShape="0">
                  <a:prstClr val="black">
                    <a:alpha val="40000"/>
                  </a:prstClr>
                </a:outerShdw>
              </a:effectLst>
            </a:endParaRPr>
          </a:p>
        </p:txBody>
      </p:sp>
      <p:pic>
        <p:nvPicPr>
          <p:cNvPr id="3" name="Bild 2" descr="element_01_strateg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904" y="1340768"/>
            <a:ext cx="1800200" cy="1800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Bild 3" descr="element_01_execu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6200" y="1340768"/>
            <a:ext cx="1800200" cy="1800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Bild 4" descr="element_01_cas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1904" y="3789040"/>
            <a:ext cx="1800200" cy="1800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3 CuadroTexto"/>
          <p:cNvSpPr txBox="1"/>
          <p:nvPr/>
        </p:nvSpPr>
        <p:spPr>
          <a:xfrm>
            <a:off x="7896200" y="1844827"/>
            <a:ext cx="1800200" cy="461665"/>
          </a:xfrm>
          <a:prstGeom prst="rect">
            <a:avLst/>
          </a:prstGeom>
          <a:noFill/>
        </p:spPr>
        <p:txBody>
          <a:bodyPr wrap="square" rtlCol="0">
            <a:spAutoFit/>
          </a:bodyPr>
          <a:lstStyle/>
          <a:p>
            <a:pPr algn="ctr" defTabSz="914354">
              <a:defRPr/>
            </a:pPr>
            <a:r>
              <a:rPr lang="es-HN" sz="2400" b="1" kern="0" dirty="0">
                <a:solidFill>
                  <a:prstClr val="white"/>
                </a:solidFill>
                <a:effectLst>
                  <a:outerShdw blurRad="50800" dist="38100" dir="16200000" rotWithShape="0">
                    <a:prstClr val="black">
                      <a:alpha val="40000"/>
                    </a:prstClr>
                  </a:outerShdw>
                </a:effectLst>
              </a:rPr>
              <a:t>EXECUTION</a:t>
            </a:r>
            <a:endParaRPr lang="es-ES" sz="2400" b="1" kern="0" dirty="0">
              <a:solidFill>
                <a:prstClr val="white"/>
              </a:solidFill>
              <a:effectLst>
                <a:outerShdw blurRad="50800" dist="38100" dir="16200000" rotWithShape="0">
                  <a:prstClr val="black">
                    <a:alpha val="40000"/>
                  </a:prstClr>
                </a:outerShdw>
              </a:effectLst>
            </a:endParaRPr>
          </a:p>
        </p:txBody>
      </p:sp>
      <p:sp>
        <p:nvSpPr>
          <p:cNvPr id="11" name="3 CuadroTexto"/>
          <p:cNvSpPr txBox="1"/>
          <p:nvPr/>
        </p:nvSpPr>
        <p:spPr>
          <a:xfrm>
            <a:off x="5231904" y="1844827"/>
            <a:ext cx="1800200" cy="461665"/>
          </a:xfrm>
          <a:prstGeom prst="rect">
            <a:avLst/>
          </a:prstGeom>
          <a:noFill/>
        </p:spPr>
        <p:txBody>
          <a:bodyPr wrap="square" rtlCol="0">
            <a:spAutoFit/>
          </a:bodyPr>
          <a:lstStyle/>
          <a:p>
            <a:pPr algn="ctr" defTabSz="914354">
              <a:defRPr/>
            </a:pPr>
            <a:r>
              <a:rPr lang="es-HN" sz="2400" b="1" kern="0" dirty="0">
                <a:solidFill>
                  <a:prstClr val="white"/>
                </a:solidFill>
                <a:effectLst>
                  <a:outerShdw blurRad="50800" dist="38100" dir="16200000" rotWithShape="0">
                    <a:prstClr val="black">
                      <a:alpha val="40000"/>
                    </a:prstClr>
                  </a:outerShdw>
                </a:effectLst>
              </a:rPr>
              <a:t>STRATEGY</a:t>
            </a:r>
            <a:endParaRPr lang="es-ES" sz="2400" b="1" kern="0" dirty="0">
              <a:solidFill>
                <a:prstClr val="white"/>
              </a:solidFill>
              <a:effectLst>
                <a:outerShdw blurRad="50800" dist="38100" dir="16200000" rotWithShape="0">
                  <a:prstClr val="black">
                    <a:alpha val="40000"/>
                  </a:prstClr>
                </a:outerShdw>
              </a:effectLst>
            </a:endParaRPr>
          </a:p>
        </p:txBody>
      </p:sp>
      <p:sp>
        <p:nvSpPr>
          <p:cNvPr id="12" name="3 CuadroTexto"/>
          <p:cNvSpPr txBox="1"/>
          <p:nvPr/>
        </p:nvSpPr>
        <p:spPr>
          <a:xfrm>
            <a:off x="5231904" y="4251572"/>
            <a:ext cx="1800200" cy="461665"/>
          </a:xfrm>
          <a:prstGeom prst="rect">
            <a:avLst/>
          </a:prstGeom>
          <a:noFill/>
        </p:spPr>
        <p:txBody>
          <a:bodyPr wrap="square" rtlCol="0">
            <a:spAutoFit/>
          </a:bodyPr>
          <a:lstStyle/>
          <a:p>
            <a:pPr algn="ctr" defTabSz="914354">
              <a:defRPr/>
            </a:pPr>
            <a:r>
              <a:rPr lang="es-HN" sz="2400" b="1" kern="0" dirty="0">
                <a:solidFill>
                  <a:prstClr val="white"/>
                </a:solidFill>
                <a:effectLst>
                  <a:outerShdw blurRad="50800" dist="38100" dir="16200000" rotWithShape="0">
                    <a:prstClr val="black">
                      <a:alpha val="40000"/>
                    </a:prstClr>
                  </a:outerShdw>
                </a:effectLst>
              </a:rPr>
              <a:t>CASH</a:t>
            </a:r>
            <a:endParaRPr lang="es-ES" sz="2400" b="1" kern="0" dirty="0">
              <a:solidFill>
                <a:prstClr val="white"/>
              </a:solidFill>
              <a:effectLst>
                <a:outerShdw blurRad="50800" dist="38100" dir="16200000" rotWithShape="0">
                  <a:prstClr val="black">
                    <a:alpha val="40000"/>
                  </a:prstClr>
                </a:outerShdw>
              </a:effectLst>
            </a:endParaRPr>
          </a:p>
        </p:txBody>
      </p:sp>
      <p:sp>
        <p:nvSpPr>
          <p:cNvPr id="13" name="3 CuadroTexto"/>
          <p:cNvSpPr txBox="1"/>
          <p:nvPr/>
        </p:nvSpPr>
        <p:spPr>
          <a:xfrm>
            <a:off x="2495600" y="2276872"/>
            <a:ext cx="1800200" cy="369332"/>
          </a:xfrm>
          <a:prstGeom prst="rect">
            <a:avLst/>
          </a:prstGeom>
          <a:noFill/>
        </p:spPr>
        <p:txBody>
          <a:bodyPr wrap="square" rtlCol="0">
            <a:spAutoFit/>
          </a:bodyPr>
          <a:lstStyle/>
          <a:p>
            <a:pPr algn="ctr" defTabSz="914354">
              <a:defRPr/>
            </a:pPr>
            <a:r>
              <a:rPr lang="es-HN" b="1" kern="0" dirty="0">
                <a:solidFill>
                  <a:prstClr val="white"/>
                </a:solidFill>
                <a:effectLst>
                  <a:outerShdw blurRad="50800" dist="38100" dir="16200000" rotWithShape="0">
                    <a:prstClr val="black">
                      <a:alpha val="40000"/>
                    </a:prstClr>
                  </a:outerShdw>
                </a:effectLst>
              </a:rPr>
              <a:t>(Happiness)</a:t>
            </a:r>
            <a:endParaRPr lang="es-ES" b="1" kern="0" dirty="0">
              <a:solidFill>
                <a:prstClr val="white"/>
              </a:solidFill>
              <a:effectLst>
                <a:outerShdw blurRad="50800" dist="38100" dir="16200000" rotWithShape="0">
                  <a:prstClr val="black">
                    <a:alpha val="40000"/>
                  </a:prstClr>
                </a:outerShdw>
              </a:effectLst>
            </a:endParaRPr>
          </a:p>
        </p:txBody>
      </p:sp>
      <p:sp>
        <p:nvSpPr>
          <p:cNvPr id="14" name="3 CuadroTexto"/>
          <p:cNvSpPr txBox="1"/>
          <p:nvPr/>
        </p:nvSpPr>
        <p:spPr>
          <a:xfrm>
            <a:off x="5231904" y="2276875"/>
            <a:ext cx="1800200" cy="590931"/>
          </a:xfrm>
          <a:prstGeom prst="rect">
            <a:avLst/>
          </a:prstGeom>
          <a:noFill/>
        </p:spPr>
        <p:txBody>
          <a:bodyPr wrap="square" rtlCol="0" anchor="t">
            <a:spAutoFit/>
          </a:bodyPr>
          <a:lstStyle/>
          <a:p>
            <a:pPr algn="ctr" defTabSz="914354">
              <a:lnSpc>
                <a:spcPct val="90000"/>
              </a:lnSpc>
              <a:defRPr/>
            </a:pPr>
            <a:r>
              <a:rPr lang="es-HN" b="1" kern="0" dirty="0">
                <a:solidFill>
                  <a:prstClr val="white"/>
                </a:solidFill>
                <a:effectLst>
                  <a:outerShdw blurRad="50800" dist="38100" dir="16200000" rotWithShape="0">
                    <a:prstClr val="black">
                      <a:alpha val="40000"/>
                    </a:prstClr>
                  </a:outerShdw>
                </a:effectLst>
              </a:rPr>
              <a:t>(Revenue/</a:t>
            </a:r>
          </a:p>
          <a:p>
            <a:pPr algn="ctr" defTabSz="914354">
              <a:lnSpc>
                <a:spcPct val="90000"/>
              </a:lnSpc>
              <a:defRPr/>
            </a:pPr>
            <a:r>
              <a:rPr lang="es-HN" b="1" kern="0" dirty="0">
                <a:solidFill>
                  <a:prstClr val="white"/>
                </a:solidFill>
                <a:effectLst>
                  <a:outerShdw blurRad="50800" dist="38100" dir="16200000" rotWithShape="0">
                    <a:prstClr val="black">
                      <a:alpha val="40000"/>
                    </a:prstClr>
                  </a:outerShdw>
                </a:effectLst>
              </a:rPr>
              <a:t>Growth)</a:t>
            </a:r>
          </a:p>
        </p:txBody>
      </p:sp>
      <p:sp>
        <p:nvSpPr>
          <p:cNvPr id="15" name="3 CuadroTexto"/>
          <p:cNvSpPr txBox="1"/>
          <p:nvPr/>
        </p:nvSpPr>
        <p:spPr>
          <a:xfrm>
            <a:off x="7896200" y="2276874"/>
            <a:ext cx="1800200" cy="369332"/>
          </a:xfrm>
          <a:prstGeom prst="rect">
            <a:avLst/>
          </a:prstGeom>
          <a:noFill/>
        </p:spPr>
        <p:txBody>
          <a:bodyPr wrap="square" rtlCol="0">
            <a:spAutoFit/>
          </a:bodyPr>
          <a:lstStyle/>
          <a:p>
            <a:pPr algn="ctr" defTabSz="914354">
              <a:defRPr/>
            </a:pPr>
            <a:r>
              <a:rPr lang="es-HN" b="1" kern="0" dirty="0">
                <a:solidFill>
                  <a:prstClr val="white"/>
                </a:solidFill>
                <a:effectLst>
                  <a:outerShdw blurRad="50800" dist="38100" dir="16200000" rotWithShape="0">
                    <a:prstClr val="black">
                      <a:alpha val="40000"/>
                    </a:prstClr>
                  </a:outerShdw>
                </a:effectLst>
              </a:rPr>
              <a:t>(Profit/Time)</a:t>
            </a:r>
          </a:p>
        </p:txBody>
      </p:sp>
      <p:sp>
        <p:nvSpPr>
          <p:cNvPr id="18" name="3 CuadroTexto"/>
          <p:cNvSpPr txBox="1"/>
          <p:nvPr/>
        </p:nvSpPr>
        <p:spPr>
          <a:xfrm>
            <a:off x="5135895" y="4649502"/>
            <a:ext cx="1920213" cy="353943"/>
          </a:xfrm>
          <a:prstGeom prst="rect">
            <a:avLst/>
          </a:prstGeom>
          <a:noFill/>
        </p:spPr>
        <p:txBody>
          <a:bodyPr wrap="square" rtlCol="0">
            <a:spAutoFit/>
          </a:bodyPr>
          <a:lstStyle/>
          <a:p>
            <a:pPr algn="ctr" defTabSz="914354">
              <a:defRPr/>
            </a:pPr>
            <a:r>
              <a:rPr lang="es-HN" sz="1700" b="1" kern="0" dirty="0">
                <a:solidFill>
                  <a:prstClr val="white"/>
                </a:solidFill>
                <a:effectLst>
                  <a:outerShdw blurRad="50800" dist="38100" dir="16200000" rotWithShape="0">
                    <a:prstClr val="black">
                      <a:alpha val="40000"/>
                    </a:prstClr>
                  </a:outerShdw>
                </a:effectLst>
              </a:rPr>
              <a:t>(Oxygen/Options)</a:t>
            </a:r>
          </a:p>
        </p:txBody>
      </p:sp>
    </p:spTree>
    <p:extLst>
      <p:ext uri="{BB962C8B-B14F-4D97-AF65-F5344CB8AC3E}">
        <p14:creationId xmlns:p14="http://schemas.microsoft.com/office/powerpoint/2010/main" val="144193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jefftritelsculpture.com/images/400/perseve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12" y="-20532"/>
            <a:ext cx="12721391" cy="7236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4009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tampabay.com/resources/images/dti/rendered/2013/05/lat_travel_sail10_0519_10748761_8c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768"/>
            <a:ext cx="12192000" cy="7107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987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harterworld.com/news/wp-content/uploads/2013/07/Emirates-Team-New-Zea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320337" cy="7110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503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ceoschool.com.au/wp-content/uploads/2011/09/Scott-Headshot-1024x68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a:stretch>
            <a:fillRect/>
          </a:stretch>
        </p:blipFill>
        <p:spPr bwMode="auto">
          <a:xfrm>
            <a:off x="0" y="-451293"/>
            <a:ext cx="12192000" cy="78604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00047" y="1113355"/>
            <a:ext cx="7304927" cy="5262979"/>
          </a:xfrm>
          <a:prstGeom prst="rect">
            <a:avLst/>
          </a:prstGeom>
        </p:spPr>
        <p:txBody>
          <a:bodyPr wrap="square">
            <a:spAutoFit/>
          </a:bodyPr>
          <a:lstStyle/>
          <a:p>
            <a:pPr defTabSz="1219170">
              <a:defRPr/>
            </a:pPr>
            <a:r>
              <a:rPr lang="en-US" sz="3600" i="1" kern="0" dirty="0">
                <a:solidFill>
                  <a:schemeClr val="bg2">
                    <a:lumMod val="95000"/>
                  </a:schemeClr>
                </a:solidFill>
              </a:rPr>
              <a:t>Scaling up a significant business requires precisely the kind of </a:t>
            </a:r>
            <a:r>
              <a:rPr lang="en-US" sz="4800" b="1" i="1" kern="0" dirty="0">
                <a:solidFill>
                  <a:schemeClr val="bg2"/>
                </a:solidFill>
              </a:rPr>
              <a:t>discipline and focus </a:t>
            </a:r>
            <a:r>
              <a:rPr lang="en-US" sz="3600" i="1" kern="0" dirty="0">
                <a:solidFill>
                  <a:schemeClr val="bg2">
                    <a:lumMod val="95000"/>
                  </a:schemeClr>
                </a:solidFill>
              </a:rPr>
              <a:t>detailed in Verne’s practical and “how-to” driven book.</a:t>
            </a:r>
            <a:r>
              <a:rPr lang="en-US" sz="3600" b="1" i="1" kern="0" dirty="0">
                <a:solidFill>
                  <a:schemeClr val="bg2">
                    <a:lumMod val="95000"/>
                  </a:schemeClr>
                </a:solidFill>
              </a:rPr>
              <a:t>   </a:t>
            </a:r>
          </a:p>
          <a:p>
            <a:pPr defTabSz="1219170">
              <a:defRPr/>
            </a:pPr>
            <a:r>
              <a:rPr lang="en-US" sz="3600" b="1" kern="0" dirty="0">
                <a:solidFill>
                  <a:schemeClr val="bg1"/>
                </a:solidFill>
              </a:rPr>
              <a:t>						Scott Farquhar							</a:t>
            </a:r>
            <a:r>
              <a:rPr lang="en-US" sz="3600" b="1" kern="0" dirty="0" err="1">
                <a:solidFill>
                  <a:schemeClr val="bg1"/>
                </a:solidFill>
              </a:rPr>
              <a:t>Atlassian</a:t>
            </a:r>
            <a:endParaRPr lang="en-US" sz="3600" b="1" kern="0" dirty="0">
              <a:solidFill>
                <a:schemeClr val="bg1"/>
              </a:solidFill>
            </a:endParaRPr>
          </a:p>
        </p:txBody>
      </p:sp>
    </p:spTree>
    <p:extLst>
      <p:ext uri="{BB962C8B-B14F-4D97-AF65-F5344CB8AC3E}">
        <p14:creationId xmlns:p14="http://schemas.microsoft.com/office/powerpoint/2010/main" val="1261425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09" y="-890336"/>
            <a:ext cx="13011151" cy="828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7511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518556"/>
            <a:ext cx="12605657" cy="9454243"/>
          </a:xfrm>
          <a:prstGeom prst="rect">
            <a:avLst/>
          </a:prstGeom>
        </p:spPr>
      </p:pic>
    </p:spTree>
    <p:extLst>
      <p:ext uri="{BB962C8B-B14F-4D97-AF65-F5344CB8AC3E}">
        <p14:creationId xmlns:p14="http://schemas.microsoft.com/office/powerpoint/2010/main" val="151352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3472340" y="991127"/>
            <a:ext cx="7145720" cy="491593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4544" y="1404901"/>
            <a:ext cx="765377" cy="76537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3443" y="2895603"/>
            <a:ext cx="736892" cy="736892"/>
          </a:xfrm>
          <a:prstGeom prst="rect">
            <a:avLst/>
          </a:prstGeom>
        </p:spPr>
      </p:pic>
      <p:pic>
        <p:nvPicPr>
          <p:cNvPr id="9" name="Picture 8" descr="4DGICCert Logo.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7723" y="4400038"/>
            <a:ext cx="988335" cy="705561"/>
          </a:xfrm>
          <a:prstGeom prst="rect">
            <a:avLst/>
          </a:prstGeom>
        </p:spPr>
      </p:pic>
      <p:sp>
        <p:nvSpPr>
          <p:cNvPr id="10" name="Titel 1"/>
          <p:cNvSpPr>
            <a:spLocks noGrp="1"/>
          </p:cNvSpPr>
          <p:nvPr>
            <p:ph type="title"/>
          </p:nvPr>
        </p:nvSpPr>
        <p:spPr>
          <a:xfrm>
            <a:off x="623394" y="476672"/>
            <a:ext cx="10945215" cy="576064"/>
          </a:xfrm>
        </p:spPr>
        <p:txBody>
          <a:bodyPr>
            <a:noAutofit/>
          </a:bodyPr>
          <a:lstStyle/>
          <a:p>
            <a:r>
              <a:rPr lang="de-DE" sz="4800" dirty="0">
                <a:solidFill>
                  <a:schemeClr val="tx1">
                    <a:lumMod val="50000"/>
                    <a:lumOff val="50000"/>
                  </a:schemeClr>
                </a:solidFill>
                <a:latin typeface="+mn-lt"/>
              </a:rPr>
              <a:t>Gazelles</a:t>
            </a:r>
          </a:p>
        </p:txBody>
      </p:sp>
      <p:sp>
        <p:nvSpPr>
          <p:cNvPr id="11" name="TextBox 10"/>
          <p:cNvSpPr txBox="1"/>
          <p:nvPr/>
        </p:nvSpPr>
        <p:spPr>
          <a:xfrm>
            <a:off x="3242170" y="1371602"/>
            <a:ext cx="8106775" cy="4154984"/>
          </a:xfrm>
          <a:prstGeom prst="rect">
            <a:avLst/>
          </a:prstGeom>
          <a:noFill/>
        </p:spPr>
        <p:txBody>
          <a:bodyPr wrap="square" rtlCol="0">
            <a:spAutoFit/>
          </a:bodyPr>
          <a:lstStyle/>
          <a:p>
            <a:pPr defTabSz="1219140">
              <a:defRPr/>
            </a:pPr>
            <a:r>
              <a:rPr lang="en-US" sz="4800" b="1" kern="0" dirty="0">
                <a:solidFill>
                  <a:schemeClr val="tx1">
                    <a:lumMod val="50000"/>
                    <a:lumOff val="50000"/>
                  </a:schemeClr>
                </a:solidFill>
                <a:cs typeface="Arial"/>
              </a:rPr>
              <a:t>2,000+ Clients</a:t>
            </a:r>
            <a:endParaRPr lang="en-US" sz="4800" kern="0" dirty="0">
              <a:solidFill>
                <a:schemeClr val="tx1">
                  <a:lumMod val="50000"/>
                  <a:lumOff val="50000"/>
                </a:schemeClr>
              </a:solidFill>
              <a:cs typeface="Arial"/>
            </a:endParaRPr>
          </a:p>
          <a:p>
            <a:pPr defTabSz="1219140">
              <a:defRPr/>
            </a:pPr>
            <a:endParaRPr lang="en-US" sz="4800" kern="0" dirty="0">
              <a:solidFill>
                <a:schemeClr val="tx1">
                  <a:lumMod val="50000"/>
                  <a:lumOff val="50000"/>
                </a:schemeClr>
              </a:solidFill>
              <a:latin typeface="Trebuchet MS Bold" panose="020B0703020202020204" pitchFamily="34" charset="0"/>
              <a:cs typeface="Arial"/>
            </a:endParaRPr>
          </a:p>
          <a:p>
            <a:pPr defTabSz="1219140">
              <a:defRPr/>
            </a:pPr>
            <a:r>
              <a:rPr lang="en-US" sz="4800" kern="0" dirty="0">
                <a:solidFill>
                  <a:schemeClr val="tx1">
                    <a:lumMod val="50000"/>
                    <a:lumOff val="50000"/>
                  </a:schemeClr>
                </a:solidFill>
                <a:cs typeface="Arial"/>
              </a:rPr>
              <a:t>$</a:t>
            </a:r>
            <a:r>
              <a:rPr lang="en-US" sz="4800" b="1" kern="0" dirty="0">
                <a:solidFill>
                  <a:schemeClr val="tx1">
                    <a:lumMod val="50000"/>
                    <a:lumOff val="50000"/>
                  </a:schemeClr>
                </a:solidFill>
                <a:cs typeface="Arial"/>
              </a:rPr>
              <a:t>42.5 Billion</a:t>
            </a:r>
            <a:endParaRPr lang="en-US" sz="4800" kern="0" dirty="0">
              <a:solidFill>
                <a:schemeClr val="tx1">
                  <a:lumMod val="50000"/>
                  <a:lumOff val="50000"/>
                </a:schemeClr>
              </a:solidFill>
              <a:cs typeface="Arial"/>
            </a:endParaRPr>
          </a:p>
          <a:p>
            <a:pPr defTabSz="1219140">
              <a:defRPr/>
            </a:pPr>
            <a:endParaRPr lang="en-US" sz="4800" kern="0" dirty="0">
              <a:solidFill>
                <a:schemeClr val="tx1">
                  <a:lumMod val="50000"/>
                  <a:lumOff val="50000"/>
                </a:schemeClr>
              </a:solidFill>
              <a:latin typeface="Trebuchet MS Bold" panose="020B0703020202020204" pitchFamily="34" charset="0"/>
              <a:cs typeface="Arial"/>
            </a:endParaRPr>
          </a:p>
          <a:p>
            <a:pPr defTabSz="1219140">
              <a:defRPr/>
            </a:pPr>
            <a:r>
              <a:rPr lang="en-US" sz="4800" b="1" kern="0" dirty="0">
                <a:solidFill>
                  <a:schemeClr val="tx1">
                    <a:lumMod val="50000"/>
                    <a:lumOff val="50000"/>
                  </a:schemeClr>
                </a:solidFill>
                <a:cs typeface="Arial"/>
              </a:rPr>
              <a:t>206 Partners Worldwide</a:t>
            </a:r>
          </a:p>
          <a:p>
            <a:pPr defTabSz="1219140">
              <a:defRPr/>
            </a:pPr>
            <a:endParaRPr lang="en-US" sz="2400" kern="0" dirty="0">
              <a:solidFill>
                <a:schemeClr val="bg1">
                  <a:lumMod val="85000"/>
                </a:schemeClr>
              </a:solidFill>
              <a:latin typeface="Arial"/>
              <a:cs typeface="Arial"/>
            </a:endParaRPr>
          </a:p>
        </p:txBody>
      </p:sp>
    </p:spTree>
    <p:extLst>
      <p:ext uri="{BB962C8B-B14F-4D97-AF65-F5344CB8AC3E}">
        <p14:creationId xmlns:p14="http://schemas.microsoft.com/office/powerpoint/2010/main" val="166277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11-08 at 08.54.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213309"/>
          </a:xfrm>
          <a:prstGeom prst="rect">
            <a:avLst/>
          </a:prstGeom>
        </p:spPr>
      </p:pic>
    </p:spTree>
    <p:extLst>
      <p:ext uri="{BB962C8B-B14F-4D97-AF65-F5344CB8AC3E}">
        <p14:creationId xmlns:p14="http://schemas.microsoft.com/office/powerpoint/2010/main" val="1810423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descr="Headshot_VerneHarnish_frei.png"/>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t="4532" b="4532"/>
          <a:stretch/>
        </p:blipFill>
        <p:spPr>
          <a:prstGeom prst="rect">
            <a:avLst/>
          </a:prstGeom>
          <a:noFill/>
          <a:ln>
            <a:noFill/>
          </a:ln>
        </p:spPr>
      </p:pic>
      <p:sp>
        <p:nvSpPr>
          <p:cNvPr id="9" name="Titel 8"/>
          <p:cNvSpPr>
            <a:spLocks noGrp="1"/>
          </p:cNvSpPr>
          <p:nvPr>
            <p:ph type="title"/>
          </p:nvPr>
        </p:nvSpPr>
        <p:spPr>
          <a:xfrm>
            <a:off x="2044263" y="3267421"/>
            <a:ext cx="3831021" cy="576064"/>
          </a:xfrm>
        </p:spPr>
        <p:txBody>
          <a:bodyPr>
            <a:noAutofit/>
          </a:bodyPr>
          <a:lstStyle/>
          <a:p>
            <a:r>
              <a:rPr lang="de-DE" sz="4800" dirty="0">
                <a:solidFill>
                  <a:schemeClr val="tx1">
                    <a:lumMod val="50000"/>
                    <a:lumOff val="50000"/>
                  </a:schemeClr>
                </a:solidFill>
              </a:rPr>
              <a:t>Verne Harnish</a:t>
            </a:r>
          </a:p>
        </p:txBody>
      </p:sp>
      <p:sp>
        <p:nvSpPr>
          <p:cNvPr id="13" name="Textplatzhalter 12"/>
          <p:cNvSpPr>
            <a:spLocks noGrp="1"/>
          </p:cNvSpPr>
          <p:nvPr>
            <p:ph type="body" sz="quarter" idx="10"/>
          </p:nvPr>
        </p:nvSpPr>
        <p:spPr>
          <a:xfrm>
            <a:off x="2481296" y="3627461"/>
            <a:ext cx="4248472" cy="432048"/>
          </a:xfrm>
        </p:spPr>
        <p:txBody>
          <a:bodyPr>
            <a:noAutofit/>
          </a:bodyPr>
          <a:lstStyle/>
          <a:p>
            <a:r>
              <a:rPr lang="de-DE" sz="3200" b="1" dirty="0">
                <a:solidFill>
                  <a:schemeClr val="tx1">
                    <a:lumMod val="50000"/>
                    <a:lumOff val="50000"/>
                  </a:schemeClr>
                </a:solidFill>
              </a:rPr>
              <a:t>“Growth Guy”</a:t>
            </a:r>
          </a:p>
          <a:p>
            <a:endParaRPr lang="de-DE" sz="2800" dirty="0"/>
          </a:p>
        </p:txBody>
      </p:sp>
    </p:spTree>
    <p:extLst>
      <p:ext uri="{BB962C8B-B14F-4D97-AF65-F5344CB8AC3E}">
        <p14:creationId xmlns:p14="http://schemas.microsoft.com/office/powerpoint/2010/main" val="2066546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1-08 at 08.55.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30695" cy="6309320"/>
          </a:xfrm>
          <a:prstGeom prst="rect">
            <a:avLst/>
          </a:prstGeom>
        </p:spPr>
      </p:pic>
      <p:sp>
        <p:nvSpPr>
          <p:cNvPr id="5" name="Rectangle 4"/>
          <p:cNvSpPr/>
          <p:nvPr/>
        </p:nvSpPr>
        <p:spPr>
          <a:xfrm>
            <a:off x="3409753" y="4293096"/>
            <a:ext cx="3685624" cy="748988"/>
          </a:xfrm>
          <a:prstGeom prst="rect">
            <a:avLst/>
          </a:prstGeom>
        </p:spPr>
        <p:txBody>
          <a:bodyPr wrap="none">
            <a:spAutoFit/>
          </a:bodyPr>
          <a:lstStyle/>
          <a:p>
            <a:pPr algn="ctr" defTabSz="1219170">
              <a:defRPr/>
            </a:pPr>
            <a:r>
              <a:rPr lang="en-US" sz="4267" b="1" i="1" kern="0" dirty="0">
                <a:solidFill>
                  <a:schemeClr val="bg1"/>
                </a:solidFill>
              </a:rPr>
              <a:t>22,000+ Impact</a:t>
            </a:r>
          </a:p>
        </p:txBody>
      </p:sp>
    </p:spTree>
    <p:extLst>
      <p:ext uri="{BB962C8B-B14F-4D97-AF65-F5344CB8AC3E}">
        <p14:creationId xmlns:p14="http://schemas.microsoft.com/office/powerpoint/2010/main" val="3011172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4594" y="0"/>
            <a:ext cx="12286593"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32" name="Picture 8" descr="http://d225fqn1pkg6mt.cloudfront.net/wp-content/uploads/2015/06/Sherry-Coutu.jpg"/>
          <p:cNvPicPr>
            <a:picLocks noChangeAspect="1" noChangeArrowheads="1"/>
          </p:cNvPicPr>
          <p:nvPr/>
        </p:nvPicPr>
        <p:blipFill rotWithShape="1">
          <a:blip r:embed="rId2">
            <a:extLst>
              <a:ext uri="{28A0092B-C50C-407E-A947-70E740481C1C}">
                <a14:useLocalDpi xmlns:a14="http://schemas.microsoft.com/office/drawing/2010/main" val="0"/>
              </a:ext>
            </a:extLst>
          </a:blip>
          <a:srcRect l="16073" r="14927"/>
          <a:stretch/>
        </p:blipFill>
        <p:spPr bwMode="auto">
          <a:xfrm>
            <a:off x="-336611" y="1036356"/>
            <a:ext cx="4681188" cy="41342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yesware.com/blog/wp-content/uploads/brad-feld-new-4x3.jpg"/>
          <p:cNvPicPr>
            <a:picLocks noChangeAspect="1" noChangeArrowheads="1"/>
          </p:cNvPicPr>
          <p:nvPr/>
        </p:nvPicPr>
        <p:blipFill rotWithShape="1">
          <a:blip r:embed="rId3">
            <a:extLst>
              <a:ext uri="{28A0092B-C50C-407E-A947-70E740481C1C}">
                <a14:useLocalDpi xmlns:a14="http://schemas.microsoft.com/office/drawing/2010/main" val="0"/>
              </a:ext>
            </a:extLst>
          </a:blip>
          <a:srcRect l="30252"/>
          <a:stretch/>
        </p:blipFill>
        <p:spPr bwMode="auto">
          <a:xfrm>
            <a:off x="4173643" y="1036356"/>
            <a:ext cx="3926069" cy="41342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3885" y="5494507"/>
            <a:ext cx="3060192" cy="666786"/>
          </a:xfrm>
          <a:prstGeom prst="rect">
            <a:avLst/>
          </a:prstGeom>
          <a:noFill/>
        </p:spPr>
        <p:txBody>
          <a:bodyPr wrap="square" rtlCol="0">
            <a:spAutoFit/>
          </a:bodyPr>
          <a:lstStyle/>
          <a:p>
            <a:pPr algn="ctr"/>
            <a:r>
              <a:rPr lang="en-US" sz="3733" b="1" dirty="0">
                <a:solidFill>
                  <a:schemeClr val="tx1">
                    <a:lumMod val="65000"/>
                    <a:lumOff val="35000"/>
                  </a:schemeClr>
                </a:solidFill>
              </a:rPr>
              <a:t>Sherry Coutu</a:t>
            </a:r>
          </a:p>
        </p:txBody>
      </p:sp>
      <p:sp>
        <p:nvSpPr>
          <p:cNvPr id="9" name="TextBox 8"/>
          <p:cNvSpPr txBox="1"/>
          <p:nvPr/>
        </p:nvSpPr>
        <p:spPr>
          <a:xfrm>
            <a:off x="8615760" y="5512462"/>
            <a:ext cx="3060192" cy="666786"/>
          </a:xfrm>
          <a:prstGeom prst="rect">
            <a:avLst/>
          </a:prstGeom>
          <a:noFill/>
        </p:spPr>
        <p:txBody>
          <a:bodyPr wrap="square" rtlCol="0">
            <a:spAutoFit/>
          </a:bodyPr>
          <a:lstStyle/>
          <a:p>
            <a:pPr algn="ctr"/>
            <a:r>
              <a:rPr lang="en-US" sz="3733" b="1" dirty="0">
                <a:solidFill>
                  <a:schemeClr val="tx1">
                    <a:lumMod val="65000"/>
                    <a:lumOff val="35000"/>
                  </a:schemeClr>
                </a:solidFill>
              </a:rPr>
              <a:t>Tom Stewart</a:t>
            </a:r>
          </a:p>
        </p:txBody>
      </p:sp>
      <p:sp>
        <p:nvSpPr>
          <p:cNvPr id="10" name="TextBox 9"/>
          <p:cNvSpPr txBox="1"/>
          <p:nvPr/>
        </p:nvSpPr>
        <p:spPr>
          <a:xfrm>
            <a:off x="4606581" y="5497392"/>
            <a:ext cx="3060192" cy="666786"/>
          </a:xfrm>
          <a:prstGeom prst="rect">
            <a:avLst/>
          </a:prstGeom>
          <a:noFill/>
        </p:spPr>
        <p:txBody>
          <a:bodyPr wrap="square" rtlCol="0">
            <a:spAutoFit/>
          </a:bodyPr>
          <a:lstStyle/>
          <a:p>
            <a:pPr algn="ctr"/>
            <a:r>
              <a:rPr lang="en-US" sz="3733" b="1" dirty="0">
                <a:solidFill>
                  <a:schemeClr val="tx1">
                    <a:lumMod val="65000"/>
                    <a:lumOff val="35000"/>
                  </a:schemeClr>
                </a:solidFill>
              </a:rPr>
              <a:t>Brad Feld</a:t>
            </a:r>
          </a:p>
        </p:txBody>
      </p:sp>
      <p:pic>
        <p:nvPicPr>
          <p:cNvPr id="3" name="Picture 2" descr="Image result for thomas stewart black &amp; white photo ohio st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6326" y="1036357"/>
            <a:ext cx="4134201" cy="413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20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7"/>
          <p:cNvSpPr txBox="1">
            <a:spLocks/>
          </p:cNvSpPr>
          <p:nvPr/>
        </p:nvSpPr>
        <p:spPr>
          <a:xfrm>
            <a:off x="1828801" y="3"/>
            <a:ext cx="8515351" cy="1486447"/>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89">
              <a:lnSpc>
                <a:spcPct val="80000"/>
              </a:lnSpc>
              <a:buNone/>
            </a:pPr>
            <a:r>
              <a:rPr lang="en-US" sz="4400" b="1" dirty="0">
                <a:solidFill>
                  <a:prstClr val="white"/>
                </a:solidFill>
                <a:cs typeface="Arial"/>
              </a:rPr>
              <a:t>THE MIGHTY MIDDLE MARKET</a:t>
            </a:r>
          </a:p>
        </p:txBody>
      </p:sp>
      <p:sp>
        <p:nvSpPr>
          <p:cNvPr id="6" name="TextBox 5"/>
          <p:cNvSpPr txBox="1"/>
          <p:nvPr/>
        </p:nvSpPr>
        <p:spPr>
          <a:xfrm>
            <a:off x="13677899" y="4895847"/>
            <a:ext cx="1104901" cy="461665"/>
          </a:xfrm>
          <a:prstGeom prst="rect">
            <a:avLst/>
          </a:prstGeom>
          <a:solidFill>
            <a:srgbClr val="1162AB"/>
          </a:solidFill>
        </p:spPr>
        <p:txBody>
          <a:bodyPr wrap="square" rtlCol="0">
            <a:spAutoFit/>
          </a:bodyPr>
          <a:lstStyle/>
          <a:p>
            <a:pPr defTabSz="914377"/>
            <a:r>
              <a:rPr lang="en-US" sz="1200" b="1" kern="0" dirty="0">
                <a:solidFill>
                  <a:schemeClr val="bg1"/>
                </a:solidFill>
              </a:rPr>
              <a:t>NEW JOBS </a:t>
            </a:r>
          </a:p>
          <a:p>
            <a:pPr defTabSz="914377"/>
            <a:r>
              <a:rPr lang="en-US" sz="1200" b="1" kern="0" dirty="0">
                <a:solidFill>
                  <a:schemeClr val="bg1"/>
                </a:solidFill>
              </a:rPr>
              <a:t>IN 2015</a:t>
            </a:r>
          </a:p>
        </p:txBody>
      </p:sp>
      <p:grpSp>
        <p:nvGrpSpPr>
          <p:cNvPr id="4" name="Group 3"/>
          <p:cNvGrpSpPr/>
          <p:nvPr/>
        </p:nvGrpSpPr>
        <p:grpSpPr>
          <a:xfrm>
            <a:off x="3333751" y="2192189"/>
            <a:ext cx="5524501" cy="3693319"/>
            <a:chOff x="1809750" y="1845804"/>
            <a:chExt cx="5524500" cy="3693319"/>
          </a:xfrm>
        </p:grpSpPr>
        <p:sp>
          <p:nvSpPr>
            <p:cNvPr id="2" name="TextBox 1"/>
            <p:cNvSpPr txBox="1"/>
            <p:nvPr/>
          </p:nvSpPr>
          <p:spPr>
            <a:xfrm>
              <a:off x="2831331" y="1845804"/>
              <a:ext cx="3493263" cy="3693319"/>
            </a:xfrm>
            <a:prstGeom prst="rect">
              <a:avLst/>
            </a:prstGeom>
            <a:noFill/>
          </p:spPr>
          <p:txBody>
            <a:bodyPr wrap="none" rtlCol="0">
              <a:spAutoFit/>
            </a:bodyPr>
            <a:lstStyle/>
            <a:p>
              <a:pPr defTabSz="914377">
                <a:lnSpc>
                  <a:spcPct val="150000"/>
                </a:lnSpc>
              </a:pPr>
              <a:r>
                <a:rPr lang="en-US" sz="4000" kern="0" dirty="0">
                  <a:solidFill>
                    <a:schemeClr val="accent2"/>
                  </a:solidFill>
                  <a:latin typeface="Arial Black" panose="020B0A04020102020204" pitchFamily="34" charset="0"/>
                </a:rPr>
                <a:t>2 0 0 , 0 0 0</a:t>
              </a:r>
            </a:p>
            <a:p>
              <a:pPr defTabSz="914377">
                <a:lnSpc>
                  <a:spcPct val="150000"/>
                </a:lnSpc>
              </a:pPr>
              <a:endParaRPr lang="en-US" sz="4000" kern="0" dirty="0">
                <a:solidFill>
                  <a:schemeClr val="accent2"/>
                </a:solidFill>
                <a:latin typeface="Arial Black" panose="020B0A04020102020204" pitchFamily="34" charset="0"/>
              </a:endParaRPr>
            </a:p>
            <a:p>
              <a:pPr defTabSz="914377">
                <a:lnSpc>
                  <a:spcPct val="150000"/>
                </a:lnSpc>
              </a:pPr>
              <a:endParaRPr lang="en-US" sz="4000" kern="0" dirty="0">
                <a:solidFill>
                  <a:schemeClr val="accent2"/>
                </a:solidFill>
                <a:latin typeface="Arial Black" panose="020B0A04020102020204" pitchFamily="34" charset="0"/>
              </a:endParaRPr>
            </a:p>
            <a:p>
              <a:pPr defTabSz="914377">
                <a:lnSpc>
                  <a:spcPct val="150000"/>
                </a:lnSpc>
              </a:pPr>
              <a:r>
                <a:rPr lang="en-US" sz="3600" kern="0" dirty="0">
                  <a:solidFill>
                    <a:schemeClr val="accent2"/>
                  </a:solidFill>
                  <a:latin typeface="Arial Black" panose="020B0A04020102020204" pitchFamily="34" charset="0"/>
                </a:rPr>
                <a:t>BUSINESSES</a:t>
              </a:r>
            </a:p>
          </p:txBody>
        </p:sp>
        <p:grpSp>
          <p:nvGrpSpPr>
            <p:cNvPr id="3" name="Group 2"/>
            <p:cNvGrpSpPr/>
            <p:nvPr/>
          </p:nvGrpSpPr>
          <p:grpSpPr>
            <a:xfrm>
              <a:off x="1809750" y="3000623"/>
              <a:ext cx="5524500" cy="1375813"/>
              <a:chOff x="2000250" y="3981698"/>
              <a:chExt cx="5524500" cy="1375813"/>
            </a:xfrm>
          </p:grpSpPr>
          <p:pic>
            <p:nvPicPr>
              <p:cNvPr id="7" name="Picture 6" descr="servic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3985911"/>
                <a:ext cx="1828800" cy="1371600"/>
              </a:xfrm>
              <a:prstGeom prst="rect">
                <a:avLst/>
              </a:prstGeom>
              <a:ln w="28575">
                <a:solidFill>
                  <a:schemeClr val="bg2">
                    <a:lumMod val="75000"/>
                  </a:schemeClr>
                </a:solidFill>
              </a:ln>
            </p:spPr>
          </p:pic>
          <p:pic>
            <p:nvPicPr>
              <p:cNvPr id="8" name="Picture 7" descr="manufacturing.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8100" y="3981698"/>
                <a:ext cx="1828800" cy="1371600"/>
              </a:xfrm>
              <a:prstGeom prst="rect">
                <a:avLst/>
              </a:prstGeom>
              <a:ln w="28575">
                <a:solidFill>
                  <a:schemeClr val="bg2">
                    <a:lumMod val="75000"/>
                  </a:schemeClr>
                </a:solidFill>
              </a:ln>
            </p:spPr>
          </p:pic>
          <p:pic>
            <p:nvPicPr>
              <p:cNvPr id="9" name="Picture 8" descr="wholesal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5950" y="3985911"/>
                <a:ext cx="1828800" cy="1371600"/>
              </a:xfrm>
              <a:prstGeom prst="rect">
                <a:avLst/>
              </a:prstGeom>
              <a:ln w="28575">
                <a:solidFill>
                  <a:schemeClr val="bg2">
                    <a:lumMod val="75000"/>
                  </a:schemeClr>
                </a:solidFill>
              </a:ln>
            </p:spPr>
          </p:pic>
        </p:grpSp>
      </p:grpSp>
      <p:sp>
        <p:nvSpPr>
          <p:cNvPr id="11" name="TextBox 10"/>
          <p:cNvSpPr txBox="1"/>
          <p:nvPr/>
        </p:nvSpPr>
        <p:spPr>
          <a:xfrm>
            <a:off x="2105164" y="2472542"/>
            <a:ext cx="7981672" cy="3970318"/>
          </a:xfrm>
          <a:prstGeom prst="rect">
            <a:avLst/>
          </a:prstGeom>
          <a:noFill/>
        </p:spPr>
        <p:txBody>
          <a:bodyPr wrap="none" rtlCol="0">
            <a:spAutoFit/>
          </a:bodyPr>
          <a:lstStyle/>
          <a:p>
            <a:pPr algn="ctr" defTabSz="914377"/>
            <a:r>
              <a:rPr lang="en-US" sz="3600" kern="0" dirty="0">
                <a:solidFill>
                  <a:schemeClr val="accent2"/>
                </a:solidFill>
                <a:latin typeface="Arial Black" panose="020B0A04020102020204" pitchFamily="34" charset="0"/>
              </a:rPr>
              <a:t>3% OF ALL U.S. COMPANIES</a:t>
            </a:r>
          </a:p>
          <a:p>
            <a:pPr algn="ctr" defTabSz="914377"/>
            <a:endParaRPr lang="en-US" sz="3600" kern="0" dirty="0">
              <a:solidFill>
                <a:schemeClr val="accent2"/>
              </a:solidFill>
              <a:latin typeface="Arial Black" panose="020B0A04020102020204" pitchFamily="34" charset="0"/>
            </a:endParaRPr>
          </a:p>
          <a:p>
            <a:pPr algn="ctr" defTabSz="914377"/>
            <a:r>
              <a:rPr lang="en-US" sz="3600" kern="0" dirty="0">
                <a:solidFill>
                  <a:schemeClr val="accent2"/>
                </a:solidFill>
                <a:latin typeface="Arial Black" panose="020B0A04020102020204" pitchFamily="34" charset="0"/>
              </a:rPr>
              <a:t>1/3 OF PRIVATE GDP</a:t>
            </a:r>
          </a:p>
          <a:p>
            <a:pPr algn="ctr" defTabSz="914377"/>
            <a:endParaRPr lang="en-US" sz="3600" kern="0" dirty="0">
              <a:solidFill>
                <a:schemeClr val="accent2"/>
              </a:solidFill>
              <a:latin typeface="Arial Black" panose="020B0A04020102020204" pitchFamily="34" charset="0"/>
            </a:endParaRPr>
          </a:p>
          <a:p>
            <a:pPr algn="ctr" defTabSz="914377"/>
            <a:r>
              <a:rPr lang="en-US" sz="3600" kern="0" dirty="0">
                <a:solidFill>
                  <a:schemeClr val="accent2"/>
                </a:solidFill>
                <a:latin typeface="Arial Black" panose="020B0A04020102020204" pitchFamily="34" charset="0"/>
              </a:rPr>
              <a:t>1/3 OF PRIVATE EMPLOYMENT</a:t>
            </a:r>
          </a:p>
          <a:p>
            <a:pPr algn="ctr" defTabSz="914377"/>
            <a:endParaRPr lang="en-US" sz="3600" kern="0" dirty="0">
              <a:solidFill>
                <a:schemeClr val="accent2"/>
              </a:solidFill>
              <a:latin typeface="Arial Black" panose="020B0A04020102020204" pitchFamily="34" charset="0"/>
            </a:endParaRPr>
          </a:p>
          <a:p>
            <a:pPr algn="ctr" defTabSz="914377"/>
            <a:r>
              <a:rPr lang="en-US" sz="3600" u="sng" kern="0" dirty="0">
                <a:solidFill>
                  <a:srgbClr val="FF5050"/>
                </a:solidFill>
                <a:latin typeface="Arial Black" panose="020B0A04020102020204" pitchFamily="34" charset="0"/>
              </a:rPr>
              <a:t>AND</a:t>
            </a:r>
          </a:p>
        </p:txBody>
      </p:sp>
      <p:grpSp>
        <p:nvGrpSpPr>
          <p:cNvPr id="21" name="Group 20"/>
          <p:cNvGrpSpPr/>
          <p:nvPr/>
        </p:nvGrpSpPr>
        <p:grpSpPr>
          <a:xfrm>
            <a:off x="2797664" y="2440614"/>
            <a:ext cx="6596678" cy="3416320"/>
            <a:chOff x="1273663" y="4526513"/>
            <a:chExt cx="6596678" cy="3416321"/>
          </a:xfrm>
        </p:grpSpPr>
        <p:sp>
          <p:nvSpPr>
            <p:cNvPr id="13" name="TextBox 12"/>
            <p:cNvSpPr txBox="1"/>
            <p:nvPr/>
          </p:nvSpPr>
          <p:spPr>
            <a:xfrm>
              <a:off x="1273663" y="4526513"/>
              <a:ext cx="6596678" cy="3416321"/>
            </a:xfrm>
            <a:prstGeom prst="rect">
              <a:avLst/>
            </a:prstGeom>
            <a:noFill/>
          </p:spPr>
          <p:txBody>
            <a:bodyPr wrap="none" rtlCol="0">
              <a:spAutoFit/>
            </a:bodyPr>
            <a:lstStyle/>
            <a:p>
              <a:pPr algn="ctr" defTabSz="914377"/>
              <a:r>
                <a:rPr lang="en-US" sz="3600" kern="0" dirty="0">
                  <a:solidFill>
                    <a:srgbClr val="FF5050"/>
                  </a:solidFill>
                  <a:latin typeface="Arial Black" panose="020B0A04020102020204" pitchFamily="34" charset="0"/>
                </a:rPr>
                <a:t>THE UNSUNG HEROES</a:t>
              </a:r>
            </a:p>
            <a:p>
              <a:pPr algn="ctr" defTabSz="914377"/>
              <a:endParaRPr lang="en-US" sz="3600" kern="0" dirty="0">
                <a:solidFill>
                  <a:srgbClr val="FF5050"/>
                </a:solidFill>
                <a:latin typeface="Arial Black" panose="020B0A04020102020204" pitchFamily="34" charset="0"/>
              </a:endParaRPr>
            </a:p>
            <a:p>
              <a:pPr algn="ctr" defTabSz="914377"/>
              <a:r>
                <a:rPr lang="en-US" sz="3600" kern="0" dirty="0">
                  <a:solidFill>
                    <a:srgbClr val="FF5050"/>
                  </a:solidFill>
                  <a:latin typeface="Arial Black" panose="020B0A04020102020204" pitchFamily="34" charset="0"/>
                </a:rPr>
                <a:t> </a:t>
              </a:r>
            </a:p>
            <a:p>
              <a:pPr algn="ctr" defTabSz="914377"/>
              <a:endParaRPr lang="en-US" sz="3600" kern="0" dirty="0">
                <a:solidFill>
                  <a:srgbClr val="FF5050"/>
                </a:solidFill>
                <a:latin typeface="Arial Black" panose="020B0A04020102020204" pitchFamily="34" charset="0"/>
              </a:endParaRPr>
            </a:p>
            <a:p>
              <a:pPr algn="ctr" defTabSz="914377"/>
              <a:endParaRPr lang="en-US" sz="3600" kern="0" dirty="0">
                <a:solidFill>
                  <a:srgbClr val="FF5050"/>
                </a:solidFill>
                <a:latin typeface="Arial Black" panose="020B0A04020102020204" pitchFamily="34" charset="0"/>
              </a:endParaRPr>
            </a:p>
            <a:p>
              <a:pPr algn="ctr" defTabSz="914377"/>
              <a:r>
                <a:rPr lang="en-US" sz="3600" kern="0" dirty="0">
                  <a:solidFill>
                    <a:srgbClr val="FF5050"/>
                  </a:solidFill>
                  <a:latin typeface="Arial Black" panose="020B0A04020102020204" pitchFamily="34" charset="0"/>
                </a:rPr>
                <a:t>OF AMERICAN BUSINESS</a:t>
              </a:r>
            </a:p>
          </p:txBody>
        </p:sp>
        <p:grpSp>
          <p:nvGrpSpPr>
            <p:cNvPr id="20" name="Group 19"/>
            <p:cNvGrpSpPr/>
            <p:nvPr/>
          </p:nvGrpSpPr>
          <p:grpSpPr>
            <a:xfrm>
              <a:off x="1365034" y="5352447"/>
              <a:ext cx="6413932" cy="1586947"/>
              <a:chOff x="2626070" y="5239869"/>
              <a:chExt cx="6413932" cy="1586947"/>
            </a:xfrm>
          </p:grpSpPr>
          <p:pic>
            <p:nvPicPr>
              <p:cNvPr id="1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3287" y="5267182"/>
                <a:ext cx="1658763" cy="1559634"/>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grpSp>
            <p:nvGrpSpPr>
              <p:cNvPr id="15" name="Group 14"/>
              <p:cNvGrpSpPr/>
              <p:nvPr/>
            </p:nvGrpSpPr>
            <p:grpSpPr>
              <a:xfrm>
                <a:off x="2626070" y="5239869"/>
                <a:ext cx="6413932" cy="1583595"/>
                <a:chOff x="1406870" y="5297029"/>
                <a:chExt cx="6413932" cy="1583595"/>
              </a:xfrm>
            </p:grpSpPr>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6870" y="5297029"/>
                  <a:ext cx="1627217" cy="1575594"/>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0634" y="5313841"/>
                  <a:ext cx="1579418" cy="1566783"/>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9272" y="5297029"/>
                  <a:ext cx="1601530" cy="1575594"/>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1406870" y="5297029"/>
                  <a:ext cx="6413932" cy="1575594"/>
                </a:xfrm>
                <a:prstGeom prst="rect">
                  <a:avLst/>
                </a:prstGeom>
                <a:noFill/>
                <a:ln w="19050">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kern="0">
                    <a:solidFill>
                      <a:sysClr val="windowText" lastClr="000000"/>
                    </a:solidFill>
                  </a:endParaRPr>
                </a:p>
              </p:txBody>
            </p:sp>
          </p:grpSp>
        </p:grpSp>
      </p:grpSp>
      <p:grpSp>
        <p:nvGrpSpPr>
          <p:cNvPr id="10" name="Group 9"/>
          <p:cNvGrpSpPr/>
          <p:nvPr/>
        </p:nvGrpSpPr>
        <p:grpSpPr>
          <a:xfrm>
            <a:off x="1901089" y="2227673"/>
            <a:ext cx="8571577" cy="4215187"/>
            <a:chOff x="361950" y="968642"/>
            <a:chExt cx="8571577" cy="4215187"/>
          </a:xfrm>
        </p:grpSpPr>
        <p:sp>
          <p:nvSpPr>
            <p:cNvPr id="12" name="TextBox 11"/>
            <p:cNvSpPr txBox="1"/>
            <p:nvPr/>
          </p:nvSpPr>
          <p:spPr>
            <a:xfrm>
              <a:off x="361950" y="968642"/>
              <a:ext cx="8571577" cy="923330"/>
            </a:xfrm>
            <a:prstGeom prst="rect">
              <a:avLst/>
            </a:prstGeom>
            <a:noFill/>
          </p:spPr>
          <p:txBody>
            <a:bodyPr wrap="none" rtlCol="0">
              <a:spAutoFit/>
            </a:bodyPr>
            <a:lstStyle/>
            <a:p>
              <a:pPr defTabSz="914377"/>
              <a:r>
                <a:rPr lang="en-US" sz="5400" kern="0" dirty="0">
                  <a:solidFill>
                    <a:srgbClr val="FF5050"/>
                  </a:solidFill>
                  <a:latin typeface="Arial Black" panose="020B0A04020102020204" pitchFamily="34" charset="0"/>
                </a:rPr>
                <a:t>60% OF JOB GROWTH</a:t>
              </a:r>
            </a:p>
          </p:txBody>
        </p:sp>
        <p:graphicFrame>
          <p:nvGraphicFramePr>
            <p:cNvPr id="22" name="Chart 21"/>
            <p:cNvGraphicFramePr/>
            <p:nvPr>
              <p:extLst/>
            </p:nvPr>
          </p:nvGraphicFramePr>
          <p:xfrm>
            <a:off x="1762125" y="1857565"/>
            <a:ext cx="5448300" cy="3326264"/>
          </p:xfrm>
          <a:graphic>
            <a:graphicData uri="http://schemas.openxmlformats.org/drawingml/2006/chart">
              <c:chart xmlns:c="http://schemas.openxmlformats.org/drawingml/2006/chart" xmlns:r="http://schemas.openxmlformats.org/officeDocument/2006/relationships" r:id="rId10"/>
            </a:graphicData>
          </a:graphic>
        </p:graphicFrame>
      </p:grpSp>
      <p:sp>
        <p:nvSpPr>
          <p:cNvPr id="24" name="Content Placeholder 1"/>
          <p:cNvSpPr txBox="1">
            <a:spLocks/>
          </p:cNvSpPr>
          <p:nvPr/>
        </p:nvSpPr>
        <p:spPr>
          <a:xfrm>
            <a:off x="2158999" y="6585594"/>
            <a:ext cx="5242032" cy="272407"/>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accent2"/>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accent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accent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None/>
            </a:pPr>
            <a:r>
              <a:rPr lang="en-US" sz="900" dirty="0">
                <a:solidFill>
                  <a:prstClr val="white">
                    <a:lumMod val="75000"/>
                  </a:prstClr>
                </a:solidFill>
              </a:rPr>
              <a:t>Source: 3Q’16 Middle Market Indicator Report</a:t>
            </a:r>
          </a:p>
        </p:txBody>
      </p:sp>
    </p:spTree>
    <p:extLst>
      <p:ext uri="{BB962C8B-B14F-4D97-AF65-F5344CB8AC3E}">
        <p14:creationId xmlns:p14="http://schemas.microsoft.com/office/powerpoint/2010/main" val="119363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7"/>
          <p:cNvSpPr>
            <a:spLocks noGrp="1"/>
          </p:cNvSpPr>
          <p:nvPr>
            <p:ph type="title"/>
          </p:nvPr>
        </p:nvSpPr>
        <p:spPr/>
        <p:txBody>
          <a:bodyPr/>
          <a:lstStyle/>
          <a:p>
            <a:r>
              <a:rPr lang="en-US" b="1" dirty="0"/>
              <a:t>Gazelles – High Impact Firms</a:t>
            </a:r>
          </a:p>
        </p:txBody>
      </p:sp>
      <p:sp>
        <p:nvSpPr>
          <p:cNvPr id="9" name="Content Placeholder 8"/>
          <p:cNvSpPr>
            <a:spLocks noGrp="1"/>
          </p:cNvSpPr>
          <p:nvPr>
            <p:ph idx="1"/>
          </p:nvPr>
        </p:nvSpPr>
        <p:spPr>
          <a:xfrm>
            <a:off x="609600" y="1899587"/>
            <a:ext cx="10972800" cy="4345429"/>
          </a:xfrm>
        </p:spPr>
        <p:txBody>
          <a:bodyPr>
            <a:normAutofit/>
          </a:bodyPr>
          <a:lstStyle/>
          <a:p>
            <a:pPr marL="0" indent="0">
              <a:buNone/>
            </a:pPr>
            <a:r>
              <a:rPr lang="en-US" sz="3200" dirty="0"/>
              <a:t>High-impact firms are relatively old, rare and contribute to</a:t>
            </a:r>
            <a:br>
              <a:rPr lang="en-US" sz="3200" dirty="0"/>
            </a:br>
            <a:r>
              <a:rPr lang="en-US" sz="3200" dirty="0"/>
              <a:t>the majority of overall economic growth. On average, they are </a:t>
            </a:r>
            <a:r>
              <a:rPr lang="en-US" sz="3200" b="1" dirty="0">
                <a:solidFill>
                  <a:schemeClr val="accent2"/>
                </a:solidFill>
              </a:rPr>
              <a:t>25 years old</a:t>
            </a:r>
            <a:r>
              <a:rPr lang="en-US" sz="3200" dirty="0"/>
              <a:t>, they represent between </a:t>
            </a:r>
            <a:r>
              <a:rPr lang="en-US" sz="3200" b="1" dirty="0">
                <a:solidFill>
                  <a:srgbClr val="C0504D"/>
                </a:solidFill>
              </a:rPr>
              <a:t>2 and 3 percent </a:t>
            </a:r>
            <a:r>
              <a:rPr lang="en-US" sz="3200" dirty="0"/>
              <a:t>of all firms, and they account for almost all of the private sector employment and revenue growth in the economy.</a:t>
            </a:r>
          </a:p>
        </p:txBody>
      </p:sp>
      <p:pic>
        <p:nvPicPr>
          <p:cNvPr id="4" name="Picture 2"/>
          <p:cNvPicPr>
            <a:picLocks noChangeAspect="1" noChangeArrowheads="1"/>
          </p:cNvPicPr>
          <p:nvPr/>
        </p:nvPicPr>
        <p:blipFill>
          <a:blip r:embed="rId2" cstate="print"/>
          <a:srcRect/>
          <a:stretch>
            <a:fillRect/>
          </a:stretch>
        </p:blipFill>
        <p:spPr bwMode="auto">
          <a:xfrm>
            <a:off x="8940800" y="4526937"/>
            <a:ext cx="2305379" cy="1418695"/>
          </a:xfrm>
          <a:prstGeom prst="rect">
            <a:avLst/>
          </a:prstGeom>
          <a:noFill/>
          <a:ln w="9525">
            <a:noFill/>
            <a:miter lim="800000"/>
            <a:headEnd/>
            <a:tailEnd/>
          </a:ln>
        </p:spPr>
      </p:pic>
    </p:spTree>
    <p:extLst>
      <p:ext uri="{BB962C8B-B14F-4D97-AF65-F5344CB8AC3E}">
        <p14:creationId xmlns:p14="http://schemas.microsoft.com/office/powerpoint/2010/main" val="2956235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Textfeld 13"/>
          <p:cNvSpPr txBox="1"/>
          <p:nvPr/>
        </p:nvSpPr>
        <p:spPr>
          <a:xfrm>
            <a:off x="1237367" y="653383"/>
            <a:ext cx="4127311" cy="666786"/>
          </a:xfrm>
          <a:prstGeom prst="rect">
            <a:avLst/>
          </a:prstGeom>
          <a:noFill/>
        </p:spPr>
        <p:txBody>
          <a:bodyPr wrap="square" rtlCol="0">
            <a:spAutoFit/>
          </a:bodyPr>
          <a:lstStyle/>
          <a:p>
            <a:pPr defTabSz="1219170"/>
            <a:r>
              <a:rPr lang="de-DE" sz="3733" dirty="0">
                <a:solidFill>
                  <a:srgbClr val="3F3F41"/>
                </a:solidFill>
              </a:rPr>
              <a:t>Apple Employees</a:t>
            </a:r>
          </a:p>
        </p:txBody>
      </p:sp>
      <p:graphicFrame>
        <p:nvGraphicFramePr>
          <p:cNvPr id="20" name="Diagramm 19"/>
          <p:cNvGraphicFramePr/>
          <p:nvPr>
            <p:extLst/>
          </p:nvPr>
        </p:nvGraphicFramePr>
        <p:xfrm>
          <a:off x="404623" y="510007"/>
          <a:ext cx="10952480" cy="4939381"/>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Gerade Verbindung 7"/>
          <p:cNvCxnSpPr/>
          <p:nvPr/>
        </p:nvCxnSpPr>
        <p:spPr>
          <a:xfrm flipV="1">
            <a:off x="806841" y="4589745"/>
            <a:ext cx="6649639" cy="336571"/>
          </a:xfrm>
          <a:prstGeom prst="line">
            <a:avLst/>
          </a:prstGeom>
          <a:ln w="28575" cmpd="sng">
            <a:solidFill>
              <a:srgbClr val="4F81BD"/>
            </a:solidFill>
          </a:ln>
          <a:effectLst/>
        </p:spPr>
        <p:style>
          <a:lnRef idx="3">
            <a:schemeClr val="accent4"/>
          </a:lnRef>
          <a:fillRef idx="0">
            <a:schemeClr val="accent4"/>
          </a:fillRef>
          <a:effectRef idx="2">
            <a:schemeClr val="accent4"/>
          </a:effectRef>
          <a:fontRef idx="minor">
            <a:schemeClr val="tx1"/>
          </a:fontRef>
        </p:style>
      </p:cxnSp>
      <p:grpSp>
        <p:nvGrpSpPr>
          <p:cNvPr id="2" name="Gruppierung 20"/>
          <p:cNvGrpSpPr/>
          <p:nvPr/>
        </p:nvGrpSpPr>
        <p:grpSpPr>
          <a:xfrm>
            <a:off x="5260621" y="1839649"/>
            <a:ext cx="2199395" cy="3048000"/>
            <a:chOff x="2512483" y="1326166"/>
            <a:chExt cx="1649546" cy="3048000"/>
          </a:xfrm>
        </p:grpSpPr>
        <p:sp>
          <p:nvSpPr>
            <p:cNvPr id="23" name="Textfeld 22"/>
            <p:cNvSpPr txBox="1"/>
            <p:nvPr/>
          </p:nvSpPr>
          <p:spPr>
            <a:xfrm>
              <a:off x="2512483" y="1662737"/>
              <a:ext cx="1600200" cy="461665"/>
            </a:xfrm>
            <a:prstGeom prst="rect">
              <a:avLst/>
            </a:prstGeom>
            <a:noFill/>
          </p:spPr>
          <p:txBody>
            <a:bodyPr wrap="square" rtlCol="0">
              <a:spAutoFit/>
            </a:bodyPr>
            <a:lstStyle/>
            <a:p>
              <a:pPr defTabSz="1219170"/>
              <a:r>
                <a:rPr lang="de-DE" sz="2400" b="1" dirty="0" err="1">
                  <a:solidFill>
                    <a:schemeClr val="accent6"/>
                  </a:solidFill>
                </a:rPr>
                <a:t>after</a:t>
              </a:r>
              <a:r>
                <a:rPr lang="de-DE" sz="2400" b="1" dirty="0">
                  <a:solidFill>
                    <a:schemeClr val="accent6"/>
                  </a:solidFill>
                </a:rPr>
                <a:t> 25 </a:t>
              </a:r>
              <a:r>
                <a:rPr lang="de-DE" sz="2400" b="1" dirty="0" err="1">
                  <a:solidFill>
                    <a:schemeClr val="accent6"/>
                  </a:solidFill>
                </a:rPr>
                <a:t>years</a:t>
              </a:r>
              <a:endParaRPr lang="de-DE" sz="2400" b="1" dirty="0">
                <a:solidFill>
                  <a:schemeClr val="accent6"/>
                </a:solidFill>
              </a:endParaRPr>
            </a:p>
          </p:txBody>
        </p:sp>
        <p:cxnSp>
          <p:nvCxnSpPr>
            <p:cNvPr id="22" name="Gerade Verbindung 21"/>
            <p:cNvCxnSpPr/>
            <p:nvPr/>
          </p:nvCxnSpPr>
          <p:spPr>
            <a:xfrm rot="5400000" flipH="1" flipV="1">
              <a:off x="2637235" y="2849372"/>
              <a:ext cx="3048000" cy="1588"/>
            </a:xfrm>
            <a:prstGeom prst="line">
              <a:avLst/>
            </a:prstGeom>
            <a:ln>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sp>
        <p:nvSpPr>
          <p:cNvPr id="5" name="Textfeld 4"/>
          <p:cNvSpPr txBox="1"/>
          <p:nvPr/>
        </p:nvSpPr>
        <p:spPr>
          <a:xfrm>
            <a:off x="6635873" y="4097303"/>
            <a:ext cx="1045591" cy="461665"/>
          </a:xfrm>
          <a:prstGeom prst="rect">
            <a:avLst/>
          </a:prstGeom>
          <a:noFill/>
        </p:spPr>
        <p:txBody>
          <a:bodyPr wrap="square" rtlCol="0">
            <a:spAutoFit/>
          </a:bodyPr>
          <a:lstStyle/>
          <a:p>
            <a:r>
              <a:rPr lang="de-DE" sz="2400" dirty="0"/>
              <a:t>9600</a:t>
            </a:r>
          </a:p>
        </p:txBody>
      </p:sp>
      <p:sp>
        <p:nvSpPr>
          <p:cNvPr id="13" name="Textfeld 12"/>
          <p:cNvSpPr txBox="1"/>
          <p:nvPr/>
        </p:nvSpPr>
        <p:spPr>
          <a:xfrm>
            <a:off x="10642307" y="407162"/>
            <a:ext cx="1429591" cy="461665"/>
          </a:xfrm>
          <a:prstGeom prst="rect">
            <a:avLst/>
          </a:prstGeom>
          <a:noFill/>
        </p:spPr>
        <p:txBody>
          <a:bodyPr wrap="square" rtlCol="0">
            <a:spAutoFit/>
          </a:bodyPr>
          <a:lstStyle/>
          <a:p>
            <a:r>
              <a:rPr lang="de-DE" sz="2400" dirty="0"/>
              <a:t>110,000</a:t>
            </a:r>
          </a:p>
        </p:txBody>
      </p:sp>
      <p:sp>
        <p:nvSpPr>
          <p:cNvPr id="15" name="Textfeld 14"/>
          <p:cNvSpPr txBox="1"/>
          <p:nvPr/>
        </p:nvSpPr>
        <p:spPr>
          <a:xfrm>
            <a:off x="660137" y="4367969"/>
            <a:ext cx="290567" cy="461665"/>
          </a:xfrm>
          <a:prstGeom prst="rect">
            <a:avLst/>
          </a:prstGeom>
          <a:noFill/>
        </p:spPr>
        <p:txBody>
          <a:bodyPr wrap="square" rtlCol="0">
            <a:spAutoFit/>
          </a:bodyPr>
          <a:lstStyle/>
          <a:p>
            <a:r>
              <a:rPr lang="de-DE" sz="2400" dirty="0"/>
              <a:t>0</a:t>
            </a:r>
          </a:p>
        </p:txBody>
      </p:sp>
      <p:sp>
        <p:nvSpPr>
          <p:cNvPr id="4" name="Content Placeholder 3"/>
          <p:cNvSpPr>
            <a:spLocks noGrp="1"/>
          </p:cNvSpPr>
          <p:nvPr>
            <p:ph idx="1"/>
          </p:nvPr>
        </p:nvSpPr>
        <p:spPr/>
        <p:txBody>
          <a:bodyPr/>
          <a:lstStyle/>
          <a:p>
            <a:endParaRPr lang="en-US"/>
          </a:p>
        </p:txBody>
      </p:sp>
      <p:pic>
        <p:nvPicPr>
          <p:cNvPr id="4098" name="Picture 2" descr="http://logok.org/wp-content/uploads/2014/04/Apple-Logo-rainb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8" y="323079"/>
            <a:ext cx="1702831" cy="127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178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fade">
                                      <p:cBhvr>
                                        <p:cTn id="7" dur="500"/>
                                        <p:tgtEl>
                                          <p:spTgt spid="2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wipe(left)">
                                      <p:cBhvr>
                                        <p:cTn id="19" dur="500"/>
                                        <p:tgtEl>
                                          <p:spTgt spid="20">
                                            <p:graphicEl>
                                              <a:chart seriesIdx="0" categoryIdx="-4" bldStep="series"/>
                                            </p:graphicEl>
                                          </p:spTgt>
                                        </p:tgtEl>
                                      </p:cBhvr>
                                    </p:animEffect>
                                  </p:childTnLst>
                                </p:cTn>
                              </p:par>
                            </p:childTnLst>
                          </p:cTn>
                        </p:par>
                        <p:par>
                          <p:cTn id="20" fill="hold">
                            <p:stCondLst>
                              <p:cond delay="1500"/>
                            </p:stCondLst>
                            <p:childTnLst>
                              <p:par>
                                <p:cTn id="21" presetID="10" presetClass="entr" presetSubtype="0" fill="hold" nodeType="afterEffect">
                                  <p:stCondLst>
                                    <p:cond delay="1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3100"/>
                            </p:stCondLst>
                            <p:childTnLst>
                              <p:par>
                                <p:cTn id="29" presetID="10" presetClass="entr" presetSubtype="0" fill="hold" grpId="0" nodeType="after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Sub>
          <a:bldChart bld="series"/>
        </p:bldSub>
      </p:bldGraphic>
      <p:bldP spid="5" grpId="0"/>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aphicFrame>
        <p:nvGraphicFramePr>
          <p:cNvPr id="20" name="Diagramm 19"/>
          <p:cNvGraphicFramePr/>
          <p:nvPr>
            <p:extLst/>
          </p:nvPr>
        </p:nvGraphicFramePr>
        <p:xfrm>
          <a:off x="661873" y="1587733"/>
          <a:ext cx="10937759" cy="383681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feld 10"/>
          <p:cNvSpPr txBox="1"/>
          <p:nvPr/>
        </p:nvSpPr>
        <p:spPr>
          <a:xfrm>
            <a:off x="1237367" y="653383"/>
            <a:ext cx="5423077" cy="666786"/>
          </a:xfrm>
          <a:prstGeom prst="rect">
            <a:avLst/>
          </a:prstGeom>
          <a:noFill/>
        </p:spPr>
        <p:txBody>
          <a:bodyPr wrap="square" rtlCol="0">
            <a:spAutoFit/>
          </a:bodyPr>
          <a:lstStyle/>
          <a:p>
            <a:pPr defTabSz="1219170"/>
            <a:r>
              <a:rPr lang="de-DE" sz="3733" dirty="0">
                <a:solidFill>
                  <a:srgbClr val="3F3F41"/>
                </a:solidFill>
              </a:rPr>
              <a:t>Starbucks </a:t>
            </a:r>
            <a:r>
              <a:rPr lang="de-DE" sz="3733" dirty="0" err="1">
                <a:solidFill>
                  <a:srgbClr val="3F3F41"/>
                </a:solidFill>
              </a:rPr>
              <a:t>Employees</a:t>
            </a:r>
            <a:endParaRPr lang="de-DE" sz="3733" dirty="0">
              <a:solidFill>
                <a:srgbClr val="3F3F41"/>
              </a:solidFill>
            </a:endParaRPr>
          </a:p>
        </p:txBody>
      </p:sp>
      <p:pic>
        <p:nvPicPr>
          <p:cNvPr id="15" name="Bild 14" descr="Starbucks-logo.png"/>
          <p:cNvPicPr>
            <a:picLocks noChangeAspect="1"/>
          </p:cNvPicPr>
          <p:nvPr/>
        </p:nvPicPr>
        <p:blipFill>
          <a:blip r:embed="rId4" cstate="print"/>
          <a:stretch>
            <a:fillRect/>
          </a:stretch>
        </p:blipFill>
        <p:spPr>
          <a:xfrm>
            <a:off x="323223" y="548087"/>
            <a:ext cx="944581" cy="960391"/>
          </a:xfrm>
          <a:prstGeom prst="rect">
            <a:avLst/>
          </a:prstGeom>
        </p:spPr>
      </p:pic>
      <p:sp>
        <p:nvSpPr>
          <p:cNvPr id="12" name="Textfeld 11"/>
          <p:cNvSpPr txBox="1"/>
          <p:nvPr/>
        </p:nvSpPr>
        <p:spPr>
          <a:xfrm>
            <a:off x="951758" y="4422645"/>
            <a:ext cx="290567" cy="461665"/>
          </a:xfrm>
          <a:prstGeom prst="rect">
            <a:avLst/>
          </a:prstGeom>
          <a:noFill/>
        </p:spPr>
        <p:txBody>
          <a:bodyPr wrap="square" rtlCol="0">
            <a:spAutoFit/>
          </a:bodyPr>
          <a:lstStyle/>
          <a:p>
            <a:r>
              <a:rPr lang="de-DE" sz="2400" dirty="0"/>
              <a:t>0</a:t>
            </a:r>
          </a:p>
        </p:txBody>
      </p:sp>
      <p:sp>
        <p:nvSpPr>
          <p:cNvPr id="14" name="Textfeld 13"/>
          <p:cNvSpPr txBox="1"/>
          <p:nvPr/>
        </p:nvSpPr>
        <p:spPr>
          <a:xfrm>
            <a:off x="5415282" y="4191121"/>
            <a:ext cx="1245165" cy="461665"/>
          </a:xfrm>
          <a:prstGeom prst="rect">
            <a:avLst/>
          </a:prstGeom>
          <a:noFill/>
        </p:spPr>
        <p:txBody>
          <a:bodyPr wrap="square" rtlCol="0">
            <a:spAutoFit/>
          </a:bodyPr>
          <a:lstStyle/>
          <a:p>
            <a:r>
              <a:rPr lang="de-DE" sz="2400" dirty="0"/>
              <a:t>16,000</a:t>
            </a:r>
          </a:p>
        </p:txBody>
      </p:sp>
      <p:sp>
        <p:nvSpPr>
          <p:cNvPr id="16" name="Textfeld 15"/>
          <p:cNvSpPr txBox="1"/>
          <p:nvPr/>
        </p:nvSpPr>
        <p:spPr>
          <a:xfrm>
            <a:off x="10379049" y="1368375"/>
            <a:ext cx="1429591" cy="461665"/>
          </a:xfrm>
          <a:prstGeom prst="rect">
            <a:avLst/>
          </a:prstGeom>
          <a:noFill/>
        </p:spPr>
        <p:txBody>
          <a:bodyPr wrap="square" rtlCol="0">
            <a:spAutoFit/>
          </a:bodyPr>
          <a:lstStyle/>
          <a:p>
            <a:r>
              <a:rPr lang="de-DE" sz="2400" dirty="0"/>
              <a:t>238,000</a:t>
            </a:r>
          </a:p>
        </p:txBody>
      </p:sp>
      <p:sp>
        <p:nvSpPr>
          <p:cNvPr id="17" name="Freihandform 16"/>
          <p:cNvSpPr/>
          <p:nvPr/>
        </p:nvSpPr>
        <p:spPr>
          <a:xfrm>
            <a:off x="1069908" y="4708382"/>
            <a:ext cx="5796701" cy="192631"/>
          </a:xfrm>
          <a:custGeom>
            <a:avLst/>
            <a:gdLst>
              <a:gd name="connsiteX0" fmla="*/ 0 w 4347526"/>
              <a:gd name="connsiteY0" fmla="*/ 144473 h 144473"/>
              <a:gd name="connsiteX1" fmla="*/ 4182898 w 4347526"/>
              <a:gd name="connsiteY1" fmla="*/ 107515 h 144473"/>
              <a:gd name="connsiteX2" fmla="*/ 4347526 w 4347526"/>
              <a:gd name="connsiteY2" fmla="*/ 0 h 144473"/>
            </a:gdLst>
            <a:ahLst/>
            <a:cxnLst>
              <a:cxn ang="0">
                <a:pos x="connsiteX0" y="connsiteY0"/>
              </a:cxn>
              <a:cxn ang="0">
                <a:pos x="connsiteX1" y="connsiteY1"/>
              </a:cxn>
              <a:cxn ang="0">
                <a:pos x="connsiteX2" y="connsiteY2"/>
              </a:cxn>
            </a:cxnLst>
            <a:rect l="l" t="t" r="r" b="b"/>
            <a:pathLst>
              <a:path w="4347526" h="144473">
                <a:moveTo>
                  <a:pt x="0" y="144473"/>
                </a:moveTo>
                <a:lnTo>
                  <a:pt x="4182898" y="107515"/>
                </a:lnTo>
                <a:lnTo>
                  <a:pt x="4347526" y="0"/>
                </a:lnTo>
              </a:path>
            </a:pathLst>
          </a:custGeom>
          <a:ln w="28575" cmpd="sng">
            <a:solidFill>
              <a:srgbClr val="604A7B"/>
            </a:solidFill>
          </a:ln>
          <a:effectLst/>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de-DE" sz="1467"/>
          </a:p>
        </p:txBody>
      </p:sp>
      <p:grpSp>
        <p:nvGrpSpPr>
          <p:cNvPr id="2" name="Gruppierung 14"/>
          <p:cNvGrpSpPr/>
          <p:nvPr/>
        </p:nvGrpSpPr>
        <p:grpSpPr>
          <a:xfrm>
            <a:off x="4593996" y="1795467"/>
            <a:ext cx="2066449" cy="3048000"/>
            <a:chOff x="3948532" y="1447655"/>
            <a:chExt cx="1427144" cy="3048000"/>
          </a:xfrm>
        </p:grpSpPr>
        <p:cxnSp>
          <p:nvCxnSpPr>
            <p:cNvPr id="10" name="Gerade Verbindung 9"/>
            <p:cNvCxnSpPr/>
            <p:nvPr/>
          </p:nvCxnSpPr>
          <p:spPr>
            <a:xfrm rot="5400000" flipH="1" flipV="1">
              <a:off x="3850882" y="2970861"/>
              <a:ext cx="3048000" cy="1588"/>
            </a:xfrm>
            <a:prstGeom prst="line">
              <a:avLst/>
            </a:prstGeom>
            <a:ln w="28575" cmpd="sng">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3" name="Textfeld 12"/>
            <p:cNvSpPr txBox="1"/>
            <p:nvPr/>
          </p:nvSpPr>
          <p:spPr>
            <a:xfrm>
              <a:off x="3948532" y="1462490"/>
              <a:ext cx="1380936" cy="461665"/>
            </a:xfrm>
            <a:prstGeom prst="rect">
              <a:avLst/>
            </a:prstGeom>
            <a:noFill/>
          </p:spPr>
          <p:txBody>
            <a:bodyPr wrap="square" rtlCol="0">
              <a:spAutoFit/>
            </a:bodyPr>
            <a:lstStyle/>
            <a:p>
              <a:pPr defTabSz="1219170"/>
              <a:r>
                <a:rPr lang="de-DE" sz="2400" b="1" dirty="0">
                  <a:solidFill>
                    <a:schemeClr val="accent6"/>
                  </a:solidFill>
                </a:rPr>
                <a:t>after 25 </a:t>
              </a:r>
              <a:r>
                <a:rPr lang="de-DE" sz="2400" b="1" dirty="0" err="1">
                  <a:solidFill>
                    <a:schemeClr val="accent6"/>
                  </a:solidFill>
                </a:rPr>
                <a:t>years</a:t>
              </a:r>
              <a:endParaRPr lang="de-DE" sz="2400" b="1" dirty="0">
                <a:solidFill>
                  <a:schemeClr val="accent6"/>
                </a:solidFill>
              </a:endParaRPr>
            </a:p>
          </p:txBody>
        </p:sp>
      </p:grpSp>
    </p:spTree>
    <p:extLst>
      <p:ext uri="{BB962C8B-B14F-4D97-AF65-F5344CB8AC3E}">
        <p14:creationId xmlns:p14="http://schemas.microsoft.com/office/powerpoint/2010/main" val="3318513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fade">
                                      <p:cBhvr>
                                        <p:cTn id="7" dur="500"/>
                                        <p:tgtEl>
                                          <p:spTgt spid="2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wipe(left)">
                                      <p:cBhvr>
                                        <p:cTn id="19" dur="500"/>
                                        <p:tgtEl>
                                          <p:spTgt spid="20">
                                            <p:graphicEl>
                                              <a:chart seriesIdx="0" categoryIdx="-4" bldStep="series"/>
                                            </p:graphicEl>
                                          </p:spTgt>
                                        </p:tgtEl>
                                      </p:cBhvr>
                                    </p:animEffect>
                                  </p:childTnLst>
                                </p:cTn>
                              </p:par>
                            </p:childTnLst>
                          </p:cTn>
                        </p:par>
                        <p:par>
                          <p:cTn id="20" fill="hold">
                            <p:stCondLst>
                              <p:cond delay="1500"/>
                            </p:stCondLst>
                            <p:childTnLst>
                              <p:par>
                                <p:cTn id="21" presetID="10" presetClass="entr" presetSubtype="0" fill="hold" nodeType="afterEffect">
                                  <p:stCondLst>
                                    <p:cond delay="1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100"/>
                            </p:stCondLst>
                            <p:childTnLst>
                              <p:par>
                                <p:cTn id="29" presetID="10" presetClass="entr" presetSubtype="0" fill="hold" grpId="0" nodeType="after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Sub>
          <a:bldChart bld="series"/>
        </p:bldSub>
      </p:bldGraphic>
      <p:bldP spid="12" grpId="0"/>
      <p:bldP spid="14" grpId="0"/>
      <p:bldP spid="16"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 name="Bild 1" descr="books.jpg"/>
          <p:cNvPicPr>
            <a:picLocks noChangeAspect="1"/>
          </p:cNvPicPr>
          <p:nvPr/>
        </p:nvPicPr>
        <p:blipFill rotWithShape="1">
          <a:blip r:embed="rId2" cstate="print">
            <a:extLst>
              <a:ext uri="{28A0092B-C50C-407E-A947-70E740481C1C}">
                <a14:useLocalDpi xmlns:a14="http://schemas.microsoft.com/office/drawing/2010/main" val="0"/>
              </a:ext>
            </a:extLst>
          </a:blip>
          <a:srcRect t="4911" b="2462"/>
          <a:stretch/>
        </p:blipFill>
        <p:spPr>
          <a:xfrm>
            <a:off x="0" y="678876"/>
            <a:ext cx="12192000" cy="4135673"/>
          </a:xfrm>
          <a:prstGeom prst="rect">
            <a:avLst/>
          </a:prstGeom>
        </p:spPr>
      </p:pic>
      <p:cxnSp>
        <p:nvCxnSpPr>
          <p:cNvPr id="5" name="Gerade Verbindung mit Pfeil 4"/>
          <p:cNvCxnSpPr/>
          <p:nvPr/>
        </p:nvCxnSpPr>
        <p:spPr>
          <a:xfrm>
            <a:off x="179481" y="5048643"/>
            <a:ext cx="3753487" cy="0"/>
          </a:xfrm>
          <a:prstGeom prst="straightConnector1">
            <a:avLst/>
          </a:prstGeom>
          <a:ln w="76200" cmpd="sng">
            <a:headEnd type="triangle" w="med" len="sm"/>
            <a:tailEnd type="triangle" w="med" len="sm"/>
          </a:ln>
          <a:effectLst/>
        </p:spPr>
        <p:style>
          <a:lnRef idx="3">
            <a:schemeClr val="accent5"/>
          </a:lnRef>
          <a:fillRef idx="0">
            <a:schemeClr val="accent5"/>
          </a:fillRef>
          <a:effectRef idx="2">
            <a:schemeClr val="accent5"/>
          </a:effectRef>
          <a:fontRef idx="minor">
            <a:schemeClr val="tx1"/>
          </a:fontRef>
        </p:style>
      </p:cxnSp>
      <p:sp>
        <p:nvSpPr>
          <p:cNvPr id="6" name="Textfeld 5"/>
          <p:cNvSpPr txBox="1"/>
          <p:nvPr/>
        </p:nvSpPr>
        <p:spPr>
          <a:xfrm>
            <a:off x="1529488" y="5064251"/>
            <a:ext cx="1053473" cy="584775"/>
          </a:xfrm>
          <a:prstGeom prst="rect">
            <a:avLst/>
          </a:prstGeom>
          <a:noFill/>
        </p:spPr>
        <p:txBody>
          <a:bodyPr wrap="square" rtlCol="0">
            <a:spAutoFit/>
          </a:bodyPr>
          <a:lstStyle/>
          <a:p>
            <a:pPr algn="ctr"/>
            <a:r>
              <a:rPr lang="de-DE" sz="3200" b="1" dirty="0"/>
              <a:t>1/3</a:t>
            </a:r>
          </a:p>
        </p:txBody>
      </p:sp>
      <p:cxnSp>
        <p:nvCxnSpPr>
          <p:cNvPr id="7" name="Gerade Verbindung mit Pfeil 6"/>
          <p:cNvCxnSpPr/>
          <p:nvPr/>
        </p:nvCxnSpPr>
        <p:spPr>
          <a:xfrm>
            <a:off x="4994243" y="5048643"/>
            <a:ext cx="7046564" cy="0"/>
          </a:xfrm>
          <a:prstGeom prst="straightConnector1">
            <a:avLst/>
          </a:prstGeom>
          <a:ln w="76200" cmpd="sng">
            <a:solidFill>
              <a:schemeClr val="accent6"/>
            </a:solidFill>
            <a:headEnd type="triangle" w="med" len="sm"/>
            <a:tailEnd type="triangle" w="med" len="sm"/>
          </a:ln>
          <a:effectLst/>
        </p:spPr>
        <p:style>
          <a:lnRef idx="3">
            <a:schemeClr val="accent5"/>
          </a:lnRef>
          <a:fillRef idx="0">
            <a:schemeClr val="accent5"/>
          </a:fillRef>
          <a:effectRef idx="2">
            <a:schemeClr val="accent5"/>
          </a:effectRef>
          <a:fontRef idx="minor">
            <a:schemeClr val="tx1"/>
          </a:fontRef>
        </p:style>
      </p:cxnSp>
      <p:sp>
        <p:nvSpPr>
          <p:cNvPr id="8" name="Textfeld 7"/>
          <p:cNvSpPr txBox="1"/>
          <p:nvPr/>
        </p:nvSpPr>
        <p:spPr>
          <a:xfrm>
            <a:off x="8053218" y="5056767"/>
            <a:ext cx="1053473" cy="584775"/>
          </a:xfrm>
          <a:prstGeom prst="rect">
            <a:avLst/>
          </a:prstGeom>
          <a:noFill/>
        </p:spPr>
        <p:txBody>
          <a:bodyPr wrap="square" rtlCol="0">
            <a:spAutoFit/>
          </a:bodyPr>
          <a:lstStyle/>
          <a:p>
            <a:pPr algn="ctr"/>
            <a:r>
              <a:rPr lang="de-DE" sz="3200" b="1" dirty="0"/>
              <a:t>2/3</a:t>
            </a:r>
          </a:p>
        </p:txBody>
      </p:sp>
      <p:sp>
        <p:nvSpPr>
          <p:cNvPr id="10" name="Rechteck 9"/>
          <p:cNvSpPr/>
          <p:nvPr/>
        </p:nvSpPr>
        <p:spPr>
          <a:xfrm>
            <a:off x="0" y="678874"/>
            <a:ext cx="12192000" cy="4135673"/>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pic>
        <p:nvPicPr>
          <p:cNvPr id="3" name="Bild 2" descr="Drucker-bookshelf_highli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023" y="756905"/>
            <a:ext cx="1787357" cy="4596063"/>
          </a:xfrm>
          <a:prstGeom prst="rect">
            <a:avLst/>
          </a:prstGeom>
        </p:spPr>
      </p:pic>
    </p:spTree>
    <p:extLst>
      <p:ext uri="{BB962C8B-B14F-4D97-AF65-F5344CB8AC3E}">
        <p14:creationId xmlns:p14="http://schemas.microsoft.com/office/powerpoint/2010/main" val="216142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6" name="Gruppierung 15"/>
          <p:cNvGrpSpPr/>
          <p:nvPr/>
        </p:nvGrpSpPr>
        <p:grpSpPr>
          <a:xfrm>
            <a:off x="851489" y="994249"/>
            <a:ext cx="2727911" cy="4045968"/>
            <a:chOff x="562276" y="745687"/>
            <a:chExt cx="2045933" cy="3034476"/>
          </a:xfrm>
        </p:grpSpPr>
        <p:pic>
          <p:nvPicPr>
            <p:cNvPr id="8" name="Bild 7" descr="häng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919" y="745687"/>
              <a:ext cx="612808" cy="572114"/>
            </a:xfrm>
            <a:prstGeom prst="rect">
              <a:avLst/>
            </a:prstGeom>
          </p:spPr>
        </p:pic>
        <p:pic>
          <p:nvPicPr>
            <p:cNvPr id="2" name="Bild 1" descr="Picasso_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276" y="1244156"/>
              <a:ext cx="2045933" cy="2536007"/>
            </a:xfrm>
            <a:prstGeom prst="rect">
              <a:avLst/>
            </a:prstGeom>
          </p:spPr>
        </p:pic>
      </p:grpSp>
      <p:grpSp>
        <p:nvGrpSpPr>
          <p:cNvPr id="6" name="Gruppierung 5"/>
          <p:cNvGrpSpPr/>
          <p:nvPr/>
        </p:nvGrpSpPr>
        <p:grpSpPr>
          <a:xfrm>
            <a:off x="4010055" y="1333323"/>
            <a:ext cx="1955452" cy="3373213"/>
            <a:chOff x="3023339" y="999992"/>
            <a:chExt cx="1466589" cy="2529910"/>
          </a:xfrm>
        </p:grpSpPr>
        <p:pic>
          <p:nvPicPr>
            <p:cNvPr id="9" name="Bild 8" descr="häng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851" y="999992"/>
              <a:ext cx="612808" cy="572114"/>
            </a:xfrm>
            <a:prstGeom prst="rect">
              <a:avLst/>
            </a:prstGeom>
          </p:spPr>
        </p:pic>
        <p:pic>
          <p:nvPicPr>
            <p:cNvPr id="3" name="Bild 2" descr="Picasso_0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3339" y="1494835"/>
              <a:ext cx="1466589" cy="2035067"/>
            </a:xfrm>
            <a:prstGeom prst="rect">
              <a:avLst/>
            </a:prstGeom>
          </p:spPr>
        </p:pic>
      </p:grpSp>
      <p:grpSp>
        <p:nvGrpSpPr>
          <p:cNvPr id="7" name="Gruppierung 6"/>
          <p:cNvGrpSpPr/>
          <p:nvPr/>
        </p:nvGrpSpPr>
        <p:grpSpPr>
          <a:xfrm>
            <a:off x="6396163" y="2157833"/>
            <a:ext cx="1646804" cy="2067511"/>
            <a:chOff x="4790781" y="1682750"/>
            <a:chExt cx="1235103" cy="1550633"/>
          </a:xfrm>
        </p:grpSpPr>
        <p:pic>
          <p:nvPicPr>
            <p:cNvPr id="10" name="Bild 9" descr="häng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2879" y="1682750"/>
              <a:ext cx="371847" cy="347154"/>
            </a:xfrm>
            <a:prstGeom prst="rect">
              <a:avLst/>
            </a:prstGeom>
          </p:spPr>
        </p:pic>
        <p:pic>
          <p:nvPicPr>
            <p:cNvPr id="4" name="Bild 3" descr="Picasso_0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0781" y="1983094"/>
              <a:ext cx="1235103" cy="1250289"/>
            </a:xfrm>
            <a:prstGeom prst="rect">
              <a:avLst/>
            </a:prstGeom>
          </p:spPr>
        </p:pic>
      </p:grpSp>
      <p:grpSp>
        <p:nvGrpSpPr>
          <p:cNvPr id="15" name="Gruppierung 14"/>
          <p:cNvGrpSpPr/>
          <p:nvPr/>
        </p:nvGrpSpPr>
        <p:grpSpPr>
          <a:xfrm>
            <a:off x="8473625" y="1035580"/>
            <a:ext cx="2782996" cy="4004637"/>
            <a:chOff x="6278878" y="776685"/>
            <a:chExt cx="2087247" cy="3003478"/>
          </a:xfrm>
        </p:grpSpPr>
        <p:pic>
          <p:nvPicPr>
            <p:cNvPr id="11" name="Bild 10" descr="häng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9261" y="776685"/>
              <a:ext cx="612808" cy="572114"/>
            </a:xfrm>
            <a:prstGeom prst="rect">
              <a:avLst/>
            </a:prstGeom>
          </p:spPr>
        </p:pic>
        <p:pic>
          <p:nvPicPr>
            <p:cNvPr id="5" name="Bild 4" descr="Picasso_04.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8878" y="1275465"/>
              <a:ext cx="2087247" cy="2504698"/>
            </a:xfrm>
            <a:prstGeom prst="rect">
              <a:avLst/>
            </a:prstGeom>
          </p:spPr>
        </p:pic>
      </p:grpSp>
      <p:grpSp>
        <p:nvGrpSpPr>
          <p:cNvPr id="14" name="Gruppierung 13"/>
          <p:cNvGrpSpPr/>
          <p:nvPr/>
        </p:nvGrpSpPr>
        <p:grpSpPr>
          <a:xfrm>
            <a:off x="-91722" y="2467252"/>
            <a:ext cx="12347223" cy="1855624"/>
            <a:chOff x="-68792" y="1741285"/>
            <a:chExt cx="9260417" cy="1391718"/>
          </a:xfrm>
        </p:grpSpPr>
        <p:sp>
          <p:nvSpPr>
            <p:cNvPr id="13" name="Rechteck 12"/>
            <p:cNvSpPr/>
            <p:nvPr/>
          </p:nvSpPr>
          <p:spPr>
            <a:xfrm>
              <a:off x="-68792" y="1788920"/>
              <a:ext cx="9260417" cy="1344083"/>
            </a:xfrm>
            <a:prstGeom prst="rect">
              <a:avLst/>
            </a:prstGeom>
            <a:solidFill>
              <a:schemeClr val="bg1">
                <a:alpha val="8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2" name="Textfeld 11"/>
            <p:cNvSpPr txBox="1"/>
            <p:nvPr/>
          </p:nvSpPr>
          <p:spPr>
            <a:xfrm>
              <a:off x="2962758" y="1741285"/>
              <a:ext cx="3458226" cy="1300260"/>
            </a:xfrm>
            <a:prstGeom prst="rect">
              <a:avLst/>
            </a:prstGeom>
            <a:noFill/>
          </p:spPr>
          <p:txBody>
            <a:bodyPr wrap="square" rtlCol="0">
              <a:spAutoFit/>
            </a:bodyPr>
            <a:lstStyle/>
            <a:p>
              <a:pPr algn="ctr"/>
              <a:r>
                <a:rPr lang="de-DE" sz="10666" b="1" dirty="0"/>
                <a:t>Age 51 </a:t>
              </a:r>
            </a:p>
          </p:txBody>
        </p:sp>
      </p:grpSp>
    </p:spTree>
    <p:extLst>
      <p:ext uri="{BB962C8B-B14F-4D97-AF65-F5344CB8AC3E}">
        <p14:creationId xmlns:p14="http://schemas.microsoft.com/office/powerpoint/2010/main" val="41482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 name="Bild 1" descr="Ceasar.jpg"/>
          <p:cNvPicPr>
            <a:picLocks noChangeAspect="1"/>
          </p:cNvPicPr>
          <p:nvPr/>
        </p:nvPicPr>
        <p:blipFill rotWithShape="1">
          <a:blip r:embed="rId2">
            <a:extLst>
              <a:ext uri="{28A0092B-C50C-407E-A947-70E740481C1C}">
                <a14:useLocalDpi xmlns:a14="http://schemas.microsoft.com/office/drawing/2010/main" val="0"/>
              </a:ext>
            </a:extLst>
          </a:blip>
          <a:srcRect l="5545" t="5484" b="-8037"/>
          <a:stretch/>
        </p:blipFill>
        <p:spPr>
          <a:xfrm>
            <a:off x="6773034" y="473604"/>
            <a:ext cx="4207925" cy="6415832"/>
          </a:xfrm>
          <a:prstGeom prst="rect">
            <a:avLst/>
          </a:prstGeom>
        </p:spPr>
      </p:pic>
      <p:pic>
        <p:nvPicPr>
          <p:cNvPr id="3" name="Bild 2" descr="youngEnrepreneu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54" y="473605"/>
            <a:ext cx="4438641" cy="5910791"/>
          </a:xfrm>
          <a:prstGeom prst="rect">
            <a:avLst/>
          </a:prstGeom>
        </p:spPr>
      </p:pic>
    </p:spTree>
    <p:extLst>
      <p:ext uri="{BB962C8B-B14F-4D97-AF65-F5344CB8AC3E}">
        <p14:creationId xmlns:p14="http://schemas.microsoft.com/office/powerpoint/2010/main" val="73011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11"/>
            <a:ext cx="12665261" cy="9703819"/>
          </a:xfrm>
          <a:prstGeom prst="rect">
            <a:avLst/>
          </a:prstGeom>
        </p:spPr>
      </p:pic>
    </p:spTree>
    <p:extLst>
      <p:ext uri="{BB962C8B-B14F-4D97-AF65-F5344CB8AC3E}">
        <p14:creationId xmlns:p14="http://schemas.microsoft.com/office/powerpoint/2010/main" val="2100768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8"/>
          <p:cNvSpPr txBox="1">
            <a:spLocks/>
          </p:cNvSpPr>
          <p:nvPr/>
        </p:nvSpPr>
        <p:spPr>
          <a:xfrm>
            <a:off x="6324601" y="2351316"/>
            <a:ext cx="5262705" cy="208852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40"/>
            <a:r>
              <a:rPr lang="de-DE" b="1" dirty="0">
                <a:solidFill>
                  <a:schemeClr val="tx1">
                    <a:lumMod val="50000"/>
                    <a:lumOff val="50000"/>
                  </a:schemeClr>
                </a:solidFill>
              </a:rPr>
              <a:t>12,000+ Members</a:t>
            </a:r>
          </a:p>
          <a:p>
            <a:pPr defTabSz="1219140"/>
            <a:r>
              <a:rPr lang="de-DE" b="1" dirty="0">
                <a:solidFill>
                  <a:schemeClr val="tx1">
                    <a:lumMod val="50000"/>
                    <a:lumOff val="50000"/>
                  </a:schemeClr>
                </a:solidFill>
              </a:rPr>
              <a:t>6 Continents</a:t>
            </a:r>
          </a:p>
        </p:txBody>
      </p:sp>
      <p:pic>
        <p:nvPicPr>
          <p:cNvPr id="3074" name="Picture 2" descr="C:\Users\verne harnish\AppData\Local\Microsoft\Windows\Temporary Internet Files\Content.Outlook\JV2RN3J5\GazellesLogo2013_RG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413" y="1796820"/>
            <a:ext cx="3384827" cy="8311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e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677" y="762650"/>
            <a:ext cx="4940300" cy="454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915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3078" y="0"/>
            <a:ext cx="8985845" cy="6858000"/>
          </a:xfrm>
          <a:prstGeom prst="rect">
            <a:avLst/>
          </a:prstGeom>
        </p:spPr>
      </p:pic>
    </p:spTree>
    <p:extLst>
      <p:ext uri="{BB962C8B-B14F-4D97-AF65-F5344CB8AC3E}">
        <p14:creationId xmlns:p14="http://schemas.microsoft.com/office/powerpoint/2010/main" val="22630498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2400"/>
            <a:ext cx="12192000" cy="6858000"/>
          </a:xfrm>
          <a:prstGeom prst="rect">
            <a:avLst/>
          </a:prstGeom>
        </p:spPr>
      </p:pic>
    </p:spTree>
    <p:extLst>
      <p:ext uri="{BB962C8B-B14F-4D97-AF65-F5344CB8AC3E}">
        <p14:creationId xmlns:p14="http://schemas.microsoft.com/office/powerpoint/2010/main" val="3106095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00875"/>
          </a:xfrm>
          <a:prstGeom prst="rect">
            <a:avLst/>
          </a:prstGeom>
        </p:spPr>
      </p:pic>
    </p:spTree>
    <p:extLst>
      <p:ext uri="{BB962C8B-B14F-4D97-AF65-F5344CB8AC3E}">
        <p14:creationId xmlns:p14="http://schemas.microsoft.com/office/powerpoint/2010/main" val="3175785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00875"/>
          </a:xfrm>
          <a:prstGeom prst="rect">
            <a:avLst/>
          </a:prstGeom>
        </p:spPr>
      </p:pic>
    </p:spTree>
    <p:extLst>
      <p:ext uri="{BB962C8B-B14F-4D97-AF65-F5344CB8AC3E}">
        <p14:creationId xmlns:p14="http://schemas.microsoft.com/office/powerpoint/2010/main" val="6537100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628651"/>
            <a:ext cx="13011151"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9599" y="-876299"/>
            <a:ext cx="13306425" cy="1035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599" y="6168657"/>
            <a:ext cx="13306425" cy="1035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1008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7"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5" name="Picture 2" descr="http://customerfundedbusiness.com/Images/Cover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977" y="1522514"/>
            <a:ext cx="3050763" cy="4600105"/>
          </a:xfrm>
          <a:prstGeom prst="rect">
            <a:avLst/>
          </a:prstGeom>
          <a:noFill/>
          <a:effectLst>
            <a:reflection stA="34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431371" y="116632"/>
            <a:ext cx="11329259" cy="576064"/>
          </a:xfrm>
          <a:prstGeom prst="rect">
            <a:avLst/>
          </a:prstGeom>
        </p:spPr>
        <p:txBody>
          <a:bodyPr>
            <a:noAutofit/>
          </a:bodyPr>
          <a:lstStyle>
            <a:lvl1pPr algn="l" defTabSz="457200" rtl="0" eaLnBrk="1" latinLnBrk="0" hangingPunct="1">
              <a:spcBef>
                <a:spcPct val="0"/>
              </a:spcBef>
              <a:buNone/>
              <a:defRPr sz="4400" b="0" kern="1200" baseline="0">
                <a:solidFill>
                  <a:srgbClr val="3F3F41"/>
                </a:solidFill>
                <a:latin typeface="+mj-lt"/>
                <a:ea typeface="+mj-ea"/>
                <a:cs typeface="+mj-cs"/>
              </a:defRPr>
            </a:lvl1pPr>
          </a:lstStyle>
          <a:p>
            <a:r>
              <a:rPr lang="en-US" sz="4800" b="1" dirty="0">
                <a:solidFill>
                  <a:schemeClr val="tx1">
                    <a:lumMod val="65000"/>
                    <a:lumOff val="35000"/>
                  </a:schemeClr>
                </a:solidFill>
                <a:ea typeface="ＭＳ Ｐゴシック" pitchFamily="-109" charset="-128"/>
              </a:rPr>
              <a:t>Customer Funded</a:t>
            </a:r>
            <a:endParaRPr lang="de-DE" sz="4800" b="1" dirty="0">
              <a:solidFill>
                <a:schemeClr val="tx1">
                  <a:lumMod val="65000"/>
                  <a:lumOff val="35000"/>
                </a:schemeClr>
              </a:solidFill>
            </a:endParaRPr>
          </a:p>
        </p:txBody>
      </p:sp>
      <p:pic>
        <p:nvPicPr>
          <p:cNvPr id="2050" name="Picture 2" descr="https://pbs.twimg.com/profile_images/433560521074147328/nV3zxMAC.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 y="1065901"/>
            <a:ext cx="6122727" cy="579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384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42" y="142240"/>
            <a:ext cx="13011151"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97542" y="-312821"/>
            <a:ext cx="11354303" cy="1258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2"/>
          <p:cNvSpPr>
            <a:spLocks noGrp="1" noChangeArrowheads="1"/>
          </p:cNvSpPr>
          <p:nvPr>
            <p:ph type="title"/>
          </p:nvPr>
        </p:nvSpPr>
        <p:spPr>
          <a:xfrm>
            <a:off x="1412240" y="-254945"/>
            <a:ext cx="8798560" cy="1143000"/>
          </a:xfrm>
        </p:spPr>
        <p:txBody>
          <a:bodyPr/>
          <a:lstStyle/>
          <a:p>
            <a:pPr eaLnBrk="1" hangingPunct="1"/>
            <a:r>
              <a:rPr lang="es-ES" altLang="en-US" dirty="0">
                <a:solidFill>
                  <a:schemeClr val="tx1">
                    <a:lumMod val="50000"/>
                    <a:lumOff val="50000"/>
                  </a:schemeClr>
                </a:solidFill>
              </a:rPr>
              <a:t>Kaggle.com</a:t>
            </a:r>
          </a:p>
        </p:txBody>
      </p:sp>
      <p:sp>
        <p:nvSpPr>
          <p:cNvPr id="2" name="Oval 1"/>
          <p:cNvSpPr/>
          <p:nvPr/>
        </p:nvSpPr>
        <p:spPr>
          <a:xfrm>
            <a:off x="3289738" y="4614042"/>
            <a:ext cx="8040415" cy="209155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4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5" descr="SU_Cover-3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3996" y="132685"/>
            <a:ext cx="4144245" cy="5879707"/>
          </a:xfrm>
          <a:prstGeom prst="rect">
            <a:avLst/>
          </a:prstGeom>
        </p:spPr>
      </p:pic>
      <p:pic>
        <p:nvPicPr>
          <p:cNvPr id="6" name="Bild 4" descr="Cover 3D Kopie.png"/>
          <p:cNvPicPr>
            <a:picLocks noChangeAspect="1"/>
          </p:cNvPicPr>
          <p:nvPr/>
        </p:nvPicPr>
        <p:blipFill rotWithShape="1">
          <a:blip r:embed="rId3" cstate="print">
            <a:extLst>
              <a:ext uri="{28A0092B-C50C-407E-A947-70E740481C1C}">
                <a14:useLocalDpi xmlns:a14="http://schemas.microsoft.com/office/drawing/2010/main" val="0"/>
              </a:ext>
            </a:extLst>
          </a:blip>
          <a:srcRect t="11905" r="15148" b="14985"/>
          <a:stretch/>
        </p:blipFill>
        <p:spPr>
          <a:xfrm>
            <a:off x="1870367" y="914401"/>
            <a:ext cx="3530869" cy="4316275"/>
          </a:xfrm>
          <a:prstGeom prst="rect">
            <a:avLst/>
          </a:prstGeom>
        </p:spPr>
      </p:pic>
    </p:spTree>
    <p:extLst>
      <p:ext uri="{BB962C8B-B14F-4D97-AF65-F5344CB8AC3E}">
        <p14:creationId xmlns:p14="http://schemas.microsoft.com/office/powerpoint/2010/main" val="18092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500249" y="2054595"/>
            <a:ext cx="9144000" cy="1589088"/>
          </a:xfrm>
        </p:spPr>
        <p:txBody>
          <a:bodyPr>
            <a:noAutofit/>
          </a:bodyPr>
          <a:lstStyle/>
          <a:p>
            <a:pPr algn="ctr"/>
            <a:r>
              <a:rPr lang="de-DE" sz="8000" b="1" dirty="0"/>
              <a:t>Keep Scaling!</a:t>
            </a:r>
          </a:p>
        </p:txBody>
      </p:sp>
      <p:sp>
        <p:nvSpPr>
          <p:cNvPr id="4" name="TextBox 3"/>
          <p:cNvSpPr txBox="1"/>
          <p:nvPr/>
        </p:nvSpPr>
        <p:spPr>
          <a:xfrm>
            <a:off x="2094017" y="3732925"/>
            <a:ext cx="7956467" cy="584775"/>
          </a:xfrm>
          <a:prstGeom prst="rect">
            <a:avLst/>
          </a:prstGeom>
          <a:noFill/>
        </p:spPr>
        <p:txBody>
          <a:bodyPr wrap="square" rtlCol="0">
            <a:spAutoFit/>
          </a:bodyPr>
          <a:lstStyle/>
          <a:p>
            <a:pPr algn="ctr" defTabSz="1219140">
              <a:defRPr/>
            </a:pPr>
            <a:r>
              <a:rPr lang="en-US" sz="3200" b="1" kern="0" dirty="0">
                <a:solidFill>
                  <a:srgbClr val="7030A0"/>
                </a:solidFill>
              </a:rPr>
              <a:t>Passion, Purpose, and Persistence  </a:t>
            </a:r>
          </a:p>
        </p:txBody>
      </p:sp>
    </p:spTree>
    <p:extLst>
      <p:ext uri="{BB962C8B-B14F-4D97-AF65-F5344CB8AC3E}">
        <p14:creationId xmlns:p14="http://schemas.microsoft.com/office/powerpoint/2010/main" val="3800096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8"/>
          <p:cNvSpPr txBox="1">
            <a:spLocks/>
          </p:cNvSpPr>
          <p:nvPr/>
        </p:nvSpPr>
        <p:spPr>
          <a:xfrm>
            <a:off x="1775522" y="2978930"/>
            <a:ext cx="4549079" cy="190875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40"/>
            <a:r>
              <a:rPr lang="de-DE" b="1" dirty="0">
                <a:solidFill>
                  <a:schemeClr val="tx1">
                    <a:lumMod val="50000"/>
                    <a:lumOff val="50000"/>
                  </a:schemeClr>
                </a:solidFill>
              </a:rPr>
              <a:t>206 Coaching Partners</a:t>
            </a:r>
          </a:p>
          <a:p>
            <a:pPr algn="l" defTabSz="1219140"/>
            <a:r>
              <a:rPr lang="de-DE" b="1" dirty="0">
                <a:solidFill>
                  <a:schemeClr val="tx1">
                    <a:lumMod val="50000"/>
                    <a:lumOff val="50000"/>
                  </a:schemeClr>
                </a:solidFill>
              </a:rPr>
              <a:t>6 Continents</a:t>
            </a:r>
          </a:p>
          <a:p>
            <a:pPr algn="l" defTabSz="1219140"/>
            <a:r>
              <a:rPr lang="de-DE" b="1" dirty="0">
                <a:solidFill>
                  <a:schemeClr val="tx1">
                    <a:lumMod val="50000"/>
                    <a:lumOff val="50000"/>
                  </a:schemeClr>
                </a:solidFill>
              </a:rPr>
              <a:t>2000+ Active Clients</a:t>
            </a:r>
          </a:p>
          <a:p>
            <a:pPr algn="l" defTabSz="1219140"/>
            <a:r>
              <a:rPr lang="de-DE" b="1" dirty="0">
                <a:solidFill>
                  <a:schemeClr val="tx1">
                    <a:lumMod val="50000"/>
                    <a:lumOff val="50000"/>
                  </a:schemeClr>
                </a:solidFill>
              </a:rPr>
              <a:t>40,000+ Total</a:t>
            </a:r>
          </a:p>
        </p:txBody>
      </p:sp>
      <p:pic>
        <p:nvPicPr>
          <p:cNvPr id="3074" name="Picture 2" descr="C:\Users\verne harnish\AppData\Local\Microsoft\Windows\Temporary Internet Files\Content.Outlook\JV2RN3J5\GazellesLogo2013_RG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413" y="1796820"/>
            <a:ext cx="3384827" cy="8311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06.15.16.x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04" y="507039"/>
            <a:ext cx="3936437" cy="513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866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Greatest-Decisions-Cover.png"/>
          <p:cNvPicPr>
            <a:picLocks noChangeAspect="1"/>
          </p:cNvPicPr>
          <p:nvPr/>
        </p:nvPicPr>
        <p:blipFill>
          <a:blip r:embed="rId2" cstate="print"/>
          <a:stretch>
            <a:fillRect/>
          </a:stretch>
        </p:blipFill>
        <p:spPr>
          <a:xfrm>
            <a:off x="6400805" y="725057"/>
            <a:ext cx="3338791" cy="4886035"/>
          </a:xfrm>
          <a:prstGeom prst="rect">
            <a:avLst/>
          </a:prstGeom>
          <a:effectLst>
            <a:outerShdw blurRad="50800" dist="38100" dir="2700000" algn="br">
              <a:srgbClr val="000000">
                <a:alpha val="43000"/>
              </a:srgbClr>
            </a:outerShdw>
          </a:effectLst>
        </p:spPr>
      </p:pic>
      <p:pic>
        <p:nvPicPr>
          <p:cNvPr id="5" name="Picture 6" descr="Final Cover Only"/>
          <p:cNvPicPr>
            <a:picLocks noChangeAspect="1" noChangeArrowheads="1"/>
          </p:cNvPicPr>
          <p:nvPr/>
        </p:nvPicPr>
        <p:blipFill>
          <a:blip r:embed="rId3" cstate="print"/>
          <a:srcRect/>
          <a:stretch>
            <a:fillRect/>
          </a:stretch>
        </p:blipFill>
        <p:spPr bwMode="auto">
          <a:xfrm>
            <a:off x="2678391" y="725056"/>
            <a:ext cx="3217524" cy="4915661"/>
          </a:xfrm>
          <a:prstGeom prst="rect">
            <a:avLst/>
          </a:prstGeom>
          <a:noFill/>
          <a:ln w="9525">
            <a:noFill/>
            <a:miter lim="800000"/>
            <a:headEnd/>
            <a:tailEnd/>
          </a:ln>
          <a:effectLst>
            <a:outerShdw blurRad="57150" dist="25400" dir="2700000" algn="tl" rotWithShape="0">
              <a:prstClr val="black">
                <a:alpha val="40000"/>
              </a:prstClr>
            </a:outerShdw>
          </a:effectLst>
        </p:spPr>
      </p:pic>
    </p:spTree>
    <p:extLst>
      <p:ext uri="{BB962C8B-B14F-4D97-AF65-F5344CB8AC3E}">
        <p14:creationId xmlns:p14="http://schemas.microsoft.com/office/powerpoint/2010/main" val="24745618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SU_Cover-3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0647" y="-14716"/>
            <a:ext cx="3733800" cy="5943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5257" y="1554584"/>
            <a:ext cx="2506011" cy="248703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4445" y="1389047"/>
            <a:ext cx="2660635" cy="2818111"/>
          </a:xfrm>
          <a:prstGeom prst="rect">
            <a:avLst/>
          </a:prstGeom>
        </p:spPr>
      </p:pic>
    </p:spTree>
    <p:extLst>
      <p:ext uri="{BB962C8B-B14F-4D97-AF65-F5344CB8AC3E}">
        <p14:creationId xmlns:p14="http://schemas.microsoft.com/office/powerpoint/2010/main" val="3436487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descr="Headshot_VerneHarnish_frei.png"/>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t="4532" b="4532"/>
          <a:stretch/>
        </p:blipFill>
        <p:spPr>
          <a:prstGeom prst="rect">
            <a:avLst/>
          </a:prstGeom>
          <a:noFill/>
          <a:ln>
            <a:noFill/>
          </a:ln>
        </p:spPr>
      </p:pic>
      <p:sp>
        <p:nvSpPr>
          <p:cNvPr id="9" name="Titel 8"/>
          <p:cNvSpPr>
            <a:spLocks noGrp="1"/>
          </p:cNvSpPr>
          <p:nvPr>
            <p:ph type="title"/>
          </p:nvPr>
        </p:nvSpPr>
        <p:spPr>
          <a:xfrm>
            <a:off x="2044263" y="3267421"/>
            <a:ext cx="3831021" cy="576064"/>
          </a:xfrm>
        </p:spPr>
        <p:txBody>
          <a:bodyPr>
            <a:noAutofit/>
          </a:bodyPr>
          <a:lstStyle/>
          <a:p>
            <a:r>
              <a:rPr lang="de-DE" sz="4800" dirty="0">
                <a:solidFill>
                  <a:schemeClr val="tx1">
                    <a:lumMod val="50000"/>
                    <a:lumOff val="50000"/>
                  </a:schemeClr>
                </a:solidFill>
              </a:rPr>
              <a:t>Verne Harnish</a:t>
            </a:r>
          </a:p>
        </p:txBody>
      </p:sp>
      <p:sp>
        <p:nvSpPr>
          <p:cNvPr id="13" name="Textplatzhalter 12"/>
          <p:cNvSpPr>
            <a:spLocks noGrp="1"/>
          </p:cNvSpPr>
          <p:nvPr>
            <p:ph type="body" sz="quarter" idx="10"/>
          </p:nvPr>
        </p:nvSpPr>
        <p:spPr>
          <a:xfrm>
            <a:off x="2481296" y="3627461"/>
            <a:ext cx="4248472" cy="432048"/>
          </a:xfrm>
        </p:spPr>
        <p:txBody>
          <a:bodyPr>
            <a:noAutofit/>
          </a:bodyPr>
          <a:lstStyle/>
          <a:p>
            <a:r>
              <a:rPr lang="de-DE" sz="3200" b="1" dirty="0">
                <a:solidFill>
                  <a:schemeClr val="tx1">
                    <a:lumMod val="50000"/>
                    <a:lumOff val="50000"/>
                  </a:schemeClr>
                </a:solidFill>
              </a:rPr>
              <a:t>“Growth Guy”</a:t>
            </a:r>
          </a:p>
          <a:p>
            <a:endParaRPr lang="de-DE" sz="2800" dirty="0"/>
          </a:p>
        </p:txBody>
      </p:sp>
    </p:spTree>
    <p:extLst>
      <p:ext uri="{BB962C8B-B14F-4D97-AF65-F5344CB8AC3E}">
        <p14:creationId xmlns:p14="http://schemas.microsoft.com/office/powerpoint/2010/main" val="1079909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 name="Bild 1" descr="SU_Cover-3D.png"/>
          <p:cNvPicPr>
            <a:picLocks noChangeAspect="1"/>
          </p:cNvPicPr>
          <p:nvPr/>
        </p:nvPicPr>
        <p:blipFill rotWithShape="1">
          <a:blip r:embed="rId2" cstate="print">
            <a:extLst>
              <a:ext uri="{28A0092B-C50C-407E-A947-70E740481C1C}">
                <a14:useLocalDpi xmlns:a14="http://schemas.microsoft.com/office/drawing/2010/main" val="0"/>
              </a:ext>
            </a:extLst>
          </a:blip>
          <a:srcRect t="9456" b="14898"/>
          <a:stretch/>
        </p:blipFill>
        <p:spPr>
          <a:xfrm>
            <a:off x="3910210" y="509933"/>
            <a:ext cx="3719951" cy="4064659"/>
          </a:xfrm>
          <a:prstGeom prst="rect">
            <a:avLst/>
          </a:prstGeom>
        </p:spPr>
      </p:pic>
      <p:sp>
        <p:nvSpPr>
          <p:cNvPr id="3" name="Rectangle 2"/>
          <p:cNvSpPr/>
          <p:nvPr/>
        </p:nvSpPr>
        <p:spPr>
          <a:xfrm>
            <a:off x="0" y="4650529"/>
            <a:ext cx="12192000" cy="913007"/>
          </a:xfrm>
          <a:prstGeom prst="rect">
            <a:avLst/>
          </a:prstGeom>
        </p:spPr>
        <p:txBody>
          <a:bodyPr wrap="square">
            <a:spAutoFit/>
          </a:bodyPr>
          <a:lstStyle/>
          <a:p>
            <a:pPr algn="ctr"/>
            <a:r>
              <a:rPr lang="en-US" sz="5333" b="1" i="1" kern="0" dirty="0">
                <a:solidFill>
                  <a:schemeClr val="tx1">
                    <a:lumMod val="65000"/>
                    <a:lumOff val="35000"/>
                  </a:schemeClr>
                </a:solidFill>
              </a:rPr>
              <a:t>“Many startup…few </a:t>
            </a:r>
            <a:r>
              <a:rPr lang="en-US" sz="5333" b="1" i="1" kern="0" dirty="0" err="1">
                <a:solidFill>
                  <a:schemeClr val="tx1">
                    <a:lumMod val="65000"/>
                    <a:lumOff val="35000"/>
                  </a:schemeClr>
                </a:solidFill>
              </a:rPr>
              <a:t>scaleup</a:t>
            </a:r>
            <a:r>
              <a:rPr lang="en-US" sz="5333" b="1" i="1" kern="0" dirty="0">
                <a:solidFill>
                  <a:schemeClr val="tx1">
                    <a:lumMod val="65000"/>
                    <a:lumOff val="35000"/>
                  </a:schemeClr>
                </a:solidFill>
              </a:rPr>
              <a:t>”</a:t>
            </a:r>
          </a:p>
        </p:txBody>
      </p:sp>
    </p:spTree>
    <p:extLst>
      <p:ext uri="{BB962C8B-B14F-4D97-AF65-F5344CB8AC3E}">
        <p14:creationId xmlns:p14="http://schemas.microsoft.com/office/powerpoint/2010/main" val="2454778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0"/>
            <a:ext cx="12192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el 1"/>
          <p:cNvSpPr>
            <a:spLocks noGrp="1"/>
          </p:cNvSpPr>
          <p:nvPr>
            <p:ph type="title"/>
          </p:nvPr>
        </p:nvSpPr>
        <p:spPr/>
        <p:txBody>
          <a:bodyPr>
            <a:normAutofit fontScale="90000"/>
          </a:bodyPr>
          <a:lstStyle/>
          <a:p>
            <a:r>
              <a:rPr lang="de-DE" dirty="0"/>
              <a:t>Life Cycle </a:t>
            </a:r>
            <a:r>
              <a:rPr lang="de-DE" dirty="0" err="1"/>
              <a:t>of</a:t>
            </a:r>
            <a:r>
              <a:rPr lang="de-DE" dirty="0"/>
              <a:t> Companies</a:t>
            </a:r>
          </a:p>
        </p:txBody>
      </p:sp>
      <p:grpSp>
        <p:nvGrpSpPr>
          <p:cNvPr id="26" name="Gruppierung 25"/>
          <p:cNvGrpSpPr/>
          <p:nvPr/>
        </p:nvGrpSpPr>
        <p:grpSpPr>
          <a:xfrm>
            <a:off x="-35735" y="1385393"/>
            <a:ext cx="12227736" cy="5377756"/>
            <a:chOff x="0" y="920044"/>
            <a:chExt cx="9144000" cy="4474464"/>
          </a:xfrm>
        </p:grpSpPr>
        <p:pic>
          <p:nvPicPr>
            <p:cNvPr id="11" name="Bild 10" descr="curv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51944"/>
              <a:ext cx="6510528" cy="2410968"/>
            </a:xfrm>
            <a:prstGeom prst="rect">
              <a:avLst/>
            </a:prstGeom>
          </p:spPr>
        </p:pic>
        <p:pic>
          <p:nvPicPr>
            <p:cNvPr id="12" name="Bild 11" descr="LifeCycle_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32" y="920044"/>
              <a:ext cx="8583168" cy="4474464"/>
            </a:xfrm>
            <a:prstGeom prst="rect">
              <a:avLst/>
            </a:prstGeom>
          </p:spPr>
        </p:pic>
      </p:grpSp>
      <p:sp>
        <p:nvSpPr>
          <p:cNvPr id="27" name="Textfeld 26"/>
          <p:cNvSpPr txBox="1"/>
          <p:nvPr/>
        </p:nvSpPr>
        <p:spPr>
          <a:xfrm>
            <a:off x="559136" y="1099451"/>
            <a:ext cx="1986905" cy="748988"/>
          </a:xfrm>
          <a:prstGeom prst="rect">
            <a:avLst/>
          </a:prstGeom>
          <a:noFill/>
        </p:spPr>
        <p:txBody>
          <a:bodyPr wrap="square" rtlCol="0">
            <a:spAutoFit/>
          </a:bodyPr>
          <a:lstStyle/>
          <a:p>
            <a:r>
              <a:rPr lang="de-DE" sz="4267" b="1" dirty="0"/>
              <a:t>Startup</a:t>
            </a:r>
          </a:p>
        </p:txBody>
      </p:sp>
      <p:sp>
        <p:nvSpPr>
          <p:cNvPr id="28" name="Textfeld 27"/>
          <p:cNvSpPr txBox="1"/>
          <p:nvPr/>
        </p:nvSpPr>
        <p:spPr>
          <a:xfrm>
            <a:off x="3759181" y="1113698"/>
            <a:ext cx="2061495" cy="748988"/>
          </a:xfrm>
          <a:prstGeom prst="rect">
            <a:avLst/>
          </a:prstGeom>
          <a:noFill/>
        </p:spPr>
        <p:txBody>
          <a:bodyPr wrap="square" rtlCol="0">
            <a:spAutoFit/>
          </a:bodyPr>
          <a:lstStyle/>
          <a:p>
            <a:r>
              <a:rPr lang="de-DE" sz="4267" b="1" dirty="0"/>
              <a:t>Scaleup</a:t>
            </a:r>
          </a:p>
        </p:txBody>
      </p:sp>
      <p:sp>
        <p:nvSpPr>
          <p:cNvPr id="29" name="Textfeld 28"/>
          <p:cNvSpPr txBox="1"/>
          <p:nvPr/>
        </p:nvSpPr>
        <p:spPr>
          <a:xfrm>
            <a:off x="6713620" y="1113698"/>
            <a:ext cx="3179059" cy="748988"/>
          </a:xfrm>
          <a:prstGeom prst="rect">
            <a:avLst/>
          </a:prstGeom>
          <a:noFill/>
        </p:spPr>
        <p:txBody>
          <a:bodyPr wrap="square" rtlCol="0">
            <a:spAutoFit/>
          </a:bodyPr>
          <a:lstStyle/>
          <a:p>
            <a:r>
              <a:rPr lang="de-DE" sz="4267" b="1" dirty="0"/>
              <a:t>Sc@%wup</a:t>
            </a:r>
          </a:p>
        </p:txBody>
      </p:sp>
      <p:sp>
        <p:nvSpPr>
          <p:cNvPr id="30" name="Oval 29"/>
          <p:cNvSpPr/>
          <p:nvPr/>
        </p:nvSpPr>
        <p:spPr>
          <a:xfrm>
            <a:off x="2850253" y="980729"/>
            <a:ext cx="3660276" cy="543015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467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859</Words>
  <Application>Microsoft Office PowerPoint</Application>
  <PresentationFormat>Brugerdefineret</PresentationFormat>
  <Paragraphs>108</Paragraphs>
  <Slides>38</Slides>
  <Notes>9</Notes>
  <HiddenSlides>0</HiddenSlides>
  <MMClips>0</MMClips>
  <ScaleCrop>false</ScaleCrop>
  <HeadingPairs>
    <vt:vector size="4" baseType="variant">
      <vt:variant>
        <vt:lpstr>Tema</vt:lpstr>
      </vt:variant>
      <vt:variant>
        <vt:i4>1</vt:i4>
      </vt:variant>
      <vt:variant>
        <vt:lpstr>Diastitler</vt:lpstr>
      </vt:variant>
      <vt:variant>
        <vt:i4>38</vt:i4>
      </vt:variant>
    </vt:vector>
  </HeadingPairs>
  <TitlesOfParts>
    <vt:vector size="39" baseType="lpstr">
      <vt:lpstr>Office-tema</vt:lpstr>
      <vt:lpstr>Welcome</vt:lpstr>
      <vt:lpstr>Verne Harnish</vt:lpstr>
      <vt:lpstr>PowerPoint-præsentation</vt:lpstr>
      <vt:lpstr>PowerPoint-præsentation</vt:lpstr>
      <vt:lpstr>PowerPoint-præsentation</vt:lpstr>
      <vt:lpstr>PowerPoint-præsentation</vt:lpstr>
      <vt:lpstr>Verne Harnish</vt:lpstr>
      <vt:lpstr>PowerPoint-præsentation</vt:lpstr>
      <vt:lpstr>Life Cycle of Companies</vt:lpstr>
      <vt:lpstr>PowerPoint-præsentation</vt:lpstr>
      <vt:lpstr>4 Decisions</vt:lpstr>
      <vt:lpstr>PowerPoint-præsentation</vt:lpstr>
      <vt:lpstr>PowerPoint-præsentation</vt:lpstr>
      <vt:lpstr>PowerPoint-præsentation</vt:lpstr>
      <vt:lpstr>PowerPoint-præsentation</vt:lpstr>
      <vt:lpstr>PowerPoint-præsentation</vt:lpstr>
      <vt:lpstr>PowerPoint-præsentation</vt:lpstr>
      <vt:lpstr>Gazelles</vt:lpstr>
      <vt:lpstr>PowerPoint-præsentation</vt:lpstr>
      <vt:lpstr>PowerPoint-præsentation</vt:lpstr>
      <vt:lpstr>PowerPoint-præsentation</vt:lpstr>
      <vt:lpstr>PowerPoint-præsentation</vt:lpstr>
      <vt:lpstr>Gazelles – High Impact Firms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Kaggle.com</vt:lpstr>
      <vt:lpstr>PowerPoint-præsentation</vt:lpstr>
      <vt:lpstr>Keep Scaling!</vt:lpstr>
    </vt:vector>
  </TitlesOfParts>
  <Company>Mandag Morgen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Josephine Bachmann Vildgaard</dc:creator>
  <cp:lastModifiedBy>Morten Christensen, MOC.</cp:lastModifiedBy>
  <cp:revision>5</cp:revision>
  <dcterms:created xsi:type="dcterms:W3CDTF">2016-11-18T11:18:49Z</dcterms:created>
  <dcterms:modified xsi:type="dcterms:W3CDTF">2016-11-23T15:20:01Z</dcterms:modified>
</cp:coreProperties>
</file>