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4" r:id="rId2"/>
    <p:sldId id="312" r:id="rId3"/>
    <p:sldId id="315" r:id="rId4"/>
    <p:sldId id="288" r:id="rId5"/>
    <p:sldId id="336" r:id="rId6"/>
    <p:sldId id="337" r:id="rId7"/>
    <p:sldId id="331" r:id="rId8"/>
    <p:sldId id="316" r:id="rId9"/>
    <p:sldId id="317" r:id="rId10"/>
    <p:sldId id="332" r:id="rId11"/>
    <p:sldId id="318" r:id="rId12"/>
    <p:sldId id="338" r:id="rId13"/>
    <p:sldId id="319" r:id="rId14"/>
    <p:sldId id="333" r:id="rId15"/>
    <p:sldId id="328" r:id="rId16"/>
    <p:sldId id="329" r:id="rId17"/>
    <p:sldId id="330" r:id="rId18"/>
    <p:sldId id="334" r:id="rId19"/>
    <p:sldId id="335" r:id="rId20"/>
    <p:sldId id="325" r:id="rId21"/>
    <p:sldId id="324" r:id="rId22"/>
    <p:sldId id="327" r:id="rId23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20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4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0A7BE-891A-43F7-BF73-4CFE8681816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638701E-63A0-4ABA-80AD-7C75E7CEBBAF}">
      <dgm:prSet custT="1"/>
      <dgm:spPr/>
      <dgm:t>
        <a:bodyPr/>
        <a:lstStyle/>
        <a:p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Ledelsen understøtter indsatser, der sikrer målopfyldelse</a:t>
          </a:r>
        </a:p>
      </dgm:t>
    </dgm:pt>
    <dgm:pt modelId="{75646CAE-B254-4BF3-B37D-460BFE01C70B}" type="parTrans" cxnId="{F5025A4D-572C-4E63-B28D-FAF98B7DA285}">
      <dgm:prSet/>
      <dgm:spPr/>
      <dgm:t>
        <a:bodyPr/>
        <a:lstStyle/>
        <a:p>
          <a:endParaRPr lang="da-DK"/>
        </a:p>
      </dgm:t>
    </dgm:pt>
    <dgm:pt modelId="{CA2BE029-6E9D-4C44-9B1E-3B9B4FF18E73}" type="sibTrans" cxnId="{F5025A4D-572C-4E63-B28D-FAF98B7DA285}">
      <dgm:prSet/>
      <dgm:spPr/>
      <dgm:t>
        <a:bodyPr/>
        <a:lstStyle/>
        <a:p>
          <a:endParaRPr lang="da-DK"/>
        </a:p>
      </dgm:t>
    </dgm:pt>
    <dgm:pt modelId="{A92B6F36-D2F6-4215-B621-BD8EFB63A6CF}">
      <dgm:prSet custT="1"/>
      <dgm:spPr/>
      <dgm:t>
        <a:bodyPr/>
        <a:lstStyle/>
        <a:p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Den finansielle risiko bør ikke påvirke budgetter</a:t>
          </a:r>
        </a:p>
      </dgm:t>
    </dgm:pt>
    <dgm:pt modelId="{A1FE0457-9DDC-416A-9270-CB3F448326E4}" type="parTrans" cxnId="{02385916-3891-4CE2-A1DF-57A8B7344CEE}">
      <dgm:prSet/>
      <dgm:spPr/>
      <dgm:t>
        <a:bodyPr/>
        <a:lstStyle/>
        <a:p>
          <a:endParaRPr lang="da-DK"/>
        </a:p>
      </dgm:t>
    </dgm:pt>
    <dgm:pt modelId="{124470F8-E466-44FA-A87D-542EA10E59F7}" type="sibTrans" cxnId="{02385916-3891-4CE2-A1DF-57A8B7344CEE}">
      <dgm:prSet/>
      <dgm:spPr/>
      <dgm:t>
        <a:bodyPr/>
        <a:lstStyle/>
        <a:p>
          <a:endParaRPr lang="da-DK"/>
        </a:p>
      </dgm:t>
    </dgm:pt>
    <dgm:pt modelId="{AE65B404-0CB8-4B8D-99A7-4E49809BA512}">
      <dgm:prSet custT="1"/>
      <dgm:spPr/>
      <dgm:t>
        <a:bodyPr/>
        <a:lstStyle/>
        <a:p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Påpasselighed med evt. kobling mellem økonomi og målopfyldelse</a:t>
          </a:r>
        </a:p>
      </dgm:t>
    </dgm:pt>
    <dgm:pt modelId="{69C33D47-11CA-45E1-9058-E4C020256793}" type="parTrans" cxnId="{0203113A-CADA-4F3A-97B3-2BF954F13B2C}">
      <dgm:prSet/>
      <dgm:spPr/>
      <dgm:t>
        <a:bodyPr/>
        <a:lstStyle/>
        <a:p>
          <a:endParaRPr lang="da-DK"/>
        </a:p>
      </dgm:t>
    </dgm:pt>
    <dgm:pt modelId="{FF2B805B-BF41-4526-9E4D-89F719291114}" type="sibTrans" cxnId="{0203113A-CADA-4F3A-97B3-2BF954F13B2C}">
      <dgm:prSet/>
      <dgm:spPr/>
      <dgm:t>
        <a:bodyPr/>
        <a:lstStyle/>
        <a:p>
          <a:endParaRPr lang="da-DK"/>
        </a:p>
      </dgm:t>
    </dgm:pt>
    <dgm:pt modelId="{7DBCDEA3-57CE-452D-A85D-4CF212F8042A}">
      <dgm:prSet custT="1"/>
      <dgm:spPr/>
      <dgm:t>
        <a:bodyPr/>
        <a:lstStyle/>
        <a:p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Ikke økonomiske incitamenter  direkte ud på afdelinger</a:t>
          </a:r>
        </a:p>
      </dgm:t>
    </dgm:pt>
    <dgm:pt modelId="{CC6E55C2-9620-4B95-92A2-B3DAD2521895}" type="parTrans" cxnId="{DFFDBA17-C8A1-4F01-A218-32373B588EA6}">
      <dgm:prSet/>
      <dgm:spPr/>
      <dgm:t>
        <a:bodyPr/>
        <a:lstStyle/>
        <a:p>
          <a:endParaRPr lang="da-DK"/>
        </a:p>
      </dgm:t>
    </dgm:pt>
    <dgm:pt modelId="{38C10FF8-1FFC-4F86-9053-C131FBEA6F79}" type="sibTrans" cxnId="{DFFDBA17-C8A1-4F01-A218-32373B588EA6}">
      <dgm:prSet/>
      <dgm:spPr/>
      <dgm:t>
        <a:bodyPr/>
        <a:lstStyle/>
        <a:p>
          <a:endParaRPr lang="da-DK"/>
        </a:p>
      </dgm:t>
    </dgm:pt>
    <dgm:pt modelId="{031C0A36-D1DE-47F9-AB5C-8ABCED4AA8B6}">
      <dgm:prSet custT="1"/>
      <dgm:spPr/>
      <dgm:t>
        <a:bodyPr/>
        <a:lstStyle/>
        <a:p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Oversættelse af kriterier til konkrete indsatser på afdelinger</a:t>
          </a:r>
        </a:p>
      </dgm:t>
    </dgm:pt>
    <dgm:pt modelId="{97249AAB-0118-44F7-9587-F90B3B5E9C07}" type="parTrans" cxnId="{BD28B13F-4A58-4645-8D2A-A3DBA0F3EA4B}">
      <dgm:prSet/>
      <dgm:spPr/>
      <dgm:t>
        <a:bodyPr/>
        <a:lstStyle/>
        <a:p>
          <a:endParaRPr lang="da-DK"/>
        </a:p>
      </dgm:t>
    </dgm:pt>
    <dgm:pt modelId="{3F3E7CC8-4565-4A84-94DB-A6BAB2A688D7}" type="sibTrans" cxnId="{BD28B13F-4A58-4645-8D2A-A3DBA0F3EA4B}">
      <dgm:prSet/>
      <dgm:spPr/>
      <dgm:t>
        <a:bodyPr/>
        <a:lstStyle/>
        <a:p>
          <a:endParaRPr lang="da-DK"/>
        </a:p>
      </dgm:t>
    </dgm:pt>
    <dgm:pt modelId="{6DDC36E4-2011-41DA-9713-0FFBD515D31F}">
      <dgm:prSet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Fælles analyser og systematisk vidensdeling på tværs af regioner</a:t>
          </a:r>
        </a:p>
      </dgm:t>
    </dgm:pt>
    <dgm:pt modelId="{65B510FF-8D02-4382-A723-6F1E46E61193}" type="parTrans" cxnId="{7BF2E598-6B72-4200-BB54-C4E1006CC7E1}">
      <dgm:prSet/>
      <dgm:spPr/>
      <dgm:t>
        <a:bodyPr/>
        <a:lstStyle/>
        <a:p>
          <a:endParaRPr lang="da-DK"/>
        </a:p>
      </dgm:t>
    </dgm:pt>
    <dgm:pt modelId="{B811A251-1354-400B-A94D-029BC01B8614}" type="sibTrans" cxnId="{7BF2E598-6B72-4200-BB54-C4E1006CC7E1}">
      <dgm:prSet/>
      <dgm:spPr/>
      <dgm:t>
        <a:bodyPr/>
        <a:lstStyle/>
        <a:p>
          <a:endParaRPr lang="da-DK"/>
        </a:p>
      </dgm:t>
    </dgm:pt>
    <dgm:pt modelId="{A63D2823-3342-4556-B7BB-1A04833D779B}" type="pres">
      <dgm:prSet presAssocID="{8860A7BE-891A-43F7-BF73-4CFE8681816E}" presName="cycle" presStyleCnt="0">
        <dgm:presLayoutVars>
          <dgm:dir/>
          <dgm:resizeHandles val="exact"/>
        </dgm:presLayoutVars>
      </dgm:prSet>
      <dgm:spPr/>
    </dgm:pt>
    <dgm:pt modelId="{FC751349-5A67-4C49-8D96-99E2BD16A8EC}" type="pres">
      <dgm:prSet presAssocID="{9638701E-63A0-4ABA-80AD-7C75E7CEBBAF}" presName="node" presStyleLbl="node1" presStyleIdx="0" presStyleCnt="6" custScaleX="121098">
        <dgm:presLayoutVars>
          <dgm:bulletEnabled val="1"/>
        </dgm:presLayoutVars>
      </dgm:prSet>
      <dgm:spPr/>
    </dgm:pt>
    <dgm:pt modelId="{65394E1A-29E3-47A3-992E-126BD2D70F9E}" type="pres">
      <dgm:prSet presAssocID="{CA2BE029-6E9D-4C44-9B1E-3B9B4FF18E73}" presName="sibTrans" presStyleLbl="sibTrans2D1" presStyleIdx="0" presStyleCnt="6"/>
      <dgm:spPr/>
    </dgm:pt>
    <dgm:pt modelId="{7E5C7F20-F079-498E-A846-266ACE4C563A}" type="pres">
      <dgm:prSet presAssocID="{CA2BE029-6E9D-4C44-9B1E-3B9B4FF18E73}" presName="connectorText" presStyleLbl="sibTrans2D1" presStyleIdx="0" presStyleCnt="6"/>
      <dgm:spPr/>
    </dgm:pt>
    <dgm:pt modelId="{1B1F7918-2248-4EDE-8610-BEA5F77459B3}" type="pres">
      <dgm:prSet presAssocID="{A92B6F36-D2F6-4215-B621-BD8EFB63A6CF}" presName="node" presStyleLbl="node1" presStyleIdx="1" presStyleCnt="6">
        <dgm:presLayoutVars>
          <dgm:bulletEnabled val="1"/>
        </dgm:presLayoutVars>
      </dgm:prSet>
      <dgm:spPr/>
    </dgm:pt>
    <dgm:pt modelId="{D2469CE5-49FC-41D2-8565-236885B36F71}" type="pres">
      <dgm:prSet presAssocID="{124470F8-E466-44FA-A87D-542EA10E59F7}" presName="sibTrans" presStyleLbl="sibTrans2D1" presStyleIdx="1" presStyleCnt="6"/>
      <dgm:spPr/>
    </dgm:pt>
    <dgm:pt modelId="{AAF03540-7EB2-4BD7-86BC-341D155F17EF}" type="pres">
      <dgm:prSet presAssocID="{124470F8-E466-44FA-A87D-542EA10E59F7}" presName="connectorText" presStyleLbl="sibTrans2D1" presStyleIdx="1" presStyleCnt="6"/>
      <dgm:spPr/>
    </dgm:pt>
    <dgm:pt modelId="{7CB40C0F-36C7-4D5D-9E9C-48C62DEC3F08}" type="pres">
      <dgm:prSet presAssocID="{AE65B404-0CB8-4B8D-99A7-4E49809BA512}" presName="node" presStyleLbl="node1" presStyleIdx="2" presStyleCnt="6" custScaleX="120027" custScaleY="111201">
        <dgm:presLayoutVars>
          <dgm:bulletEnabled val="1"/>
        </dgm:presLayoutVars>
      </dgm:prSet>
      <dgm:spPr/>
    </dgm:pt>
    <dgm:pt modelId="{A8CF8D81-FB59-4EDE-80F9-1BFC11D6294F}" type="pres">
      <dgm:prSet presAssocID="{FF2B805B-BF41-4526-9E4D-89F719291114}" presName="sibTrans" presStyleLbl="sibTrans2D1" presStyleIdx="2" presStyleCnt="6"/>
      <dgm:spPr/>
    </dgm:pt>
    <dgm:pt modelId="{F86107BB-31E5-430A-ACDE-AFD40EB82086}" type="pres">
      <dgm:prSet presAssocID="{FF2B805B-BF41-4526-9E4D-89F719291114}" presName="connectorText" presStyleLbl="sibTrans2D1" presStyleIdx="2" presStyleCnt="6"/>
      <dgm:spPr/>
    </dgm:pt>
    <dgm:pt modelId="{A5BAEC8C-D097-4E8A-BCD3-0C075CF2750C}" type="pres">
      <dgm:prSet presAssocID="{7DBCDEA3-57CE-452D-A85D-4CF212F8042A}" presName="node" presStyleLbl="node1" presStyleIdx="3" presStyleCnt="6" custScaleX="109354">
        <dgm:presLayoutVars>
          <dgm:bulletEnabled val="1"/>
        </dgm:presLayoutVars>
      </dgm:prSet>
      <dgm:spPr/>
    </dgm:pt>
    <dgm:pt modelId="{DE725271-422D-4F6D-A640-0AC7FC77436E}" type="pres">
      <dgm:prSet presAssocID="{38C10FF8-1FFC-4F86-9053-C131FBEA6F79}" presName="sibTrans" presStyleLbl="sibTrans2D1" presStyleIdx="3" presStyleCnt="6"/>
      <dgm:spPr/>
    </dgm:pt>
    <dgm:pt modelId="{362AA7E7-21D1-47E5-A0B6-D00FE3E171CE}" type="pres">
      <dgm:prSet presAssocID="{38C10FF8-1FFC-4F86-9053-C131FBEA6F79}" presName="connectorText" presStyleLbl="sibTrans2D1" presStyleIdx="3" presStyleCnt="6"/>
      <dgm:spPr/>
    </dgm:pt>
    <dgm:pt modelId="{1DDD1EC1-23C3-4163-9BC9-A12D89FA045C}" type="pres">
      <dgm:prSet presAssocID="{031C0A36-D1DE-47F9-AB5C-8ABCED4AA8B6}" presName="node" presStyleLbl="node1" presStyleIdx="4" presStyleCnt="6" custScaleX="126174">
        <dgm:presLayoutVars>
          <dgm:bulletEnabled val="1"/>
        </dgm:presLayoutVars>
      </dgm:prSet>
      <dgm:spPr/>
    </dgm:pt>
    <dgm:pt modelId="{2CC434A8-8C20-45B8-B1EB-F579BBC02D5C}" type="pres">
      <dgm:prSet presAssocID="{3F3E7CC8-4565-4A84-94DB-A6BAB2A688D7}" presName="sibTrans" presStyleLbl="sibTrans2D1" presStyleIdx="4" presStyleCnt="6"/>
      <dgm:spPr/>
    </dgm:pt>
    <dgm:pt modelId="{63E5F527-E016-421B-8F5A-094588400324}" type="pres">
      <dgm:prSet presAssocID="{3F3E7CC8-4565-4A84-94DB-A6BAB2A688D7}" presName="connectorText" presStyleLbl="sibTrans2D1" presStyleIdx="4" presStyleCnt="6"/>
      <dgm:spPr/>
    </dgm:pt>
    <dgm:pt modelId="{B9DEF6CE-AFB3-4F9C-9CD3-7FD8DA8417E2}" type="pres">
      <dgm:prSet presAssocID="{6DDC36E4-2011-41DA-9713-0FFBD515D31F}" presName="node" presStyleLbl="node1" presStyleIdx="5" presStyleCnt="6" custScaleX="110586">
        <dgm:presLayoutVars>
          <dgm:bulletEnabled val="1"/>
        </dgm:presLayoutVars>
      </dgm:prSet>
      <dgm:spPr/>
    </dgm:pt>
    <dgm:pt modelId="{61F7E0A8-C18E-48C9-B7C5-9CB4DFA1DE61}" type="pres">
      <dgm:prSet presAssocID="{B811A251-1354-400B-A94D-029BC01B8614}" presName="sibTrans" presStyleLbl="sibTrans2D1" presStyleIdx="5" presStyleCnt="6"/>
      <dgm:spPr/>
    </dgm:pt>
    <dgm:pt modelId="{DC1B9221-8E88-4B55-A2EE-BB48E1A8EFDB}" type="pres">
      <dgm:prSet presAssocID="{B811A251-1354-400B-A94D-029BC01B8614}" presName="connectorText" presStyleLbl="sibTrans2D1" presStyleIdx="5" presStyleCnt="6"/>
      <dgm:spPr/>
    </dgm:pt>
  </dgm:ptLst>
  <dgm:cxnLst>
    <dgm:cxn modelId="{02385916-3891-4CE2-A1DF-57A8B7344CEE}" srcId="{8860A7BE-891A-43F7-BF73-4CFE8681816E}" destId="{A92B6F36-D2F6-4215-B621-BD8EFB63A6CF}" srcOrd="1" destOrd="0" parTransId="{A1FE0457-9DDC-416A-9270-CB3F448326E4}" sibTransId="{124470F8-E466-44FA-A87D-542EA10E59F7}"/>
    <dgm:cxn modelId="{DFFDBA17-C8A1-4F01-A218-32373B588EA6}" srcId="{8860A7BE-891A-43F7-BF73-4CFE8681816E}" destId="{7DBCDEA3-57CE-452D-A85D-4CF212F8042A}" srcOrd="3" destOrd="0" parTransId="{CC6E55C2-9620-4B95-92A2-B3DAD2521895}" sibTransId="{38C10FF8-1FFC-4F86-9053-C131FBEA6F79}"/>
    <dgm:cxn modelId="{C80F6C1B-E904-1D4D-89FD-434F553D80D2}" type="presOf" srcId="{124470F8-E466-44FA-A87D-542EA10E59F7}" destId="{D2469CE5-49FC-41D2-8565-236885B36F71}" srcOrd="0" destOrd="0" presId="urn:microsoft.com/office/officeart/2005/8/layout/cycle2"/>
    <dgm:cxn modelId="{A1BE5F2C-F3B1-AE41-8535-7709E8007019}" type="presOf" srcId="{CA2BE029-6E9D-4C44-9B1E-3B9B4FF18E73}" destId="{65394E1A-29E3-47A3-992E-126BD2D70F9E}" srcOrd="0" destOrd="0" presId="urn:microsoft.com/office/officeart/2005/8/layout/cycle2"/>
    <dgm:cxn modelId="{CADE9F36-2E1C-AE49-BCF2-0259EEC3C50B}" type="presOf" srcId="{38C10FF8-1FFC-4F86-9053-C131FBEA6F79}" destId="{362AA7E7-21D1-47E5-A0B6-D00FE3E171CE}" srcOrd="1" destOrd="0" presId="urn:microsoft.com/office/officeart/2005/8/layout/cycle2"/>
    <dgm:cxn modelId="{0203113A-CADA-4F3A-97B3-2BF954F13B2C}" srcId="{8860A7BE-891A-43F7-BF73-4CFE8681816E}" destId="{AE65B404-0CB8-4B8D-99A7-4E49809BA512}" srcOrd="2" destOrd="0" parTransId="{69C33D47-11CA-45E1-9058-E4C020256793}" sibTransId="{FF2B805B-BF41-4526-9E4D-89F719291114}"/>
    <dgm:cxn modelId="{00B6CA3D-223F-E640-823A-96C62BBEF5FE}" type="presOf" srcId="{8860A7BE-891A-43F7-BF73-4CFE8681816E}" destId="{A63D2823-3342-4556-B7BB-1A04833D779B}" srcOrd="0" destOrd="0" presId="urn:microsoft.com/office/officeart/2005/8/layout/cycle2"/>
    <dgm:cxn modelId="{BD28B13F-4A58-4645-8D2A-A3DBA0F3EA4B}" srcId="{8860A7BE-891A-43F7-BF73-4CFE8681816E}" destId="{031C0A36-D1DE-47F9-AB5C-8ABCED4AA8B6}" srcOrd="4" destOrd="0" parTransId="{97249AAB-0118-44F7-9587-F90B3B5E9C07}" sibTransId="{3F3E7CC8-4565-4A84-94DB-A6BAB2A688D7}"/>
    <dgm:cxn modelId="{D856105C-6C6F-C746-A352-F41F9D3511C9}" type="presOf" srcId="{7DBCDEA3-57CE-452D-A85D-4CF212F8042A}" destId="{A5BAEC8C-D097-4E8A-BCD3-0C075CF2750C}" srcOrd="0" destOrd="0" presId="urn:microsoft.com/office/officeart/2005/8/layout/cycle2"/>
    <dgm:cxn modelId="{663D5A5F-AD79-8645-B19B-D1D31CD49377}" type="presOf" srcId="{FF2B805B-BF41-4526-9E4D-89F719291114}" destId="{A8CF8D81-FB59-4EDE-80F9-1BFC11D6294F}" srcOrd="0" destOrd="0" presId="urn:microsoft.com/office/officeart/2005/8/layout/cycle2"/>
    <dgm:cxn modelId="{7CF7884C-FB90-B348-A47B-8D759B726C84}" type="presOf" srcId="{031C0A36-D1DE-47F9-AB5C-8ABCED4AA8B6}" destId="{1DDD1EC1-23C3-4163-9BC9-A12D89FA045C}" srcOrd="0" destOrd="0" presId="urn:microsoft.com/office/officeart/2005/8/layout/cycle2"/>
    <dgm:cxn modelId="{F5025A4D-572C-4E63-B28D-FAF98B7DA285}" srcId="{8860A7BE-891A-43F7-BF73-4CFE8681816E}" destId="{9638701E-63A0-4ABA-80AD-7C75E7CEBBAF}" srcOrd="0" destOrd="0" parTransId="{75646CAE-B254-4BF3-B37D-460BFE01C70B}" sibTransId="{CA2BE029-6E9D-4C44-9B1E-3B9B4FF18E73}"/>
    <dgm:cxn modelId="{15215F57-1110-2F49-9D8C-6CFCE0DD7054}" type="presOf" srcId="{FF2B805B-BF41-4526-9E4D-89F719291114}" destId="{F86107BB-31E5-430A-ACDE-AFD40EB82086}" srcOrd="1" destOrd="0" presId="urn:microsoft.com/office/officeart/2005/8/layout/cycle2"/>
    <dgm:cxn modelId="{989D0E82-8FE5-E94D-81CC-CCBE2EB8C7B5}" type="presOf" srcId="{124470F8-E466-44FA-A87D-542EA10E59F7}" destId="{AAF03540-7EB2-4BD7-86BC-341D155F17EF}" srcOrd="1" destOrd="0" presId="urn:microsoft.com/office/officeart/2005/8/layout/cycle2"/>
    <dgm:cxn modelId="{7E030783-43A1-DE40-86BA-C808B6D2647E}" type="presOf" srcId="{38C10FF8-1FFC-4F86-9053-C131FBEA6F79}" destId="{DE725271-422D-4F6D-A640-0AC7FC77436E}" srcOrd="0" destOrd="0" presId="urn:microsoft.com/office/officeart/2005/8/layout/cycle2"/>
    <dgm:cxn modelId="{7BF2E598-6B72-4200-BB54-C4E1006CC7E1}" srcId="{8860A7BE-891A-43F7-BF73-4CFE8681816E}" destId="{6DDC36E4-2011-41DA-9713-0FFBD515D31F}" srcOrd="5" destOrd="0" parTransId="{65B510FF-8D02-4382-A723-6F1E46E61193}" sibTransId="{B811A251-1354-400B-A94D-029BC01B8614}"/>
    <dgm:cxn modelId="{1466F7AD-4E6F-AA41-B15E-DD05B9DF43D1}" type="presOf" srcId="{6DDC36E4-2011-41DA-9713-0FFBD515D31F}" destId="{B9DEF6CE-AFB3-4F9C-9CD3-7FD8DA8417E2}" srcOrd="0" destOrd="0" presId="urn:microsoft.com/office/officeart/2005/8/layout/cycle2"/>
    <dgm:cxn modelId="{19F8C4C4-84B2-C948-ABB5-6E13B40F8AC2}" type="presOf" srcId="{3F3E7CC8-4565-4A84-94DB-A6BAB2A688D7}" destId="{2CC434A8-8C20-45B8-B1EB-F579BBC02D5C}" srcOrd="0" destOrd="0" presId="urn:microsoft.com/office/officeart/2005/8/layout/cycle2"/>
    <dgm:cxn modelId="{10A812C6-192F-D74D-8B3A-7B0B4C3B9EB2}" type="presOf" srcId="{AE65B404-0CB8-4B8D-99A7-4E49809BA512}" destId="{7CB40C0F-36C7-4D5D-9E9C-48C62DEC3F08}" srcOrd="0" destOrd="0" presId="urn:microsoft.com/office/officeart/2005/8/layout/cycle2"/>
    <dgm:cxn modelId="{0B158DCC-110B-C741-B067-1F8F144E185D}" type="presOf" srcId="{3F3E7CC8-4565-4A84-94DB-A6BAB2A688D7}" destId="{63E5F527-E016-421B-8F5A-094588400324}" srcOrd="1" destOrd="0" presId="urn:microsoft.com/office/officeart/2005/8/layout/cycle2"/>
    <dgm:cxn modelId="{F8466ACF-B3D8-A443-A090-CE8A7B1D6EFC}" type="presOf" srcId="{A92B6F36-D2F6-4215-B621-BD8EFB63A6CF}" destId="{1B1F7918-2248-4EDE-8610-BEA5F77459B3}" srcOrd="0" destOrd="0" presId="urn:microsoft.com/office/officeart/2005/8/layout/cycle2"/>
    <dgm:cxn modelId="{D3477AD0-6A6C-494A-984A-28C8667CFEE5}" type="presOf" srcId="{CA2BE029-6E9D-4C44-9B1E-3B9B4FF18E73}" destId="{7E5C7F20-F079-498E-A846-266ACE4C563A}" srcOrd="1" destOrd="0" presId="urn:microsoft.com/office/officeart/2005/8/layout/cycle2"/>
    <dgm:cxn modelId="{1C1356E0-FD97-3A40-AC90-695EE2B0B93A}" type="presOf" srcId="{B811A251-1354-400B-A94D-029BC01B8614}" destId="{61F7E0A8-C18E-48C9-B7C5-9CB4DFA1DE61}" srcOrd="0" destOrd="0" presId="urn:microsoft.com/office/officeart/2005/8/layout/cycle2"/>
    <dgm:cxn modelId="{AF9FA1F6-55CA-D44B-B801-C0E9E657C771}" type="presOf" srcId="{9638701E-63A0-4ABA-80AD-7C75E7CEBBAF}" destId="{FC751349-5A67-4C49-8D96-99E2BD16A8EC}" srcOrd="0" destOrd="0" presId="urn:microsoft.com/office/officeart/2005/8/layout/cycle2"/>
    <dgm:cxn modelId="{8B3CAAFB-5D34-E84E-BD3D-62D47A41BDEB}" type="presOf" srcId="{B811A251-1354-400B-A94D-029BC01B8614}" destId="{DC1B9221-8E88-4B55-A2EE-BB48E1A8EFDB}" srcOrd="1" destOrd="0" presId="urn:microsoft.com/office/officeart/2005/8/layout/cycle2"/>
    <dgm:cxn modelId="{6675ECE3-CF1C-E940-8423-9A654195F073}" type="presParOf" srcId="{A63D2823-3342-4556-B7BB-1A04833D779B}" destId="{FC751349-5A67-4C49-8D96-99E2BD16A8EC}" srcOrd="0" destOrd="0" presId="urn:microsoft.com/office/officeart/2005/8/layout/cycle2"/>
    <dgm:cxn modelId="{700C2E3A-6C90-0C41-B7D3-77850D5EA24E}" type="presParOf" srcId="{A63D2823-3342-4556-B7BB-1A04833D779B}" destId="{65394E1A-29E3-47A3-992E-126BD2D70F9E}" srcOrd="1" destOrd="0" presId="urn:microsoft.com/office/officeart/2005/8/layout/cycle2"/>
    <dgm:cxn modelId="{C3CA52FE-045B-DE44-9F8A-E7230999DE8A}" type="presParOf" srcId="{65394E1A-29E3-47A3-992E-126BD2D70F9E}" destId="{7E5C7F20-F079-498E-A846-266ACE4C563A}" srcOrd="0" destOrd="0" presId="urn:microsoft.com/office/officeart/2005/8/layout/cycle2"/>
    <dgm:cxn modelId="{156EABB3-B552-2C46-9BB2-33D79A004937}" type="presParOf" srcId="{A63D2823-3342-4556-B7BB-1A04833D779B}" destId="{1B1F7918-2248-4EDE-8610-BEA5F77459B3}" srcOrd="2" destOrd="0" presId="urn:microsoft.com/office/officeart/2005/8/layout/cycle2"/>
    <dgm:cxn modelId="{B7894EEB-5A1B-9947-AB04-8ACBCCBFBB91}" type="presParOf" srcId="{A63D2823-3342-4556-B7BB-1A04833D779B}" destId="{D2469CE5-49FC-41D2-8565-236885B36F71}" srcOrd="3" destOrd="0" presId="urn:microsoft.com/office/officeart/2005/8/layout/cycle2"/>
    <dgm:cxn modelId="{C4C59E87-377C-D749-927B-C6E9FC617E3D}" type="presParOf" srcId="{D2469CE5-49FC-41D2-8565-236885B36F71}" destId="{AAF03540-7EB2-4BD7-86BC-341D155F17EF}" srcOrd="0" destOrd="0" presId="urn:microsoft.com/office/officeart/2005/8/layout/cycle2"/>
    <dgm:cxn modelId="{8D0D4DAA-35A7-8048-AC7A-99186E4B9A00}" type="presParOf" srcId="{A63D2823-3342-4556-B7BB-1A04833D779B}" destId="{7CB40C0F-36C7-4D5D-9E9C-48C62DEC3F08}" srcOrd="4" destOrd="0" presId="urn:microsoft.com/office/officeart/2005/8/layout/cycle2"/>
    <dgm:cxn modelId="{C9A2B6E4-1F23-9741-924E-5B7C43F0D53C}" type="presParOf" srcId="{A63D2823-3342-4556-B7BB-1A04833D779B}" destId="{A8CF8D81-FB59-4EDE-80F9-1BFC11D6294F}" srcOrd="5" destOrd="0" presId="urn:microsoft.com/office/officeart/2005/8/layout/cycle2"/>
    <dgm:cxn modelId="{994D219A-6928-DC45-9F8A-E487C940303C}" type="presParOf" srcId="{A8CF8D81-FB59-4EDE-80F9-1BFC11D6294F}" destId="{F86107BB-31E5-430A-ACDE-AFD40EB82086}" srcOrd="0" destOrd="0" presId="urn:microsoft.com/office/officeart/2005/8/layout/cycle2"/>
    <dgm:cxn modelId="{03EE1108-9502-E041-9D8A-1C727A70F3BA}" type="presParOf" srcId="{A63D2823-3342-4556-B7BB-1A04833D779B}" destId="{A5BAEC8C-D097-4E8A-BCD3-0C075CF2750C}" srcOrd="6" destOrd="0" presId="urn:microsoft.com/office/officeart/2005/8/layout/cycle2"/>
    <dgm:cxn modelId="{69E13BDA-4D40-A14D-8E96-FF233F2A9539}" type="presParOf" srcId="{A63D2823-3342-4556-B7BB-1A04833D779B}" destId="{DE725271-422D-4F6D-A640-0AC7FC77436E}" srcOrd="7" destOrd="0" presId="urn:microsoft.com/office/officeart/2005/8/layout/cycle2"/>
    <dgm:cxn modelId="{0092F66A-35A9-1542-9F4F-9EB69E6D5B5C}" type="presParOf" srcId="{DE725271-422D-4F6D-A640-0AC7FC77436E}" destId="{362AA7E7-21D1-47E5-A0B6-D00FE3E171CE}" srcOrd="0" destOrd="0" presId="urn:microsoft.com/office/officeart/2005/8/layout/cycle2"/>
    <dgm:cxn modelId="{A5C135D1-5137-3E45-9AD6-4FECA0E30EF6}" type="presParOf" srcId="{A63D2823-3342-4556-B7BB-1A04833D779B}" destId="{1DDD1EC1-23C3-4163-9BC9-A12D89FA045C}" srcOrd="8" destOrd="0" presId="urn:microsoft.com/office/officeart/2005/8/layout/cycle2"/>
    <dgm:cxn modelId="{A7995248-FE65-214A-974F-B355D4115069}" type="presParOf" srcId="{A63D2823-3342-4556-B7BB-1A04833D779B}" destId="{2CC434A8-8C20-45B8-B1EB-F579BBC02D5C}" srcOrd="9" destOrd="0" presId="urn:microsoft.com/office/officeart/2005/8/layout/cycle2"/>
    <dgm:cxn modelId="{1E5ECDAC-063C-8D4C-A9B1-03F2C5693EE6}" type="presParOf" srcId="{2CC434A8-8C20-45B8-B1EB-F579BBC02D5C}" destId="{63E5F527-E016-421B-8F5A-094588400324}" srcOrd="0" destOrd="0" presId="urn:microsoft.com/office/officeart/2005/8/layout/cycle2"/>
    <dgm:cxn modelId="{84E51155-D4EF-AA43-A26E-181D10C2A107}" type="presParOf" srcId="{A63D2823-3342-4556-B7BB-1A04833D779B}" destId="{B9DEF6CE-AFB3-4F9C-9CD3-7FD8DA8417E2}" srcOrd="10" destOrd="0" presId="urn:microsoft.com/office/officeart/2005/8/layout/cycle2"/>
    <dgm:cxn modelId="{6D842FAD-A893-2A4D-8348-943BC315340A}" type="presParOf" srcId="{A63D2823-3342-4556-B7BB-1A04833D779B}" destId="{61F7E0A8-C18E-48C9-B7C5-9CB4DFA1DE61}" srcOrd="11" destOrd="0" presId="urn:microsoft.com/office/officeart/2005/8/layout/cycle2"/>
    <dgm:cxn modelId="{00402A94-5BFC-EB4A-A554-DF39A89D1463}" type="presParOf" srcId="{61F7E0A8-C18E-48C9-B7C5-9CB4DFA1DE61}" destId="{DC1B9221-8E88-4B55-A2EE-BB48E1A8EFDB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1349-5A67-4C49-8D96-99E2BD16A8EC}">
      <dsp:nvSpPr>
        <dsp:cNvPr id="0" name=""/>
        <dsp:cNvSpPr/>
      </dsp:nvSpPr>
      <dsp:spPr>
        <a:xfrm>
          <a:off x="4076707" y="1620"/>
          <a:ext cx="1798223" cy="1484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Ledelsen understøtter indsatser, der sikrer målopfyldelse</a:t>
          </a:r>
        </a:p>
      </dsp:txBody>
      <dsp:txXfrm>
        <a:off x="4340051" y="219083"/>
        <a:ext cx="1271535" cy="1050006"/>
      </dsp:txXfrm>
    </dsp:sp>
    <dsp:sp modelId="{65394E1A-29E3-47A3-992E-126BD2D70F9E}">
      <dsp:nvSpPr>
        <dsp:cNvPr id="0" name=""/>
        <dsp:cNvSpPr/>
      </dsp:nvSpPr>
      <dsp:spPr>
        <a:xfrm rot="1800000">
          <a:off x="5811822" y="1074007"/>
          <a:ext cx="338913" cy="501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100" kern="1200"/>
        </a:p>
      </dsp:txBody>
      <dsp:txXfrm>
        <a:off x="5818633" y="1148822"/>
        <a:ext cx="237239" cy="300698"/>
      </dsp:txXfrm>
    </dsp:sp>
    <dsp:sp modelId="{1B1F7918-2248-4EDE-8610-BEA5F77459B3}">
      <dsp:nvSpPr>
        <dsp:cNvPr id="0" name=""/>
        <dsp:cNvSpPr/>
      </dsp:nvSpPr>
      <dsp:spPr>
        <a:xfrm>
          <a:off x="6167008" y="1118017"/>
          <a:ext cx="1484932" cy="1484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Den finansielle risiko bør ikke påvirke budgetter</a:t>
          </a:r>
        </a:p>
      </dsp:txBody>
      <dsp:txXfrm>
        <a:off x="6384471" y="1335480"/>
        <a:ext cx="1050006" cy="1050006"/>
      </dsp:txXfrm>
    </dsp:sp>
    <dsp:sp modelId="{D2469CE5-49FC-41D2-8565-236885B36F71}">
      <dsp:nvSpPr>
        <dsp:cNvPr id="0" name=""/>
        <dsp:cNvSpPr/>
      </dsp:nvSpPr>
      <dsp:spPr>
        <a:xfrm rot="5400000">
          <a:off x="6733330" y="2674745"/>
          <a:ext cx="352289" cy="501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100" kern="1200"/>
        </a:p>
      </dsp:txBody>
      <dsp:txXfrm>
        <a:off x="6786174" y="2722135"/>
        <a:ext cx="246602" cy="300698"/>
      </dsp:txXfrm>
    </dsp:sp>
    <dsp:sp modelId="{7CB40C0F-36C7-4D5D-9E9C-48C62DEC3F08}">
      <dsp:nvSpPr>
        <dsp:cNvPr id="0" name=""/>
        <dsp:cNvSpPr/>
      </dsp:nvSpPr>
      <dsp:spPr>
        <a:xfrm>
          <a:off x="6018315" y="3267646"/>
          <a:ext cx="1782320" cy="1651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Påpasselighed med evt. kobling mellem økonomi og målopfyldelse</a:t>
          </a:r>
        </a:p>
      </dsp:txBody>
      <dsp:txXfrm>
        <a:off x="6279330" y="3509467"/>
        <a:ext cx="1260290" cy="1167617"/>
      </dsp:txXfrm>
    </dsp:sp>
    <dsp:sp modelId="{A8CF8D81-FB59-4EDE-80F9-1BFC11D6294F}">
      <dsp:nvSpPr>
        <dsp:cNvPr id="0" name=""/>
        <dsp:cNvSpPr/>
      </dsp:nvSpPr>
      <dsp:spPr>
        <a:xfrm rot="9000000">
          <a:off x="5764934" y="4416787"/>
          <a:ext cx="300363" cy="501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100" kern="1200"/>
        </a:p>
      </dsp:txBody>
      <dsp:txXfrm rot="10800000">
        <a:off x="5849007" y="4494493"/>
        <a:ext cx="210254" cy="300698"/>
      </dsp:txXfrm>
    </dsp:sp>
    <dsp:sp modelId="{A5BAEC8C-D097-4E8A-BCD3-0C075CF2750C}">
      <dsp:nvSpPr>
        <dsp:cNvPr id="0" name=""/>
        <dsp:cNvSpPr/>
      </dsp:nvSpPr>
      <dsp:spPr>
        <a:xfrm>
          <a:off x="4163903" y="4467206"/>
          <a:ext cx="1623833" cy="1484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Ikke økonomiske incitamenter  direkte ud på afdelinger</a:t>
          </a:r>
        </a:p>
      </dsp:txBody>
      <dsp:txXfrm>
        <a:off x="4401708" y="4684669"/>
        <a:ext cx="1148223" cy="1050006"/>
      </dsp:txXfrm>
    </dsp:sp>
    <dsp:sp modelId="{DE725271-422D-4F6D-A640-0AC7FC77436E}">
      <dsp:nvSpPr>
        <dsp:cNvPr id="0" name=""/>
        <dsp:cNvSpPr/>
      </dsp:nvSpPr>
      <dsp:spPr>
        <a:xfrm rot="12600000">
          <a:off x="3901754" y="4425532"/>
          <a:ext cx="299830" cy="501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100" kern="1200"/>
        </a:p>
      </dsp:txBody>
      <dsp:txXfrm rot="10800000">
        <a:off x="3985678" y="4548252"/>
        <a:ext cx="209881" cy="300698"/>
      </dsp:txXfrm>
    </dsp:sp>
    <dsp:sp modelId="{1DDD1EC1-23C3-4163-9BC9-A12D89FA045C}">
      <dsp:nvSpPr>
        <dsp:cNvPr id="0" name=""/>
        <dsp:cNvSpPr/>
      </dsp:nvSpPr>
      <dsp:spPr>
        <a:xfrm>
          <a:off x="2105364" y="3350810"/>
          <a:ext cx="1873598" cy="1484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Oversættelse af kriterier til konkrete indsatser på afdelinger</a:t>
          </a:r>
        </a:p>
      </dsp:txBody>
      <dsp:txXfrm>
        <a:off x="2379746" y="3568273"/>
        <a:ext cx="1324834" cy="1050006"/>
      </dsp:txXfrm>
    </dsp:sp>
    <dsp:sp modelId="{2CC434A8-8C20-45B8-B1EB-F579BBC02D5C}">
      <dsp:nvSpPr>
        <dsp:cNvPr id="0" name=""/>
        <dsp:cNvSpPr/>
      </dsp:nvSpPr>
      <dsp:spPr>
        <a:xfrm rot="16200000">
          <a:off x="2843981" y="2737515"/>
          <a:ext cx="396365" cy="501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100" kern="1200"/>
        </a:p>
      </dsp:txBody>
      <dsp:txXfrm>
        <a:off x="2903436" y="2897203"/>
        <a:ext cx="277456" cy="300698"/>
      </dsp:txXfrm>
    </dsp:sp>
    <dsp:sp modelId="{B9DEF6CE-AFB3-4F9C-9CD3-7FD8DA8417E2}">
      <dsp:nvSpPr>
        <dsp:cNvPr id="0" name=""/>
        <dsp:cNvSpPr/>
      </dsp:nvSpPr>
      <dsp:spPr>
        <a:xfrm>
          <a:off x="2221100" y="1118017"/>
          <a:ext cx="1642127" cy="1484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rgbClr val="007E8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rPr>
            <a:t>Fælles analyser og systematisk vidensdeling på tværs af regioner</a:t>
          </a:r>
        </a:p>
      </dsp:txBody>
      <dsp:txXfrm>
        <a:off x="2461584" y="1335480"/>
        <a:ext cx="1161159" cy="1050006"/>
      </dsp:txXfrm>
    </dsp:sp>
    <dsp:sp modelId="{61F7E0A8-C18E-48C9-B7C5-9CB4DFA1DE61}">
      <dsp:nvSpPr>
        <dsp:cNvPr id="0" name=""/>
        <dsp:cNvSpPr/>
      </dsp:nvSpPr>
      <dsp:spPr>
        <a:xfrm rot="19800000">
          <a:off x="3824555" y="1069016"/>
          <a:ext cx="308898" cy="501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100" kern="1200"/>
        </a:p>
      </dsp:txBody>
      <dsp:txXfrm>
        <a:off x="3830763" y="1192416"/>
        <a:ext cx="216229" cy="300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A75F-C048-C74E-B778-D5E9A1BA7ABA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8B156-AB7C-C344-8908-572EDE2861E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84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nye styring kan og skal ikke udmøntes på samme måde som aktivitetspuljen og produktivitetskravet.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Meget skal aflæres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Regionerne er enige om 6 overordnede principper for udmøntningen i regionerne af nærhedsfinansieringen. </a:t>
            </a:r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Principperne 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Regionerne har en afgørende rolle i at understøtte sygehusene i at sætte skub i den samlede omstilling af sundhedsvæsnet. Den politiske og administrative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ledelse har dermed en central opgave i at etablere de rammer og bidrage til at iværksætte de indsatser, der sikrer målopfyldelse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de fem kriterier.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Den finansielle risiko ved nærhedsfinansiering er af likviditetsmæssig karakter og bør ikke påvirke de regionale bud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getter. Der bør således ikke budgetteres med et lavere udgiftsniveau eller gennemføres besparelser, hvis regionen forventer krav om tilbagebetaling af puljemidler grundet manglende målopfyldelse.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Den finansielle risiko bør overordnet løftes på regionsniveauet. Evt. økonomistyringsmodeller, hvor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enkelte enheders økonomi gøres afhængig af målopfyldelse på alle eller udvalgte kriterier fra nærhedsfinansieringen bør ske i begrænset omfang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kun på relevante afdelinger, der skønnes at have potentiale for at kunne medvirke direkte til målopfyldelse af kriterierne.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Kriterierne skal ikke implementeres bredt på alle afdelinger idet alle afdelinger ikke har samme mulighed for at bidrage til målopfyldelsen. Det er regionens opgave at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differentiere styringen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så potentialerne opnås der, hvor de er størst og fagligt meningsfulde.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De enkelte kriterier er udtryk for en ønsket samlet omstilling af sundhedsvæsnet. For at hospitaler og afdelinger kan arbejde datadrevet med omstillingen kan der være behov for, at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kriterierne udmøntes ved at oversætte dem ind i konkrete indsatser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de enkelte afdelinger.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Der skal iværksættes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fælles anal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yser, der skaber klarhed over og underbygger viden om, hvad der skal til for at opnå kriterierne. Disse og øvrige erfaringer med at arbejde med kriterierne skal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videndeles på tværs af regionerne på systematisk vis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D332-0645-426F-B47A-2CC39A0ACA0E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39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690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110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047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4515" y="1340768"/>
            <a:ext cx="918341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98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7E264-35FC-574E-8E16-D5DF9CB9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91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2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37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22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268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220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74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4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144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4E0-57B6-B047-9537-1D729FAFF5CE}" type="datetimeFigureOut">
              <a:rPr lang="da-DK" smtClean="0"/>
              <a:t>18-11-2018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53E0-0A6E-3647-AF07-D68D2AE31F6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0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process/pmg6/chapter/assessing-cost-effectiveness#ftn.footnote_13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M SydUni 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63688" y="-34935"/>
            <a:ext cx="7308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da-DK" sz="2000" i="1" dirty="0">
                <a:latin typeface="Times New Roman" charset="0"/>
                <a:cs typeface="Times New Roman" charset="0"/>
              </a:rPr>
              <a:t>RØST – Danske Regioner</a:t>
            </a:r>
          </a:p>
          <a:p>
            <a:pPr algn="r"/>
            <a:r>
              <a:rPr lang="da-DK" sz="2000" i="1" dirty="0">
                <a:latin typeface="Times New Roman" charset="0"/>
                <a:cs typeface="Times New Roman" charset="0"/>
              </a:rPr>
              <a:t>Aarhus</a:t>
            </a:r>
          </a:p>
          <a:p>
            <a:pPr algn="r"/>
            <a:r>
              <a:rPr lang="da-DK" sz="2000" i="1" dirty="0">
                <a:latin typeface="Times New Roman" charset="0"/>
                <a:cs typeface="Times New Roman" charset="0"/>
              </a:rPr>
              <a:t>22. november 2018</a:t>
            </a:r>
          </a:p>
        </p:txBody>
      </p:sp>
      <p:sp>
        <p:nvSpPr>
          <p:cNvPr id="38916" name="Tekstboks 4"/>
          <p:cNvSpPr txBox="1">
            <a:spLocks noChangeArrowheads="1"/>
          </p:cNvSpPr>
          <p:nvPr/>
        </p:nvSpPr>
        <p:spPr bwMode="auto">
          <a:xfrm>
            <a:off x="2718923" y="4523421"/>
            <a:ext cx="36449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2800" b="1" dirty="0">
                <a:latin typeface="Times New Roman" charset="0"/>
                <a:cs typeface="Times New Roman" charset="0"/>
              </a:rPr>
              <a:t>Kjeld Møller Pedersen</a:t>
            </a:r>
          </a:p>
          <a:p>
            <a:pPr algn="ctr" eaLnBrk="1" hangingPunct="1"/>
            <a:r>
              <a:rPr lang="da-DK" sz="2800" b="1" dirty="0">
                <a:latin typeface="Times New Roman" charset="0"/>
                <a:cs typeface="Times New Roman" charset="0"/>
              </a:rPr>
              <a:t>Syddansk Universitet</a:t>
            </a:r>
          </a:p>
          <a:p>
            <a:pPr algn="ctr" eaLnBrk="1" hangingPunct="1"/>
            <a:r>
              <a:rPr lang="da-DK" sz="2800" b="1" dirty="0">
                <a:latin typeface="Times New Roman" charset="0"/>
                <a:cs typeface="Times New Roman" charset="0"/>
              </a:rPr>
              <a:t>Aalborg Universitet</a:t>
            </a:r>
          </a:p>
          <a:p>
            <a:pPr algn="ctr" eaLnBrk="1" hangingPunct="1"/>
            <a:r>
              <a:rPr lang="da-DK" sz="2800" b="1" dirty="0" err="1">
                <a:latin typeface="Times New Roman" charset="0"/>
                <a:cs typeface="Times New Roman" charset="0"/>
              </a:rPr>
              <a:t>kmp@sam.sdu.dk</a:t>
            </a:r>
            <a:endParaRPr lang="da-DK" sz="2800" b="1" dirty="0">
              <a:latin typeface="Times New Roman" charset="0"/>
              <a:cs typeface="Times New Roman" charset="0"/>
            </a:endParaRPr>
          </a:p>
          <a:p>
            <a:pPr algn="ctr" eaLnBrk="1" hangingPunct="1"/>
            <a:endParaRPr lang="da-DK" sz="2800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38917" name="Picture 7" descr="http://www.design.aau.dk/digitalAssets/37/37024_aau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6381750"/>
            <a:ext cx="26257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423374" y="1628800"/>
            <a:ext cx="69127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Hvordan lykkes vi med at holde udgifterne nede i et sundhedsvæsen med umættelig efterspørgsel? </a:t>
            </a:r>
          </a:p>
        </p:txBody>
      </p:sp>
    </p:spTree>
    <p:extLst>
      <p:ext uri="{BB962C8B-B14F-4D97-AF65-F5344CB8AC3E}">
        <p14:creationId xmlns:p14="http://schemas.microsoft.com/office/powerpoint/2010/main" val="368760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114889" y="-33807"/>
            <a:ext cx="6942926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Hvad kan der gøres på</a:t>
            </a:r>
          </a:p>
          <a:p>
            <a:pPr algn="ctr">
              <a:lnSpc>
                <a:spcPct val="90000"/>
              </a:lnSpc>
            </a:pPr>
            <a:r>
              <a:rPr lang="da-DK"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Efterspørgselssiden Udbudssiden?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0" y="1541629"/>
            <a:ext cx="9172704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LEON-princippet og opgaveflytning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Værdibaseret styring:  Styring efter sundhedsmæssige resultatet</a:t>
            </a:r>
          </a:p>
          <a:p>
            <a:pPr marL="742950" lvl="1" indent="-285750">
              <a:buFont typeface="Arial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Udfase mere eller mindre værdiløse behandlinger</a:t>
            </a:r>
          </a:p>
          <a:p>
            <a:pPr marL="285750" indent="-285750">
              <a:buFont typeface="Arial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Reducere antallet af uhensigtsmæssige indlæggelser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Prioritering (behandlingsråd)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Kliniske retningslinjer baseret på økonomisk evaluering (som i NICE)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Nærhedsfinansiering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Færre (delvist finansierede) løfter fra Christiansborg</a:t>
            </a:r>
          </a:p>
          <a:p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A2FAC-B71D-4875-9852-9AA33AA171CE}"/>
              </a:ext>
            </a:extLst>
          </p:cNvPr>
          <p:cNvSpPr txBox="1"/>
          <p:nvPr/>
        </p:nvSpPr>
        <p:spPr>
          <a:xfrm rot="2356615">
            <a:off x="1051120" y="3534134"/>
            <a:ext cx="60548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MEN:  batter det noget/nok?</a:t>
            </a:r>
          </a:p>
        </p:txBody>
      </p:sp>
    </p:spTree>
    <p:extLst>
      <p:ext uri="{BB962C8B-B14F-4D97-AF65-F5344CB8AC3E}">
        <p14:creationId xmlns:p14="http://schemas.microsoft.com/office/powerpoint/2010/main" val="240337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ebenet trekant 1"/>
          <p:cNvSpPr/>
          <p:nvPr/>
        </p:nvSpPr>
        <p:spPr>
          <a:xfrm rot="1116049">
            <a:off x="2551114" y="2944815"/>
            <a:ext cx="4357687" cy="303688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6147" name="Tekstboks 2"/>
          <p:cNvSpPr txBox="1">
            <a:spLocks noChangeArrowheads="1"/>
          </p:cNvSpPr>
          <p:nvPr/>
        </p:nvSpPr>
        <p:spPr bwMode="auto">
          <a:xfrm>
            <a:off x="3383317" y="2334515"/>
            <a:ext cx="3828342" cy="79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da-DK" altLang="da-DK" sz="2800" b="1" dirty="0">
                <a:latin typeface="Times New Roman" pitchFamily="18" charset="0"/>
                <a:cs typeface="Times New Roman" pitchFamily="18" charset="0"/>
              </a:rPr>
              <a:t>Almen praksis</a:t>
            </a:r>
          </a:p>
          <a:p>
            <a:pPr algn="ctr" eaLnBrk="1" hangingPunct="1">
              <a:lnSpc>
                <a:spcPct val="80000"/>
              </a:lnSpc>
            </a:pPr>
            <a:r>
              <a:rPr lang="da-DK" altLang="da-DK" sz="2800" b="1" dirty="0">
                <a:latin typeface="Times New Roman" pitchFamily="18" charset="0"/>
                <a:cs typeface="Times New Roman" pitchFamily="18" charset="0"/>
              </a:rPr>
              <a:t>Praksissektoren i øvrigt</a:t>
            </a:r>
          </a:p>
        </p:txBody>
      </p:sp>
      <p:sp>
        <p:nvSpPr>
          <p:cNvPr id="6148" name="Tekstboks 3"/>
          <p:cNvSpPr txBox="1">
            <a:spLocks noChangeArrowheads="1"/>
          </p:cNvSpPr>
          <p:nvPr/>
        </p:nvSpPr>
        <p:spPr bwMode="auto">
          <a:xfrm>
            <a:off x="544127" y="5292111"/>
            <a:ext cx="1960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a-DK" altLang="da-DK" sz="2800" b="1" dirty="0">
                <a:latin typeface="Times New Roman" pitchFamily="18" charset="0"/>
                <a:cs typeface="Times New Roman" pitchFamily="18" charset="0"/>
              </a:rPr>
              <a:t>Sygehusene</a:t>
            </a:r>
          </a:p>
        </p:txBody>
      </p:sp>
      <p:sp>
        <p:nvSpPr>
          <p:cNvPr id="6149" name="Tekstboks 4"/>
          <p:cNvSpPr txBox="1">
            <a:spLocks noChangeArrowheads="1"/>
          </p:cNvSpPr>
          <p:nvPr/>
        </p:nvSpPr>
        <p:spPr bwMode="auto">
          <a:xfrm>
            <a:off x="6211889" y="6362700"/>
            <a:ext cx="2318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a-DK" altLang="da-DK" sz="2800" b="1">
                <a:latin typeface="Times New Roman" pitchFamily="18" charset="0"/>
                <a:cs typeface="Times New Roman" pitchFamily="18" charset="0"/>
              </a:rPr>
              <a:t>Kommunerne</a:t>
            </a:r>
          </a:p>
        </p:txBody>
      </p:sp>
      <p:sp>
        <p:nvSpPr>
          <p:cNvPr id="6150" name="Tekstboks 5"/>
          <p:cNvSpPr txBox="1">
            <a:spLocks noChangeArrowheads="1"/>
          </p:cNvSpPr>
          <p:nvPr/>
        </p:nvSpPr>
        <p:spPr bwMode="auto">
          <a:xfrm>
            <a:off x="0" y="62079"/>
            <a:ext cx="9000678" cy="9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da-DK" altLang="da-DK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da-DK" altLang="da-DK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danske sundhedstrekant</a:t>
            </a:r>
            <a:r>
              <a:rPr lang="da-DK" altLang="da-DK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Er arbejdsdelingen optimal?  </a:t>
            </a:r>
          </a:p>
        </p:txBody>
      </p:sp>
      <p:pic>
        <p:nvPicPr>
          <p:cNvPr id="6151" name="Picture 2" descr="http://b.bimg.dk/node-images/231/3/580x362-c/3231383-sygeh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418015"/>
            <a:ext cx="15128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http://www.ug.dk/job/akademiskarbogledelse/laegetandogdyrlaege/~/media/E651239299544DD4889CD4B93796751E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498532"/>
            <a:ext cx="1927225" cy="79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" descr="http://www.frivejle.dk/jelling/images/sundhedsh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5445127"/>
            <a:ext cx="1711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 rot="154415">
            <a:off x="3166431" y="3848705"/>
            <a:ext cx="29803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LEON-princippet:</a:t>
            </a: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lavest effektive </a:t>
            </a: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omsorgs-og </a:t>
            </a: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omkostningsniveau</a:t>
            </a:r>
          </a:p>
        </p:txBody>
      </p:sp>
    </p:spTree>
    <p:extLst>
      <p:ext uri="{BB962C8B-B14F-4D97-AF65-F5344CB8AC3E}">
        <p14:creationId xmlns:p14="http://schemas.microsoft.com/office/powerpoint/2010/main" val="21970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7FB6C-C393-4F66-AD25-98F62090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6" y="1"/>
            <a:ext cx="8318377" cy="2784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1CEDB-3084-4C37-953A-EC8EDF65A691}"/>
              </a:ext>
            </a:extLst>
          </p:cNvPr>
          <p:cNvSpPr txBox="1"/>
          <p:nvPr/>
        </p:nvSpPr>
        <p:spPr>
          <a:xfrm>
            <a:off x="0" y="2782692"/>
            <a:ext cx="4662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Verdensomspændende initiativ.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D9D1F-A1D3-49AF-8D4A-918473F0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9097"/>
            <a:ext cx="9144000" cy="1141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C393F-1A55-4924-9792-574D39297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77" y="4630823"/>
            <a:ext cx="6177457" cy="3879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44847-993B-4D95-8153-475F085FF46C}"/>
              </a:ext>
            </a:extLst>
          </p:cNvPr>
          <p:cNvSpPr/>
          <p:nvPr/>
        </p:nvSpPr>
        <p:spPr>
          <a:xfrm>
            <a:off x="0" y="5070990"/>
            <a:ext cx="1050228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Choosing Wisely campaign in the UK, launched by the Academy of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Royal Colleges in October last year, lists 40 tests and treatments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unlikely to benefit patients. </a:t>
            </a: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16E6CE-EB47-4432-9676-497C3BD29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88"/>
            <a:ext cx="3838865" cy="4255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40CB6-D6D7-4593-A125-63B19D3D6E19}"/>
              </a:ext>
            </a:extLst>
          </p:cNvPr>
          <p:cNvSpPr txBox="1"/>
          <p:nvPr/>
        </p:nvSpPr>
        <p:spPr>
          <a:xfrm>
            <a:off x="2965142" y="5131293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August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39A0B-128B-483E-BC01-EF7294AA6BE9}"/>
              </a:ext>
            </a:extLst>
          </p:cNvPr>
          <p:cNvSpPr/>
          <p:nvPr/>
        </p:nvSpPr>
        <p:spPr>
          <a:xfrm>
            <a:off x="4269432" y="58846"/>
            <a:ext cx="506915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da-DK" sz="2400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treatments</a:t>
            </a:r>
            <a:r>
              <a:rPr lang="da-DK" sz="24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NHS England </a:t>
            </a:r>
            <a:r>
              <a:rPr lang="da-DK" sz="2400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da-DK" sz="24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400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</a:t>
            </a:r>
            <a:endParaRPr lang="da-DK" sz="2400" b="1" dirty="0">
              <a:solidFill>
                <a:srgbClr val="121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b="1" dirty="0">
              <a:solidFill>
                <a:srgbClr val="121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procedures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offered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patient: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Snoring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endParaRPr lang="da-DK" dirty="0">
              <a:solidFill>
                <a:srgbClr val="121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Dilation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curettage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heavy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menstrual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arthroscopies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osteoarthritis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non-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treatments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offered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lang="da-DK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of benign skin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Grommets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Tonsillectomy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Haemorrhoid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Hysterectomy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heavy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menstrual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of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eyelids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of bone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spurs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Carpal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tunnel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Dupuytren’s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contracture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Excision of small, non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cancerous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lumps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wrist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ganglia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finger release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Varicose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r>
              <a:rPr lang="da-DK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endParaRPr lang="da-DK" b="0" i="0" u="none" strike="noStrike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1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F11CF-00E8-4CF7-9FDE-FA8FCE8D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722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471C7-3F1C-42B3-9289-11D2D373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8-11-17 kl. 12.2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20" y="3543069"/>
            <a:ext cx="5175680" cy="3226153"/>
          </a:xfrm>
          <a:prstGeom prst="rect">
            <a:avLst/>
          </a:prstGeom>
        </p:spPr>
      </p:pic>
      <p:pic>
        <p:nvPicPr>
          <p:cNvPr id="3" name="Billede 2" descr="Skærmbillede 2018-11-17 kl. 08.41.36.png">
            <a:extLst>
              <a:ext uri="{FF2B5EF4-FFF2-40B4-BE49-F238E27FC236}">
                <a16:creationId xmlns:a16="http://schemas.microsoft.com/office/drawing/2014/main" id="{67E84D6F-9663-4023-A1DE-0D81E727E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2" y="0"/>
            <a:ext cx="5530262" cy="36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3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-26188"/>
            <a:ext cx="7397329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749"/>
            <a:ext cx="9144000" cy="149629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0427"/>
            <a:ext cx="9144000" cy="88174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7800"/>
            <a:ext cx="9144000" cy="14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3654" cy="287986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294587" y="22664"/>
            <a:ext cx="4425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Times New Roman"/>
                <a:cs typeface="Times New Roman"/>
              </a:rPr>
              <a:t>Hovedformålet </a:t>
            </a:r>
            <a:r>
              <a:rPr lang="mr-IN" sz="2400" dirty="0">
                <a:latin typeface="Times New Roman"/>
                <a:cs typeface="Times New Roman"/>
              </a:rPr>
              <a:t>…</a:t>
            </a:r>
            <a:r>
              <a:rPr lang="da-DK" sz="2400" dirty="0">
                <a:latin typeface="Times New Roman"/>
                <a:cs typeface="Times New Roman"/>
              </a:rPr>
              <a:t> er at undersøge effekten af kirurgisk behandling i forhold til ikke</a:t>
            </a:r>
            <a:r>
              <a:rPr lang="da-DK" sz="2400" b="1" dirty="0">
                <a:latin typeface="Times New Roman"/>
                <a:cs typeface="Times New Roman"/>
              </a:rPr>
              <a:t>‐</a:t>
            </a:r>
            <a:r>
              <a:rPr lang="da-DK" sz="2400" dirty="0">
                <a:latin typeface="Times New Roman"/>
                <a:cs typeface="Times New Roman"/>
              </a:rPr>
              <a:t>kirurgisk behandling, samt at undersøge om effekten af kirurgisk behandling står mål med omkostningerne.</a:t>
            </a:r>
          </a:p>
        </p:txBody>
      </p:sp>
      <p:sp>
        <p:nvSpPr>
          <p:cNvPr id="4" name="Rektangel 3"/>
          <p:cNvSpPr/>
          <p:nvPr/>
        </p:nvSpPr>
        <p:spPr>
          <a:xfrm>
            <a:off x="78559" y="2852847"/>
            <a:ext cx="88694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>
                <a:latin typeface="Times New Roman"/>
                <a:cs typeface="Times New Roman"/>
              </a:rPr>
              <a:t>Hos patienter med </a:t>
            </a:r>
            <a:r>
              <a:rPr lang="da-DK" sz="2000" b="1" dirty="0" err="1">
                <a:latin typeface="Times New Roman"/>
                <a:cs typeface="Times New Roman"/>
              </a:rPr>
              <a:t>afklemningssyndrom</a:t>
            </a:r>
            <a:r>
              <a:rPr lang="da-DK" sz="2000" dirty="0">
                <a:latin typeface="Times New Roman"/>
                <a:cs typeface="Times New Roman"/>
              </a:rPr>
              <a:t> har det ikke været muligt at vise nogen forskel i effekten ved kirurgisk behandling i forhold til ikke</a:t>
            </a:r>
            <a:r>
              <a:rPr lang="da-DK" sz="2000" b="1" dirty="0">
                <a:latin typeface="Times New Roman"/>
                <a:cs typeface="Times New Roman"/>
              </a:rPr>
              <a:t>‐</a:t>
            </a:r>
            <a:r>
              <a:rPr lang="da-DK" sz="2000" dirty="0">
                <a:latin typeface="Times New Roman"/>
                <a:cs typeface="Times New Roman"/>
              </a:rPr>
              <a:t>kirurgisk behandling.</a:t>
            </a:r>
          </a:p>
          <a:p>
            <a:endParaRPr lang="da-DK" sz="2000" dirty="0">
              <a:latin typeface="Times New Roman"/>
              <a:cs typeface="Times New Roman"/>
            </a:endParaRPr>
          </a:p>
          <a:p>
            <a:r>
              <a:rPr lang="da-DK" sz="2000" dirty="0">
                <a:latin typeface="Times New Roman"/>
                <a:cs typeface="Times New Roman"/>
              </a:rPr>
              <a:t>Hvad angår patienter med </a:t>
            </a:r>
            <a:r>
              <a:rPr lang="da-DK" sz="2000" b="1" dirty="0">
                <a:latin typeface="Times New Roman"/>
                <a:cs typeface="Times New Roman"/>
              </a:rPr>
              <a:t>kalkudfældning</a:t>
            </a:r>
            <a:r>
              <a:rPr lang="da-DK" sz="2000" dirty="0">
                <a:latin typeface="Times New Roman"/>
                <a:cs typeface="Times New Roman"/>
              </a:rPr>
              <a:t> i skulderens stabiliserende sener, </a:t>
            </a:r>
            <a:r>
              <a:rPr lang="da-DK" sz="2000" b="1" dirty="0">
                <a:latin typeface="Times New Roman"/>
                <a:cs typeface="Times New Roman"/>
              </a:rPr>
              <a:t>er det uafklaret</a:t>
            </a:r>
            <a:r>
              <a:rPr lang="da-DK" sz="2000" dirty="0">
                <a:latin typeface="Times New Roman"/>
                <a:cs typeface="Times New Roman"/>
              </a:rPr>
              <a:t>, om kirurgisk behandling er mere effektiv end ikke</a:t>
            </a:r>
            <a:r>
              <a:rPr lang="da-DK" sz="2000" b="1" dirty="0">
                <a:latin typeface="Times New Roman"/>
                <a:cs typeface="Times New Roman"/>
              </a:rPr>
              <a:t>‐</a:t>
            </a:r>
            <a:r>
              <a:rPr lang="da-DK" sz="2000" dirty="0">
                <a:latin typeface="Times New Roman"/>
                <a:cs typeface="Times New Roman"/>
              </a:rPr>
              <a:t>kirurgisk behandling.</a:t>
            </a:r>
          </a:p>
        </p:txBody>
      </p:sp>
      <p:sp>
        <p:nvSpPr>
          <p:cNvPr id="5" name="Rektangel 4"/>
          <p:cNvSpPr/>
          <p:nvPr/>
        </p:nvSpPr>
        <p:spPr>
          <a:xfrm>
            <a:off x="151798" y="4450729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>
                <a:latin typeface="Times New Roman"/>
                <a:cs typeface="Times New Roman"/>
              </a:rPr>
              <a:t>Rapportens økonomiske analyse peger på, at </a:t>
            </a:r>
            <a:r>
              <a:rPr lang="da-DK" sz="2000" dirty="0" err="1">
                <a:latin typeface="Times New Roman"/>
                <a:cs typeface="Times New Roman"/>
              </a:rPr>
              <a:t>kirugisk</a:t>
            </a:r>
            <a:r>
              <a:rPr lang="da-DK" sz="2000" dirty="0">
                <a:latin typeface="Times New Roman"/>
                <a:cs typeface="Times New Roman"/>
              </a:rPr>
              <a:t> behandling </a:t>
            </a:r>
            <a:r>
              <a:rPr lang="da-DK" sz="2000" b="1" dirty="0">
                <a:latin typeface="Times New Roman"/>
                <a:cs typeface="Times New Roman"/>
              </a:rPr>
              <a:t>ikke er omkostningseffektiv </a:t>
            </a:r>
            <a:r>
              <a:rPr lang="da-DK" sz="2000" dirty="0">
                <a:latin typeface="Times New Roman"/>
                <a:cs typeface="Times New Roman"/>
              </a:rPr>
              <a:t>set i forhold til ikke</a:t>
            </a:r>
            <a:r>
              <a:rPr lang="da-DK" sz="2000" b="1" dirty="0">
                <a:latin typeface="Times New Roman"/>
                <a:cs typeface="Times New Roman"/>
              </a:rPr>
              <a:t>‐</a:t>
            </a:r>
            <a:r>
              <a:rPr lang="da-DK" sz="2000" dirty="0">
                <a:latin typeface="Times New Roman"/>
                <a:cs typeface="Times New Roman"/>
              </a:rPr>
              <a:t>kirurgisk behandling af patienter med </a:t>
            </a:r>
            <a:r>
              <a:rPr lang="da-DK" sz="2000" dirty="0" err="1">
                <a:latin typeface="Times New Roman"/>
                <a:cs typeface="Times New Roman"/>
              </a:rPr>
              <a:t>afklemningssyndrom</a:t>
            </a:r>
            <a:r>
              <a:rPr lang="da-DK" sz="2000" dirty="0">
                <a:latin typeface="Times New Roman"/>
                <a:cs typeface="Times New Roman"/>
              </a:rPr>
              <a:t>.</a:t>
            </a:r>
          </a:p>
          <a:p>
            <a:endParaRPr lang="da-DK" sz="2000" dirty="0">
              <a:latin typeface="Times New Roman"/>
              <a:cs typeface="Times New Roman"/>
            </a:endParaRPr>
          </a:p>
          <a:p>
            <a:r>
              <a:rPr lang="da-DK" sz="2000" dirty="0">
                <a:latin typeface="Times New Roman"/>
                <a:cs typeface="Times New Roman"/>
              </a:rPr>
              <a:t>Kirurgisk behandling </a:t>
            </a:r>
            <a:r>
              <a:rPr lang="da-DK" sz="2000" b="1" dirty="0">
                <a:latin typeface="Times New Roman"/>
                <a:cs typeface="Times New Roman"/>
              </a:rPr>
              <a:t>kan være omkostningseffektiv </a:t>
            </a:r>
            <a:r>
              <a:rPr lang="da-DK" sz="2000" dirty="0">
                <a:latin typeface="Times New Roman"/>
                <a:cs typeface="Times New Roman"/>
              </a:rPr>
              <a:t>for patienter med bristning af skulderens stabiliserende </a:t>
            </a:r>
            <a:r>
              <a:rPr lang="da-DK" sz="2000" dirty="0" err="1">
                <a:latin typeface="Times New Roman"/>
                <a:cs typeface="Times New Roman"/>
              </a:rPr>
              <a:t>senevæv</a:t>
            </a:r>
            <a:r>
              <a:rPr lang="da-DK" sz="2000" dirty="0">
                <a:latin typeface="Times New Roman"/>
                <a:cs typeface="Times New Roman"/>
              </a:rPr>
              <a:t>, hvis man er villig til at betale mindst 950 kr. for en stigning på ét point i skulderfunktionen på en skala fra 0 til 100 (</a:t>
            </a:r>
            <a:r>
              <a:rPr lang="da-DK" sz="2000" dirty="0" err="1">
                <a:latin typeface="Times New Roman"/>
                <a:cs typeface="Times New Roman"/>
              </a:rPr>
              <a:t>Constant</a:t>
            </a:r>
            <a:r>
              <a:rPr lang="da-DK" sz="2000" dirty="0">
                <a:latin typeface="Times New Roman"/>
                <a:cs typeface="Times New Roman"/>
              </a:rPr>
              <a:t> score). Dette svarer til ca. 10.000 kr. mere</a:t>
            </a:r>
          </a:p>
          <a:p>
            <a:r>
              <a:rPr lang="da-DK" sz="2000" dirty="0">
                <a:latin typeface="Times New Roman"/>
                <a:cs typeface="Times New Roman"/>
              </a:rPr>
              <a:t>per patient for at opnå en mærkbart bedre effekt ved kirurgisk behandling i forhold til ikke kirurgisk behandling</a:t>
            </a:r>
          </a:p>
        </p:txBody>
      </p:sp>
    </p:spTree>
    <p:extLst>
      <p:ext uri="{BB962C8B-B14F-4D97-AF65-F5344CB8AC3E}">
        <p14:creationId xmlns:p14="http://schemas.microsoft.com/office/powerpoint/2010/main" val="34709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DCCFC-2262-439C-B6C7-8E040989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571"/>
            <a:ext cx="9144000" cy="5287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D40546-A2D3-4E6A-B345-CC6E1AEB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523" y="1243407"/>
            <a:ext cx="6032838" cy="5526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46AF30-D43B-48F1-9CAE-B81A275BFCC8}"/>
              </a:ext>
            </a:extLst>
          </p:cNvPr>
          <p:cNvSpPr txBox="1"/>
          <p:nvPr/>
        </p:nvSpPr>
        <p:spPr>
          <a:xfrm>
            <a:off x="-71024" y="-29652"/>
            <a:ext cx="93870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Førende udenlandske prioriteringsinstitutter ser nu</a:t>
            </a:r>
          </a:p>
          <a:p>
            <a:pPr algn="ctr"/>
            <a:r>
              <a:rPr lang="da-DK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 behandlinger i almindelighed – ikke bare medicin</a:t>
            </a:r>
          </a:p>
        </p:txBody>
      </p:sp>
    </p:spTree>
    <p:extLst>
      <p:ext uri="{BB962C8B-B14F-4D97-AF65-F5344CB8AC3E}">
        <p14:creationId xmlns:p14="http://schemas.microsoft.com/office/powerpoint/2010/main" val="23176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13A0B-33FC-427A-A033-247DCE21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" y="182224"/>
            <a:ext cx="9104551" cy="455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BC4295-ED94-42D2-9027-4EF8DB1715E3}"/>
              </a:ext>
            </a:extLst>
          </p:cNvPr>
          <p:cNvSpPr/>
          <p:nvPr/>
        </p:nvSpPr>
        <p:spPr>
          <a:xfrm>
            <a:off x="0" y="4906172"/>
            <a:ext cx="9516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 The role of the health economist in clinical guideline development</a:t>
            </a:r>
          </a:p>
          <a:p>
            <a:r>
              <a:rPr lang="en-US" sz="240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health economist is a core member of the GDG alongside the rest of the National Collaborating Centre (NCC) or NICE Internal Clinical Guidelines </a:t>
            </a:r>
            <a:r>
              <a:rPr lang="en-US" sz="2400" dirty="0" err="1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baseline="3000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u="sng" baseline="30000" dirty="0">
                <a:solidFill>
                  <a:srgbClr val="005EA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11</a:t>
            </a:r>
            <a:r>
              <a:rPr lang="en-US" sz="2400" baseline="3000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team, and should be involved from the beginning of scoping ... The health economist should attend all GDG meetings.</a:t>
            </a:r>
            <a:endParaRPr lang="en-US" sz="2400" b="0" i="0" u="none" strike="noStrike" dirty="0">
              <a:solidFill>
                <a:srgbClr val="0E0E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3940F-07DB-4514-B2C5-1DE59A4A5656}"/>
              </a:ext>
            </a:extLst>
          </p:cNvPr>
          <p:cNvSpPr txBox="1"/>
          <p:nvPr/>
        </p:nvSpPr>
        <p:spPr>
          <a:xfrm rot="1372940">
            <a:off x="5653645" y="457686"/>
            <a:ext cx="34628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Kliniske retningslinjer</a:t>
            </a: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skal kombineres med</a:t>
            </a: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økonomisk evaluering</a:t>
            </a:r>
          </a:p>
        </p:txBody>
      </p:sp>
    </p:spTree>
    <p:extLst>
      <p:ext uri="{BB962C8B-B14F-4D97-AF65-F5344CB8AC3E}">
        <p14:creationId xmlns:p14="http://schemas.microsoft.com/office/powerpoint/2010/main" val="17526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28827-B547-4B36-B40F-803FB541A0D2}"/>
              </a:ext>
            </a:extLst>
          </p:cNvPr>
          <p:cNvSpPr txBox="1"/>
          <p:nvPr/>
        </p:nvSpPr>
        <p:spPr>
          <a:xfrm>
            <a:off x="843378" y="132603"/>
            <a:ext cx="8001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Hvad driver omkostningerne opad?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037CD-46F4-4767-90D6-C72F9C375184}"/>
              </a:ext>
            </a:extLst>
          </p:cNvPr>
          <p:cNvSpPr txBox="1"/>
          <p:nvPr/>
        </p:nvSpPr>
        <p:spPr>
          <a:xfrm>
            <a:off x="284652" y="1145219"/>
            <a:ext cx="885934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Aldring:   0,65 – 1,1% per år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Kronikere (delvist omfattet af aldring)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Øget indkomst (stigende velfærd)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Befolkningens forventninger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 teknologi, bl.a. ‘dyr sygehus medicin’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hvis i udlandet</a:t>
            </a: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Vigende produktivitet – Baumols lidelse)</a:t>
            </a: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i Danmark har den positive produktivitetsudvikling</a:t>
            </a: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 et vist omfang bidraget til at håndtere udgiftspresset.</a:t>
            </a:r>
          </a:p>
        </p:txBody>
      </p:sp>
    </p:spTree>
    <p:extLst>
      <p:ext uri="{BB962C8B-B14F-4D97-AF65-F5344CB8AC3E}">
        <p14:creationId xmlns:p14="http://schemas.microsoft.com/office/powerpoint/2010/main" val="4316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10943344" cy="3927798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34230" y="78665"/>
            <a:ext cx="8586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b="1" dirty="0">
                <a:solidFill>
                  <a:srgbClr val="3366FF"/>
                </a:solidFill>
                <a:latin typeface="Times New Roman"/>
                <a:cs typeface="Times New Roman"/>
              </a:rPr>
              <a:t>Nærhedsfinansiering:  Økonomiaftalen for 2019</a:t>
            </a:r>
          </a:p>
          <a:p>
            <a:pPr algn="ctr"/>
            <a:r>
              <a:rPr lang="da-DK" sz="3200" b="1" dirty="0">
                <a:solidFill>
                  <a:srgbClr val="3366FF"/>
                </a:solidFill>
                <a:latin typeface="Times New Roman"/>
                <a:cs typeface="Times New Roman"/>
              </a:rPr>
              <a:t>Kan man flytte aktivitet ud fra sygehusene?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85409" y="5473005"/>
            <a:ext cx="85731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latin typeface="Times New Roman"/>
                <a:cs typeface="Times New Roman"/>
              </a:rPr>
              <a:t>MEN tilsammen drejer det sig kun om ca. 1,5 mia. kroner </a:t>
            </a:r>
          </a:p>
          <a:p>
            <a:r>
              <a:rPr lang="da-DK" sz="2800" dirty="0">
                <a:latin typeface="Times New Roman"/>
                <a:cs typeface="Times New Roman"/>
              </a:rPr>
              <a:t>(= stort set den tidligere Aktivitetspulje)</a:t>
            </a:r>
          </a:p>
          <a:p>
            <a:r>
              <a:rPr lang="da-DK" sz="2800" dirty="0">
                <a:latin typeface="Times New Roman"/>
                <a:cs typeface="Times New Roman"/>
              </a:rPr>
              <a:t>Uprøvet – spændende om det har en virkning</a:t>
            </a:r>
          </a:p>
        </p:txBody>
      </p:sp>
    </p:spTree>
    <p:extLst>
      <p:ext uri="{BB962C8B-B14F-4D97-AF65-F5344CB8AC3E}">
        <p14:creationId xmlns:p14="http://schemas.microsoft.com/office/powerpoint/2010/main" val="8686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5698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183642" y="0"/>
            <a:ext cx="4484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solidFill>
                  <a:srgbClr val="0000FF"/>
                </a:solidFill>
                <a:latin typeface="Times New Roman"/>
                <a:cs typeface="Times New Roman"/>
              </a:rPr>
              <a:t>Nærhedsfinansiering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5592797" y="6510947"/>
            <a:ext cx="372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>
                <a:latin typeface="Times New Roman"/>
                <a:cs typeface="Times New Roman"/>
              </a:rPr>
              <a:t>Kilde:   Økonomiaftalen, 5. juni 2018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5771"/>
            <a:ext cx="9144000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inustegn 8">
            <a:extLst>
              <a:ext uri="{FF2B5EF4-FFF2-40B4-BE49-F238E27FC236}">
                <a16:creationId xmlns:a16="http://schemas.microsoft.com/office/drawing/2014/main" id="{BF7A8007-4D5E-4D38-ADC2-7F9F4D718F6C}"/>
              </a:ext>
            </a:extLst>
          </p:cNvPr>
          <p:cNvSpPr/>
          <p:nvPr/>
        </p:nvSpPr>
        <p:spPr>
          <a:xfrm rot="2694086">
            <a:off x="4512733" y="3420158"/>
            <a:ext cx="2007720" cy="269215"/>
          </a:xfrm>
          <a:prstGeom prst="mathMinus">
            <a:avLst>
              <a:gd name="adj1" fmla="val 27897"/>
            </a:avLst>
          </a:prstGeom>
          <a:solidFill>
            <a:srgbClr val="FF000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irkel: udhulet 7">
            <a:extLst>
              <a:ext uri="{FF2B5EF4-FFF2-40B4-BE49-F238E27FC236}">
                <a16:creationId xmlns:a16="http://schemas.microsoft.com/office/drawing/2014/main" id="{3DC03709-E43E-4776-B57F-FFA7CD016DB9}"/>
              </a:ext>
            </a:extLst>
          </p:cNvPr>
          <p:cNvSpPr/>
          <p:nvPr/>
        </p:nvSpPr>
        <p:spPr>
          <a:xfrm>
            <a:off x="4724401" y="2616201"/>
            <a:ext cx="1566863" cy="1935639"/>
          </a:xfrm>
          <a:prstGeom prst="donut">
            <a:avLst>
              <a:gd name="adj" fmla="val 3815"/>
            </a:avLst>
          </a:prstGeom>
          <a:solidFill>
            <a:srgbClr val="FF0000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6D037A6-744E-4328-85C9-70BE61571E96}"/>
              </a:ext>
            </a:extLst>
          </p:cNvPr>
          <p:cNvSpPr txBox="1"/>
          <p:nvPr/>
        </p:nvSpPr>
        <p:spPr>
          <a:xfrm>
            <a:off x="4759872" y="2804321"/>
            <a:ext cx="1495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Ingen uhensigtsmæssig ændring i </a:t>
            </a:r>
          </a:p>
          <a:p>
            <a:pPr algn="ctr"/>
            <a:r>
              <a:rPr lang="da-DK" sz="1400" b="1" dirty="0"/>
              <a:t>adfærd eller registreringer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C74962-9974-4003-A6C6-044CA791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5029" y="238424"/>
            <a:ext cx="4038600" cy="1950720"/>
          </a:xfrm>
        </p:spPr>
        <p:txBody>
          <a:bodyPr>
            <a:noAutofit/>
          </a:bodyPr>
          <a:lstStyle/>
          <a:p>
            <a:r>
              <a:rPr lang="da-DK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Fællesregionalt arbejde om </a:t>
            </a:r>
            <a:br>
              <a:rPr lang="da-DK" sz="3200" b="1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da-DK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udmøntning:</a:t>
            </a:r>
            <a:br>
              <a:rPr lang="da-DK" sz="3200" b="1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da-DK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6 principper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34C6AE5F-AE0A-431B-A6DE-20E475658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33559"/>
              </p:ext>
            </p:extLst>
          </p:nvPr>
        </p:nvGraphicFramePr>
        <p:xfrm>
          <a:off x="609600" y="584200"/>
          <a:ext cx="9906000" cy="595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07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16814" cy="560424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851350" y="982051"/>
            <a:ext cx="4544834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>
                <a:latin typeface="Times New Roman"/>
                <a:cs typeface="Times New Roman"/>
              </a:rPr>
              <a:t>Hovedkonklusion</a:t>
            </a:r>
            <a:r>
              <a:rPr lang="da-DK" sz="2800" dirty="0">
                <a:latin typeface="Times New Roman"/>
                <a:cs typeface="Times New Roman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da-DK" sz="2800" dirty="0">
                <a:latin typeface="Times New Roman"/>
                <a:cs typeface="Times New Roman"/>
              </a:rPr>
              <a:t>Ingen simple løsninger </a:t>
            </a:r>
          </a:p>
          <a:p>
            <a:r>
              <a:rPr lang="da-DK" sz="2800" dirty="0">
                <a:latin typeface="Times New Roman"/>
                <a:cs typeface="Times New Roman"/>
              </a:rPr>
              <a:t>     på  at dæmpe væksten</a:t>
            </a:r>
          </a:p>
          <a:p>
            <a:r>
              <a:rPr lang="da-DK" sz="2800" dirty="0">
                <a:latin typeface="Times New Roman"/>
                <a:cs typeface="Times New Roman"/>
              </a:rPr>
              <a:t>     i udgifterne</a:t>
            </a:r>
          </a:p>
          <a:p>
            <a:endParaRPr lang="da-DK" sz="2800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da-DK" sz="2800" dirty="0">
                <a:latin typeface="Times New Roman"/>
                <a:cs typeface="Times New Roman"/>
              </a:rPr>
              <a:t>Ser på alle de sædvanlige:</a:t>
            </a:r>
          </a:p>
          <a:p>
            <a:pPr marL="971550" lvl="1" indent="-514350">
              <a:buFont typeface="Arial"/>
              <a:buChar char="•"/>
            </a:pPr>
            <a:r>
              <a:rPr lang="da-DK" sz="2800" dirty="0">
                <a:latin typeface="Times New Roman"/>
                <a:cs typeface="Times New Roman"/>
              </a:rPr>
              <a:t>Brugerbetaling</a:t>
            </a:r>
          </a:p>
          <a:p>
            <a:pPr marL="971550" lvl="1" indent="-514350">
              <a:buFont typeface="Arial"/>
              <a:buChar char="•"/>
            </a:pPr>
            <a:r>
              <a:rPr lang="da-DK" sz="2800" dirty="0">
                <a:latin typeface="Times New Roman"/>
                <a:cs typeface="Times New Roman"/>
              </a:rPr>
              <a:t>Nye afregningsmetoder</a:t>
            </a:r>
          </a:p>
          <a:p>
            <a:pPr marL="971550" lvl="1" indent="-514350">
              <a:buFont typeface="Arial"/>
              <a:buChar char="•"/>
            </a:pPr>
            <a:r>
              <a:rPr lang="da-DK" sz="2800" dirty="0">
                <a:latin typeface="Times New Roman"/>
                <a:cs typeface="Times New Roman"/>
              </a:rPr>
              <a:t>Øget konkurrence</a:t>
            </a:r>
          </a:p>
          <a:p>
            <a:pPr marL="971550" lvl="1" indent="-514350">
              <a:buFont typeface="Arial"/>
              <a:buChar char="•"/>
            </a:pPr>
            <a:r>
              <a:rPr lang="da-DK" sz="2800" dirty="0">
                <a:latin typeface="Times New Roman"/>
                <a:cs typeface="Times New Roman"/>
              </a:rPr>
              <a:t>Osv.</a:t>
            </a:r>
          </a:p>
          <a:p>
            <a:endParaRPr lang="da-DK" sz="2800" dirty="0">
              <a:latin typeface="Times New Roman"/>
              <a:cs typeface="Times New Roman"/>
            </a:endParaRPr>
          </a:p>
          <a:p>
            <a:r>
              <a:rPr lang="da-DK" sz="2800" dirty="0">
                <a:latin typeface="Times New Roman"/>
                <a:cs typeface="Times New Roman"/>
              </a:rPr>
              <a:t>Som i dansk sammenhæng</a:t>
            </a:r>
          </a:p>
          <a:p>
            <a:r>
              <a:rPr lang="da-DK" sz="2800" dirty="0">
                <a:latin typeface="Times New Roman"/>
                <a:cs typeface="Times New Roman"/>
              </a:rPr>
              <a:t>ikke er særlig interessante</a:t>
            </a:r>
          </a:p>
          <a:p>
            <a:pPr lvl="1"/>
            <a:endParaRPr lang="da-DK" sz="2800" dirty="0">
              <a:latin typeface="Times New Roman"/>
              <a:cs typeface="Times New Roman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2592464" y="50810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latin typeface="Times New Roman"/>
                <a:cs typeface="Times New Roman"/>
              </a:rPr>
              <a:t>2015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EED0C-4F32-4C79-BC86-FCA763E1D70B}"/>
              </a:ext>
            </a:extLst>
          </p:cNvPr>
          <p:cNvSpPr txBox="1"/>
          <p:nvPr/>
        </p:nvSpPr>
        <p:spPr>
          <a:xfrm>
            <a:off x="1544715" y="19175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10206-E1FE-4905-BAF8-22E314FF9F40}"/>
              </a:ext>
            </a:extLst>
          </p:cNvPr>
          <p:cNvSpPr txBox="1"/>
          <p:nvPr/>
        </p:nvSpPr>
        <p:spPr>
          <a:xfrm rot="589471">
            <a:off x="1455938" y="1855434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Mulige løsninger?</a:t>
            </a:r>
          </a:p>
        </p:txBody>
      </p:sp>
    </p:spTree>
    <p:extLst>
      <p:ext uri="{BB962C8B-B14F-4D97-AF65-F5344CB8AC3E}">
        <p14:creationId xmlns:p14="http://schemas.microsoft.com/office/powerpoint/2010/main" val="32261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96" y="1106138"/>
            <a:ext cx="7463903" cy="3054484"/>
          </a:xfrm>
          <a:prstGeom prst="rect">
            <a:avLst/>
          </a:prstGeom>
        </p:spPr>
      </p:pic>
      <p:sp>
        <p:nvSpPr>
          <p:cNvPr id="4" name="Afrundet rektangel 3"/>
          <p:cNvSpPr/>
          <p:nvPr/>
        </p:nvSpPr>
        <p:spPr>
          <a:xfrm>
            <a:off x="796899" y="4343632"/>
            <a:ext cx="8048990" cy="2284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00000"/>
              </a:lnSpc>
            </a:pPr>
            <a:r>
              <a:rPr lang="da-DK" sz="2400" dirty="0">
                <a:ln w="0"/>
                <a:solidFill>
                  <a:srgbClr val="666666"/>
                </a:solidFill>
                <a:effectLst>
                  <a:outerShdw blurRad="38100" dist="19050" dir="2700000" algn="tl" rotWithShape="0">
                    <a:srgbClr val="666666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Stigning i antal unikke personer: 9%</a:t>
            </a:r>
          </a:p>
          <a:p>
            <a:pPr eaLnBrk="0" hangingPunct="0">
              <a:lnSpc>
                <a:spcPct val="100000"/>
              </a:lnSpc>
            </a:pPr>
            <a:r>
              <a:rPr lang="da-DK" sz="2400" dirty="0">
                <a:ln w="0"/>
                <a:solidFill>
                  <a:srgbClr val="666666"/>
                </a:solidFill>
                <a:effectLst>
                  <a:outerShdw blurRad="38100" dist="19050" dir="2700000" algn="tl" rotWithShape="0">
                    <a:srgbClr val="666666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Stigning i aktivitet (antal kontakter pr. patient pr 1000 borgere): 25,6%. Skyldes stigning i ambulant aktivitet</a:t>
            </a:r>
          </a:p>
          <a:p>
            <a:pPr eaLnBrk="0" hangingPunct="0">
              <a:lnSpc>
                <a:spcPct val="100000"/>
              </a:lnSpc>
            </a:pPr>
            <a:r>
              <a:rPr lang="da-DK" sz="2400" dirty="0">
                <a:ln w="0"/>
                <a:solidFill>
                  <a:srgbClr val="666666"/>
                </a:solidFill>
                <a:effectLst>
                  <a:outerShdw blurRad="38100" dist="19050" dir="2700000" algn="tl" rotWithShape="0">
                    <a:srgbClr val="666666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 stigningen hensigtsmæssig? Kan og skal denne stigning i aktivitetsmønstret fortsætte?</a:t>
            </a:r>
          </a:p>
          <a:p>
            <a:pPr eaLnBrk="0" hangingPunct="0">
              <a:lnSpc>
                <a:spcPct val="100000"/>
              </a:lnSpc>
            </a:pPr>
            <a:r>
              <a:rPr lang="da-DK" sz="2400" dirty="0">
                <a:ln w="0"/>
                <a:solidFill>
                  <a:srgbClr val="666666"/>
                </a:solidFill>
                <a:effectLst>
                  <a:outerShdw blurRad="38100" dist="19050" dir="2700000" algn="tl" rotWithShape="0">
                    <a:srgbClr val="666666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Hvordan dæmper vi stigningstakten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193267" y="6603182"/>
            <a:ext cx="71846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da-DK" sz="1050" dirty="0">
                <a:solidFill>
                  <a:srgbClr val="666666"/>
                </a:solidFill>
                <a:latin typeface="Verdana" pitchFamily="34" charset="0"/>
              </a:rPr>
              <a:t>Kilde:  Sundhedsdatastyrelsen, 2016. Udvalgte nøgletal for det regionale sundhedsvæsen 2009-2015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746A79-7ECD-204A-B344-D22909010217}"/>
              </a:ext>
            </a:extLst>
          </p:cNvPr>
          <p:cNvSpPr/>
          <p:nvPr/>
        </p:nvSpPr>
        <p:spPr bwMode="auto">
          <a:xfrm>
            <a:off x="1114716" y="3374980"/>
            <a:ext cx="7139783" cy="21608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98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1200" dirty="0" err="1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D71F84-87A9-274C-9D8A-8F85C378B4C9}"/>
              </a:ext>
            </a:extLst>
          </p:cNvPr>
          <p:cNvSpPr/>
          <p:nvPr/>
        </p:nvSpPr>
        <p:spPr bwMode="auto">
          <a:xfrm>
            <a:off x="1114715" y="3969742"/>
            <a:ext cx="7139783" cy="21608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98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1200" dirty="0" err="1">
              <a:solidFill>
                <a:schemeClr val="bg1"/>
              </a:solidFill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>
            <a:extLst>
              <a:ext uri="{FF2B5EF4-FFF2-40B4-BE49-F238E27FC236}">
                <a16:creationId xmlns:a16="http://schemas.microsoft.com/office/drawing/2014/main" id="{581CB18A-7319-4688-9350-122AB3E1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5" y="0"/>
            <a:ext cx="4489460" cy="6313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AE7C89-971F-409A-B108-AA2BCDFDC683}"/>
              </a:ext>
            </a:extLst>
          </p:cNvPr>
          <p:cNvSpPr txBox="1"/>
          <p:nvPr/>
        </p:nvSpPr>
        <p:spPr>
          <a:xfrm>
            <a:off x="1873466" y="24305"/>
            <a:ext cx="4851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Hvad kan man gøre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96353-EF2E-46BB-AC86-3DB384F4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1730"/>
            <a:ext cx="7874493" cy="3816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7C9AA-CC3D-4D0E-9DF7-A6175A5F5CB5}"/>
              </a:ext>
            </a:extLst>
          </p:cNvPr>
          <p:cNvSpPr txBox="1"/>
          <p:nvPr/>
        </p:nvSpPr>
        <p:spPr>
          <a:xfrm>
            <a:off x="1464815" y="24058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26557-983B-4013-B630-FFEB97585DEB}"/>
              </a:ext>
            </a:extLst>
          </p:cNvPr>
          <p:cNvSpPr txBox="1"/>
          <p:nvPr/>
        </p:nvSpPr>
        <p:spPr>
          <a:xfrm>
            <a:off x="5954275" y="756496"/>
            <a:ext cx="32159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det fjerner jo ikke</a:t>
            </a:r>
          </a:p>
          <a:p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udgifts-presset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Skaber udgiftslofter</a:t>
            </a:r>
          </a:p>
          <a:p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 tænkning og</a:t>
            </a:r>
          </a:p>
          <a:p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varige løsninger?</a:t>
            </a:r>
          </a:p>
        </p:txBody>
      </p:sp>
    </p:spTree>
    <p:extLst>
      <p:ext uri="{BB962C8B-B14F-4D97-AF65-F5344CB8AC3E}">
        <p14:creationId xmlns:p14="http://schemas.microsoft.com/office/powerpoint/2010/main" val="1537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088F0-56CD-4CB5-9EE8-67295E01FD97}"/>
              </a:ext>
            </a:extLst>
          </p:cNvPr>
          <p:cNvSpPr txBox="1"/>
          <p:nvPr/>
        </p:nvSpPr>
        <p:spPr>
          <a:xfrm>
            <a:off x="1926454" y="-28960"/>
            <a:ext cx="5051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Hvad kan man gøre II</a:t>
            </a:r>
            <a:endParaRPr lang="da-DK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46BBD-E48C-45E9-B70E-C99E68F55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000" y="2817261"/>
            <a:ext cx="3753116" cy="3474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C5FFD2-628D-4CAA-90F5-AAACE5CE6D0A}"/>
              </a:ext>
            </a:extLst>
          </p:cNvPr>
          <p:cNvSpPr/>
          <p:nvPr/>
        </p:nvSpPr>
        <p:spPr>
          <a:xfrm>
            <a:off x="148700" y="1438174"/>
            <a:ext cx="884659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”De stigende offentlige udgifter er primært drevet af øgede forbrugsudgifter på sundhedsområdet, der i faste priser er steget med 50 mia. kr. fra 2000 til 2017 svarende til en forøgelse på 43¼ pct.”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35ACA-6D68-4E13-BDE0-D0F0115227E0}"/>
              </a:ext>
            </a:extLst>
          </p:cNvPr>
          <p:cNvSpPr txBox="1"/>
          <p:nvPr/>
        </p:nvSpPr>
        <p:spPr>
          <a:xfrm>
            <a:off x="297401" y="566701"/>
            <a:ext cx="7907934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Fortsætte med overproportional i sundhedsudgifterne </a:t>
            </a:r>
          </a:p>
          <a:p>
            <a:pPr>
              <a:lnSpc>
                <a:spcPct val="90000"/>
              </a:lnSpc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sammenlignet med andre offentlige sektorer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52925-353A-4F93-AA5B-4D73293F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01" y="2817261"/>
            <a:ext cx="3591018" cy="3474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B5F395-8B32-49D7-9737-309D1C279884}"/>
              </a:ext>
            </a:extLst>
          </p:cNvPr>
          <p:cNvSpPr txBox="1"/>
          <p:nvPr/>
        </p:nvSpPr>
        <p:spPr>
          <a:xfrm>
            <a:off x="2291162" y="6488668"/>
            <a:ext cx="695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Kilde:  Finansministeriet: Udviklingen i de offentlige udgifter 2000-2017</a:t>
            </a:r>
          </a:p>
        </p:txBody>
      </p:sp>
    </p:spTree>
    <p:extLst>
      <p:ext uri="{BB962C8B-B14F-4D97-AF65-F5344CB8AC3E}">
        <p14:creationId xmlns:p14="http://schemas.microsoft.com/office/powerpoint/2010/main" val="7654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28827-B547-4B36-B40F-803FB541A0D2}"/>
              </a:ext>
            </a:extLst>
          </p:cNvPr>
          <p:cNvSpPr txBox="1"/>
          <p:nvPr/>
        </p:nvSpPr>
        <p:spPr>
          <a:xfrm>
            <a:off x="1694440" y="0"/>
            <a:ext cx="5252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Hvad kan man gøre III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037CD-46F4-4767-90D6-C72F9C375184}"/>
              </a:ext>
            </a:extLst>
          </p:cNvPr>
          <p:cNvSpPr txBox="1"/>
          <p:nvPr/>
        </p:nvSpPr>
        <p:spPr>
          <a:xfrm>
            <a:off x="284652" y="739305"/>
            <a:ext cx="9052478" cy="610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Aldring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Kronikere (delvist omfattet af aldring)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Øget indkomst (stigende velfærd)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Befolkningens forventninger</a:t>
            </a:r>
          </a:p>
          <a:p>
            <a:pPr marL="342900" indent="-342900">
              <a:buAutoNum type="arabicPeriod"/>
            </a:pP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5000"/>
              </a:lnSpc>
              <a:buAutoNum type="arabicPeriod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 teknologi, fx ‘dyr sygehus medicin’:    prioritering/</a:t>
            </a:r>
          </a:p>
          <a:p>
            <a:pPr>
              <a:lnSpc>
                <a:spcPct val="85000"/>
              </a:lnSpc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edicinsk</a:t>
            </a:r>
          </a:p>
          <a:p>
            <a:pPr>
              <a:lnSpc>
                <a:spcPct val="85000"/>
              </a:lnSpc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eknologi</a:t>
            </a:r>
          </a:p>
          <a:p>
            <a:pPr>
              <a:lnSpc>
                <a:spcPct val="85000"/>
              </a:lnSpc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urdering </a:t>
            </a:r>
          </a:p>
          <a:p>
            <a:pPr>
              <a:lnSpc>
                <a:spcPct val="85000"/>
              </a:lnSpc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marL="514350" indent="-514350">
              <a:lnSpc>
                <a:spcPct val="85000"/>
              </a:lnSpc>
              <a:buAutoNum type="arabicPeriod" startAt="6"/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Øget teknologibidrag/produktivitet            skaber plads til </a:t>
            </a:r>
          </a:p>
          <a:p>
            <a:pPr>
              <a:lnSpc>
                <a:spcPct val="85000"/>
              </a:lnSpc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nyt  </a:t>
            </a:r>
          </a:p>
        </p:txBody>
      </p:sp>
      <p:sp>
        <p:nvSpPr>
          <p:cNvPr id="3" name="Højre klammeparentes 2"/>
          <p:cNvSpPr/>
          <p:nvPr/>
        </p:nvSpPr>
        <p:spPr>
          <a:xfrm>
            <a:off x="6363321" y="739305"/>
            <a:ext cx="353517" cy="14212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latin typeface="Times New Roman"/>
              <a:cs typeface="Times New Roman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6734266" y="628233"/>
            <a:ext cx="248580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latin typeface="Times New Roman"/>
                <a:cs typeface="Times New Roman"/>
              </a:rPr>
              <a:t>Mere egenomsorg </a:t>
            </a:r>
          </a:p>
          <a:p>
            <a:r>
              <a:rPr lang="da-DK" sz="2400" dirty="0">
                <a:latin typeface="Times New Roman"/>
                <a:cs typeface="Times New Roman"/>
              </a:rPr>
              <a:t>og så meget som </a:t>
            </a:r>
          </a:p>
          <a:p>
            <a:r>
              <a:rPr lang="da-DK" sz="2400" dirty="0">
                <a:latin typeface="Times New Roman"/>
                <a:cs typeface="Times New Roman"/>
              </a:rPr>
              <a:t>muligt i det Nære</a:t>
            </a:r>
          </a:p>
          <a:p>
            <a:r>
              <a:rPr lang="da-DK" sz="2400" dirty="0">
                <a:latin typeface="Times New Roman"/>
                <a:cs typeface="Times New Roman"/>
              </a:rPr>
              <a:t>Sundhedsvæsen</a:t>
            </a:r>
          </a:p>
          <a:p>
            <a:endParaRPr lang="da-DK" sz="2400" dirty="0">
              <a:latin typeface="Times New Roman"/>
              <a:cs typeface="Times New Roman"/>
            </a:endParaRPr>
          </a:p>
          <a:p>
            <a:endParaRPr lang="da-DK" sz="2400" dirty="0">
              <a:latin typeface="Times New Roman"/>
              <a:cs typeface="Times New Roman"/>
            </a:endParaRPr>
          </a:p>
          <a:p>
            <a:r>
              <a:rPr lang="da-DK" sz="3200" dirty="0">
                <a:latin typeface="Times New Roman"/>
                <a:cs typeface="Times New Roman"/>
              </a:rPr>
              <a:t>?????</a:t>
            </a:r>
          </a:p>
        </p:txBody>
      </p:sp>
      <p:sp>
        <p:nvSpPr>
          <p:cNvPr id="6" name="Højre klammeparentes 5"/>
          <p:cNvSpPr/>
          <p:nvPr/>
        </p:nvSpPr>
        <p:spPr>
          <a:xfrm>
            <a:off x="6338962" y="2312917"/>
            <a:ext cx="353517" cy="14212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latin typeface="Times New Roman"/>
              <a:cs typeface="Times New Roman"/>
            </a:endParaRPr>
          </a:p>
        </p:txBody>
      </p:sp>
      <p:sp>
        <p:nvSpPr>
          <p:cNvPr id="7" name="Højre klammeparentes 6"/>
          <p:cNvSpPr/>
          <p:nvPr/>
        </p:nvSpPr>
        <p:spPr>
          <a:xfrm>
            <a:off x="6363321" y="4246105"/>
            <a:ext cx="353517" cy="16985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latin typeface="Times New Roman"/>
              <a:cs typeface="Times New Roman"/>
            </a:endParaRPr>
          </a:p>
        </p:txBody>
      </p:sp>
      <p:sp>
        <p:nvSpPr>
          <p:cNvPr id="8" name="Højre klammeparentes 6">
            <a:extLst>
              <a:ext uri="{FF2B5EF4-FFF2-40B4-BE49-F238E27FC236}">
                <a16:creationId xmlns:a16="http://schemas.microsoft.com/office/drawing/2014/main" id="{ADD94B94-0E9F-4A8C-8DDE-7AF2F056C54E}"/>
              </a:ext>
            </a:extLst>
          </p:cNvPr>
          <p:cNvSpPr/>
          <p:nvPr/>
        </p:nvSpPr>
        <p:spPr>
          <a:xfrm>
            <a:off x="6399394" y="6164895"/>
            <a:ext cx="353517" cy="4574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24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6493C98-311F-47B6-8F99-BBE82CAB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35038"/>
            <a:ext cx="2808288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kstboks 2">
            <a:extLst>
              <a:ext uri="{FF2B5EF4-FFF2-40B4-BE49-F238E27FC236}">
                <a16:creationId xmlns:a16="http://schemas.microsoft.com/office/drawing/2014/main" id="{218A072F-FFA5-4D52-8B9E-9D1E423B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206" y="0"/>
            <a:ext cx="4866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2011:  Styre på en anden måde</a:t>
            </a:r>
          </a:p>
        </p:txBody>
      </p:sp>
      <p:sp>
        <p:nvSpPr>
          <p:cNvPr id="6148" name="Rektangel 3">
            <a:extLst>
              <a:ext uri="{FF2B5EF4-FFF2-40B4-BE49-F238E27FC236}">
                <a16:creationId xmlns:a16="http://schemas.microsoft.com/office/drawing/2014/main" id="{C39722E6-DCED-40D2-A539-C8B46850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711200"/>
            <a:ext cx="6156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”Så selv om det går godt, er vi nødt til at gøre det anderledes, hvis vi fortsat skal gøre det bedre. </a:t>
            </a:r>
            <a:r>
              <a:rPr lang="da-DK" altLang="da-DK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Vi skal flytte fokus fra aktivitet og i stedet begynde at måle os på kvalitet</a:t>
            </a:r>
            <a:r>
              <a:rPr lang="da-DK" altLang="da-DK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Det </a:t>
            </a:r>
            <a:r>
              <a:rPr lang="da-DK" altLang="da-DK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kræver et synligt kursskifte og nye styringsredskaber, hvor sundhedsvæsenet i højere grad bliver målt på de resultater, der bliver skabt for patienterne</a:t>
            </a:r>
            <a:r>
              <a:rPr lang="da-DK" altLang="da-DK" sz="200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da-DK" altLang="da-DK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KMPs fremhævninger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AEE881-B991-4C3A-80E7-00AC5CC9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2959100"/>
            <a:ext cx="57562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”Vi vil flytte ambitionerne fra at behandle mest muligt til at behandle bedst muligt, for kvalitet er ikke mere af det hele,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Times New Roman" panose="02020603050405020304" pitchFamily="18" charset="0"/>
                <a:cs typeface="Times New Roman" panose="02020603050405020304" pitchFamily="18" charset="0"/>
              </a:rPr>
              <a:t>men i stedet et fokus på, om og hvor indsatsen nytter noget.”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08B1DD3-FE38-4DC5-A96A-93C03C6A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4914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kstboks 1">
            <a:extLst>
              <a:ext uri="{FF2B5EF4-FFF2-40B4-BE49-F238E27FC236}">
                <a16:creationId xmlns:a16="http://schemas.microsoft.com/office/drawing/2014/main" id="{F1C0E84B-7B5B-432E-B770-7974E3B2AB11}"/>
              </a:ext>
            </a:extLst>
          </p:cNvPr>
          <p:cNvSpPr txBox="1">
            <a:spLocks noChangeArrowheads="1"/>
          </p:cNvSpPr>
          <p:nvPr/>
        </p:nvSpPr>
        <p:spPr bwMode="auto">
          <a:xfrm rot="538383">
            <a:off x="114502" y="5430471"/>
            <a:ext cx="43572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Slagord:  Kvalitet – ikke kvantitet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Værdibaseret styring</a:t>
            </a:r>
          </a:p>
        </p:txBody>
      </p:sp>
    </p:spTree>
    <p:extLst>
      <p:ext uri="{BB962C8B-B14F-4D97-AF65-F5344CB8AC3E}">
        <p14:creationId xmlns:p14="http://schemas.microsoft.com/office/powerpoint/2010/main" val="4229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896412" y="-26923"/>
            <a:ext cx="7173759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Hvad kan der gøres på</a:t>
            </a:r>
          </a:p>
          <a:p>
            <a:pPr algn="ctr">
              <a:lnSpc>
                <a:spcPct val="90000"/>
              </a:lnSpc>
            </a:pPr>
            <a:r>
              <a:rPr lang="da-DK"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Efterspørgselssiden? Udbudssiden?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239697" y="1547421"/>
            <a:ext cx="9172704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LEON-princippet og opgaveflytning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Værdibaseret styring:  Styring efter sundhedsmæssige resultatet</a:t>
            </a:r>
          </a:p>
          <a:p>
            <a:pPr marL="742950" lvl="1" indent="-285750">
              <a:buFont typeface="Arial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Udfase mere eller mindre værdiløse behandlinger</a:t>
            </a:r>
          </a:p>
          <a:p>
            <a:pPr marL="285750" indent="-285750">
              <a:buFont typeface="Arial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Reducere antallet af uhensigtsmæssige indlæggelser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Prioritering (behandlingsråd)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Kliniske retningslinjer baseret på økonomisk evaluering </a:t>
            </a:r>
            <a:r>
              <a:rPr lang="da-D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(som i NICE)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Nærhedsfinansiering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Færre (delvist finansierede) løfter fra Christiansborg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94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9629</TotalTime>
  <Words>1156</Words>
  <Application>Microsoft Office PowerPoint</Application>
  <PresentationFormat>On-screen Show (4:3)</PresentationFormat>
  <Paragraphs>199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MS PGothic</vt:lpstr>
      <vt:lpstr>Arial</vt:lpstr>
      <vt:lpstr>AU Passata</vt:lpstr>
      <vt:lpstr>Calibri</vt:lpstr>
      <vt:lpstr>Times New Roman</vt:lpstr>
      <vt:lpstr>Verdana</vt:lpstr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Fællesregionalt arbejde om  udmøntning: 6 principper</vt:lpstr>
    </vt:vector>
  </TitlesOfParts>
  <Company>Syddansk Universitet Samfundsvidenskab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Kjeld Møller Pedersen</dc:creator>
  <cp:lastModifiedBy>Kjeld Møller Pedersen</cp:lastModifiedBy>
  <cp:revision>76</cp:revision>
  <dcterms:created xsi:type="dcterms:W3CDTF">2018-11-04T16:39:02Z</dcterms:created>
  <dcterms:modified xsi:type="dcterms:W3CDTF">2018-11-19T15:03:16Z</dcterms:modified>
</cp:coreProperties>
</file>