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57" r:id="rId3"/>
    <p:sldId id="259" r:id="rId4"/>
    <p:sldId id="524" r:id="rId5"/>
    <p:sldId id="523" r:id="rId6"/>
    <p:sldId id="525" r:id="rId7"/>
    <p:sldId id="526" r:id="rId8"/>
    <p:sldId id="527" r:id="rId9"/>
    <p:sldId id="528" r:id="rId10"/>
    <p:sldId id="529" r:id="rId11"/>
    <p:sldId id="530" r:id="rId12"/>
    <p:sldId id="544" r:id="rId13"/>
    <p:sldId id="532" r:id="rId14"/>
    <p:sldId id="533" r:id="rId15"/>
    <p:sldId id="534" r:id="rId16"/>
    <p:sldId id="535" r:id="rId17"/>
    <p:sldId id="536" r:id="rId18"/>
    <p:sldId id="537" r:id="rId19"/>
    <p:sldId id="538" r:id="rId20"/>
    <p:sldId id="540" r:id="rId21"/>
    <p:sldId id="542"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3" autoAdjust="0"/>
    <p:restoredTop sz="94660"/>
  </p:normalViewPr>
  <p:slideViewPr>
    <p:cSldViewPr snapToGrid="0">
      <p:cViewPr varScale="1">
        <p:scale>
          <a:sx n="155" d="100"/>
          <a:sy n="155"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4B915-A586-4439-A2DA-5838164F4FAB}" type="datetimeFigureOut">
              <a:rPr lang="en-CA" smtClean="0"/>
              <a:t>2019-09-03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0719D-3EF0-4BE9-91A9-B84250682A19}" type="slidenum">
              <a:rPr lang="en-CA" smtClean="0"/>
              <a:t>‹#›</a:t>
            </a:fld>
            <a:endParaRPr lang="en-CA"/>
          </a:p>
        </p:txBody>
      </p:sp>
    </p:spTree>
    <p:extLst>
      <p:ext uri="{BB962C8B-B14F-4D97-AF65-F5344CB8AC3E}">
        <p14:creationId xmlns:p14="http://schemas.microsoft.com/office/powerpoint/2010/main" val="13390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86FA-D9A7-4D44-AC38-F0DAF02F4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BB1CB87-7033-4000-8754-92047AF76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CBAA03F-11CB-444C-94F2-AC31CC0772F2}"/>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5" name="Footer Placeholder 4">
            <a:extLst>
              <a:ext uri="{FF2B5EF4-FFF2-40B4-BE49-F238E27FC236}">
                <a16:creationId xmlns:a16="http://schemas.microsoft.com/office/drawing/2014/main" id="{D46D77F7-DB91-4E8F-9EBE-16F99873D10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B97E4F-3B22-4FC3-BB4C-E02A14F75FEE}"/>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327076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BB28-D68C-4657-97F3-7EFA7703B19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34D8CE0-74D9-4F95-AC24-16672A8757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AFC96E7-112E-405A-B4FB-E75B661A29C4}"/>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5" name="Footer Placeholder 4">
            <a:extLst>
              <a:ext uri="{FF2B5EF4-FFF2-40B4-BE49-F238E27FC236}">
                <a16:creationId xmlns:a16="http://schemas.microsoft.com/office/drawing/2014/main" id="{75C37E55-BA7D-448F-ABB7-C09208DAE5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4135E2-2C51-4124-85FC-CE037942C75C}"/>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222705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EF40CA-DA3E-405E-806E-167E796051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BDD04C8-8AF0-4D8D-BBCB-C7B6535F70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311610-83B3-49C1-B852-AD8F52AF925F}"/>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5" name="Footer Placeholder 4">
            <a:extLst>
              <a:ext uri="{FF2B5EF4-FFF2-40B4-BE49-F238E27FC236}">
                <a16:creationId xmlns:a16="http://schemas.microsoft.com/office/drawing/2014/main" id="{28EB591C-EB04-4604-9505-EEFF60B21E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E1E37DF-F4F4-4785-8236-CDC14FEED30B}"/>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133632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423C-6833-4C39-B431-4B0FDF2B466B}"/>
              </a:ext>
            </a:extLst>
          </p:cNvPr>
          <p:cNvSpPr>
            <a:spLocks noGrp="1"/>
          </p:cNvSpPr>
          <p:nvPr>
            <p:ph type="title"/>
          </p:nvPr>
        </p:nvSpPr>
        <p:spPr/>
        <p:txBody>
          <a:bodyPr>
            <a:normAutofit/>
          </a:bodyPr>
          <a:lstStyle>
            <a:lvl1pPr>
              <a:defRPr sz="360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1F2E02EC-FE54-4017-8094-B0D12E3E7368}"/>
              </a:ext>
            </a:extLst>
          </p:cNvPr>
          <p:cNvSpPr>
            <a:spLocks noGrp="1"/>
          </p:cNvSpPr>
          <p:nvPr>
            <p:ph idx="1"/>
          </p:nvPr>
        </p:nvSpPr>
        <p:spPr/>
        <p:txBody>
          <a:bodyPr/>
          <a:lstStyle>
            <a:lvl1pPr>
              <a:defRPr>
                <a:latin typeface="+mj-lt"/>
              </a:defRPr>
            </a:lvl1pPr>
            <a:lvl2pPr marL="685800" indent="-228600">
              <a:buFont typeface="Courier New" panose="02070309020205020404" pitchFamily="49" charset="0"/>
              <a:buChar char="-"/>
              <a:defRPr>
                <a:latin typeface="+mj-lt"/>
              </a:defRPr>
            </a:lvl2pPr>
            <a:lvl3pPr marL="1143000" indent="-228600">
              <a:buFont typeface="Wingdings" panose="05000000000000000000" pitchFamily="2" charset="2"/>
              <a:buChar cha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F07BE6D5-EE83-4EA8-A6FE-A3A2FF8DFF23}"/>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5" name="Footer Placeholder 4">
            <a:extLst>
              <a:ext uri="{FF2B5EF4-FFF2-40B4-BE49-F238E27FC236}">
                <a16:creationId xmlns:a16="http://schemas.microsoft.com/office/drawing/2014/main" id="{B5CB1F88-9E93-4E82-A414-46F6E1BEAD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EEE7B2-4A15-4F90-9D7A-1A852736CD25}"/>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402792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5BA1-F379-4EB1-9B4A-19B3BE403A5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813AE82-F5B4-4573-B4EE-AC0B2B300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036937-5CC9-4C0C-81B8-9E30AC6B976F}"/>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5" name="Footer Placeholder 4">
            <a:extLst>
              <a:ext uri="{FF2B5EF4-FFF2-40B4-BE49-F238E27FC236}">
                <a16:creationId xmlns:a16="http://schemas.microsoft.com/office/drawing/2014/main" id="{CA43924E-8006-4F63-B59E-9647681513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E04C06-A45E-4B3C-84B7-01668F64B4EB}"/>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212359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DFC5-B3CD-483D-B229-4D68BCDC32EF}"/>
              </a:ext>
            </a:extLst>
          </p:cNvPr>
          <p:cNvSpPr>
            <a:spLocks noGrp="1"/>
          </p:cNvSpPr>
          <p:nvPr>
            <p:ph type="title"/>
          </p:nvPr>
        </p:nvSpPr>
        <p:spPr/>
        <p:txBody>
          <a:bodyPr>
            <a:normAutofit/>
          </a:bodyPr>
          <a:lstStyle>
            <a:lvl1pPr>
              <a:defRPr sz="360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F206850-9802-4132-98CD-8CBB374976EA}"/>
              </a:ext>
            </a:extLst>
          </p:cNvPr>
          <p:cNvSpPr>
            <a:spLocks noGrp="1"/>
          </p:cNvSpPr>
          <p:nvPr>
            <p:ph sz="half" idx="1"/>
          </p:nvPr>
        </p:nvSpPr>
        <p:spPr>
          <a:xfrm>
            <a:off x="838200" y="1825625"/>
            <a:ext cx="5181600" cy="4351338"/>
          </a:xfrm>
        </p:spPr>
        <p:txBody>
          <a:bodyPr/>
          <a:lstStyle>
            <a:lvl1pPr>
              <a:defRPr>
                <a:latin typeface="+mj-lt"/>
              </a:defRPr>
            </a:lvl1pPr>
            <a:lvl2pPr marL="685800" indent="-228600">
              <a:buFont typeface="Courier New" panose="02070309020205020404" pitchFamily="49" charset="0"/>
              <a:buChar cha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5054EC16-608D-4CD3-880A-D1B278EC8E5B}"/>
              </a:ext>
            </a:extLst>
          </p:cNvPr>
          <p:cNvSpPr>
            <a:spLocks noGrp="1"/>
          </p:cNvSpPr>
          <p:nvPr>
            <p:ph sz="half" idx="2"/>
          </p:nvPr>
        </p:nvSpPr>
        <p:spPr>
          <a:xfrm>
            <a:off x="6172200" y="1825625"/>
            <a:ext cx="5181600" cy="4351338"/>
          </a:xfrm>
        </p:spPr>
        <p:txBody>
          <a:bodyPr/>
          <a:lstStyle>
            <a:lvl1pPr>
              <a:defRPr>
                <a:latin typeface="+mj-lt"/>
              </a:defRPr>
            </a:lvl1pPr>
            <a:lvl2pPr marL="800100" indent="-342900">
              <a:buFont typeface="Courier New" panose="02070309020205020404" pitchFamily="49" charset="0"/>
              <a:buChar cha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FDE81D26-BD33-4979-A34F-57ADF3AC121F}"/>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6" name="Footer Placeholder 5">
            <a:extLst>
              <a:ext uri="{FF2B5EF4-FFF2-40B4-BE49-F238E27FC236}">
                <a16:creationId xmlns:a16="http://schemas.microsoft.com/office/drawing/2014/main" id="{00D4114A-E03B-495D-AA94-95F3BF526C9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708266-54EE-4275-A566-F50DA385AC0D}"/>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383481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6810-0F8B-4E40-80B7-AE021761CF80}"/>
              </a:ext>
            </a:extLst>
          </p:cNvPr>
          <p:cNvSpPr>
            <a:spLocks noGrp="1"/>
          </p:cNvSpPr>
          <p:nvPr>
            <p:ph type="title"/>
          </p:nvPr>
        </p:nvSpPr>
        <p:spPr>
          <a:xfrm>
            <a:off x="839788" y="365125"/>
            <a:ext cx="10515600" cy="1325563"/>
          </a:xfrm>
        </p:spPr>
        <p:txBody>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216F4194-E671-4B08-814F-DD294A854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1EB877-998C-40A1-8F54-CB757B85A4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F4FB71D-7165-41D2-AA24-3C97AF6B6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CA1316-AA58-42B6-BE96-8AD0A384A6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38639D4-0F37-4781-8C89-11C613546CA5}"/>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8" name="Footer Placeholder 7">
            <a:extLst>
              <a:ext uri="{FF2B5EF4-FFF2-40B4-BE49-F238E27FC236}">
                <a16:creationId xmlns:a16="http://schemas.microsoft.com/office/drawing/2014/main" id="{AA442A54-BA48-49EC-89CD-FD9FDDDC442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4B4F12A-9760-41F0-B36F-46E3F43CD4E5}"/>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327817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79D9-E69E-462F-9EC4-2938F0F4C661}"/>
              </a:ext>
            </a:extLst>
          </p:cNvPr>
          <p:cNvSpPr>
            <a:spLocks noGrp="1"/>
          </p:cNvSpPr>
          <p:nvPr>
            <p:ph type="title"/>
          </p:nvPr>
        </p:nvSpPr>
        <p:spPr/>
        <p:txBody>
          <a:bodyPr>
            <a:normAutofit/>
          </a:bodyPr>
          <a:lstStyle>
            <a:lvl1pPr>
              <a:defRPr sz="3600"/>
            </a:lvl1pPr>
          </a:lstStyle>
          <a:p>
            <a:r>
              <a:rPr lang="en-US" dirty="0"/>
              <a:t>Click to edit Master title style</a:t>
            </a:r>
            <a:endParaRPr lang="en-CA" dirty="0"/>
          </a:p>
        </p:txBody>
      </p:sp>
      <p:sp>
        <p:nvSpPr>
          <p:cNvPr id="3" name="Date Placeholder 2">
            <a:extLst>
              <a:ext uri="{FF2B5EF4-FFF2-40B4-BE49-F238E27FC236}">
                <a16:creationId xmlns:a16="http://schemas.microsoft.com/office/drawing/2014/main" id="{4D73938D-BEA4-40E6-8ED4-D180A57261B7}"/>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4" name="Footer Placeholder 3">
            <a:extLst>
              <a:ext uri="{FF2B5EF4-FFF2-40B4-BE49-F238E27FC236}">
                <a16:creationId xmlns:a16="http://schemas.microsoft.com/office/drawing/2014/main" id="{5EBA7797-7276-49AB-8C75-888869F92EE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9CEE89A-0A94-4FEF-90CE-8F3430B2670C}"/>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341330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99D73-88C3-4E07-9116-56F98DAA9879}"/>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3" name="Footer Placeholder 2">
            <a:extLst>
              <a:ext uri="{FF2B5EF4-FFF2-40B4-BE49-F238E27FC236}">
                <a16:creationId xmlns:a16="http://schemas.microsoft.com/office/drawing/2014/main" id="{CC3049EA-C330-4FBE-98B7-3EDEBC75741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77145B3-8669-48BE-9E60-98FA5F0A9C92}"/>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10390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2221-A32A-498D-B8AA-FD92B15C6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FD47A79-2E52-4043-8B55-204790A90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20E6496-432B-49F9-8494-C2DAA7272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2A884C-3E6B-4E22-BB35-B068B533A886}"/>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6" name="Footer Placeholder 5">
            <a:extLst>
              <a:ext uri="{FF2B5EF4-FFF2-40B4-BE49-F238E27FC236}">
                <a16:creationId xmlns:a16="http://schemas.microsoft.com/office/drawing/2014/main" id="{CD413B85-3C9B-4B09-950A-31343D7A4C2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8B1C03-6B75-4DBB-9F08-158A162BDA42}"/>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332932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0101-20F6-45AA-9E8D-E3F301B85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47EC74-9E5B-477A-9216-597A1D32C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75B5039-4F76-4C85-842A-AA45CC224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0CCD4-53E9-4F67-841E-563CA540F780}"/>
              </a:ext>
            </a:extLst>
          </p:cNvPr>
          <p:cNvSpPr>
            <a:spLocks noGrp="1"/>
          </p:cNvSpPr>
          <p:nvPr>
            <p:ph type="dt" sz="half" idx="10"/>
          </p:nvPr>
        </p:nvSpPr>
        <p:spPr/>
        <p:txBody>
          <a:bodyPr/>
          <a:lstStyle/>
          <a:p>
            <a:fld id="{B7B398E3-60AE-44E3-9153-41F117BFB2B1}" type="datetimeFigureOut">
              <a:rPr lang="en-CA" smtClean="0"/>
              <a:t>2019-09-03</a:t>
            </a:fld>
            <a:endParaRPr lang="en-CA"/>
          </a:p>
        </p:txBody>
      </p:sp>
      <p:sp>
        <p:nvSpPr>
          <p:cNvPr id="6" name="Footer Placeholder 5">
            <a:extLst>
              <a:ext uri="{FF2B5EF4-FFF2-40B4-BE49-F238E27FC236}">
                <a16:creationId xmlns:a16="http://schemas.microsoft.com/office/drawing/2014/main" id="{E6CCCE16-E68D-476E-B204-F13193FF75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31475D-8CF6-43E3-95BE-4E5EF4EB82E2}"/>
              </a:ext>
            </a:extLst>
          </p:cNvPr>
          <p:cNvSpPr>
            <a:spLocks noGrp="1"/>
          </p:cNvSpPr>
          <p:nvPr>
            <p:ph type="sldNum" sz="quarter" idx="12"/>
          </p:nvPr>
        </p:nvSpPr>
        <p:spPr/>
        <p:txBody>
          <a:bodyPr/>
          <a:lstStyle/>
          <a:p>
            <a:fld id="{BDD17363-0575-40A7-B48B-5ECB3F66AA16}" type="slidenum">
              <a:rPr lang="en-CA" smtClean="0"/>
              <a:t>‹#›</a:t>
            </a:fld>
            <a:endParaRPr lang="en-CA"/>
          </a:p>
        </p:txBody>
      </p:sp>
    </p:spTree>
    <p:extLst>
      <p:ext uri="{BB962C8B-B14F-4D97-AF65-F5344CB8AC3E}">
        <p14:creationId xmlns:p14="http://schemas.microsoft.com/office/powerpoint/2010/main" val="38102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FB2EF-2B01-4F7B-B981-3D96F8F96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CE8DB17-1094-4375-B9F6-8002E492F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6DB030-2517-436B-991D-6F339A94CF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398E3-60AE-44E3-9153-41F117BFB2B1}" type="datetimeFigureOut">
              <a:rPr lang="en-CA" smtClean="0"/>
              <a:t>2019-09-03</a:t>
            </a:fld>
            <a:endParaRPr lang="en-CA"/>
          </a:p>
        </p:txBody>
      </p:sp>
      <p:sp>
        <p:nvSpPr>
          <p:cNvPr id="5" name="Footer Placeholder 4">
            <a:extLst>
              <a:ext uri="{FF2B5EF4-FFF2-40B4-BE49-F238E27FC236}">
                <a16:creationId xmlns:a16="http://schemas.microsoft.com/office/drawing/2014/main" id="{6BDD29F0-36A9-4A78-A6C7-84AE3B376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7BD4F3A-9259-4BA1-B04D-82748E467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17363-0575-40A7-B48B-5ECB3F66AA16}" type="slidenum">
              <a:rPr lang="en-CA" smtClean="0"/>
              <a:t>‹#›</a:t>
            </a:fld>
            <a:endParaRPr lang="en-CA"/>
          </a:p>
        </p:txBody>
      </p:sp>
    </p:spTree>
    <p:extLst>
      <p:ext uri="{BB962C8B-B14F-4D97-AF65-F5344CB8AC3E}">
        <p14:creationId xmlns:p14="http://schemas.microsoft.com/office/powerpoint/2010/main" val="3831827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0DACD5-422D-5443-8C96-6AD677F8B664}"/>
              </a:ext>
            </a:extLst>
          </p:cNvPr>
          <p:cNvSpPr/>
          <p:nvPr/>
        </p:nvSpPr>
        <p:spPr>
          <a:xfrm>
            <a:off x="514799" y="415028"/>
            <a:ext cx="11256898" cy="2909964"/>
          </a:xfrm>
          <a:prstGeom prst="rect">
            <a:avLst/>
          </a:prstGeom>
          <a:noFill/>
        </p:spPr>
        <p:txBody>
          <a:bodyPr wrap="square" lIns="91440" tIns="45720" rIns="91440" bIns="45720">
            <a:spAutoFit/>
          </a:bodyPr>
          <a:lstStyle/>
          <a:p>
            <a:r>
              <a:rPr lang="en-CA" sz="4400" b="1" cap="none"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604020202020204" pitchFamily="34" charset="0"/>
                <a:cs typeface="Arial Black" panose="020B0604020202020204" pitchFamily="34" charset="0"/>
              </a:rPr>
              <a:t>Brampton Civic Hospital Relocation</a:t>
            </a:r>
          </a:p>
          <a:p>
            <a:endParaRPr lang="en-CA"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604020202020204" pitchFamily="34" charset="0"/>
              <a:cs typeface="Arial Black" panose="020B0604020202020204" pitchFamily="34" charset="0"/>
            </a:endParaRPr>
          </a:p>
          <a:p>
            <a:pPr>
              <a:lnSpc>
                <a:spcPts val="4600"/>
              </a:lnSpc>
            </a:pPr>
            <a:r>
              <a:rPr lang="en-CA" sz="4400" b="1" cap="none" spc="0" dirty="0">
                <a:ln w="10160">
                  <a:solidFill>
                    <a:schemeClr val="accent5"/>
                  </a:solidFill>
                  <a:prstDash val="solid"/>
                </a:ln>
                <a:solidFill>
                  <a:srgbClr val="002060"/>
                </a:solidFill>
                <a:effectLst>
                  <a:outerShdw blurRad="38100" dist="22860" dir="5400000" algn="tl" rotWithShape="0">
                    <a:srgbClr val="000000">
                      <a:alpha val="30000"/>
                    </a:srgbClr>
                  </a:outerShdw>
                </a:effectLst>
                <a:cs typeface="Arial Black" panose="020B0604020202020204" pitchFamily="34" charset="0"/>
              </a:rPr>
              <a:t>Challenges,</a:t>
            </a:r>
          </a:p>
          <a:p>
            <a:pPr>
              <a:lnSpc>
                <a:spcPts val="4600"/>
              </a:lnSpc>
            </a:pPr>
            <a:r>
              <a:rPr lang="en-CA" sz="4400" b="1" dirty="0">
                <a:ln w="10160">
                  <a:solidFill>
                    <a:schemeClr val="accent5"/>
                  </a:solidFill>
                  <a:prstDash val="solid"/>
                </a:ln>
                <a:solidFill>
                  <a:srgbClr val="002060"/>
                </a:solidFill>
                <a:effectLst>
                  <a:outerShdw blurRad="38100" dist="22860" dir="5400000" algn="tl" rotWithShape="0">
                    <a:srgbClr val="000000">
                      <a:alpha val="30000"/>
                    </a:srgbClr>
                  </a:outerShdw>
                </a:effectLst>
                <a:cs typeface="Arial Black" panose="020B0604020202020204" pitchFamily="34" charset="0"/>
              </a:rPr>
              <a:t>Risks </a:t>
            </a:r>
            <a:r>
              <a:rPr lang="en-CA" sz="4400" b="1" cap="none" spc="0" dirty="0">
                <a:ln w="10160">
                  <a:solidFill>
                    <a:schemeClr val="accent5"/>
                  </a:solidFill>
                  <a:prstDash val="solid"/>
                </a:ln>
                <a:solidFill>
                  <a:srgbClr val="002060"/>
                </a:solidFill>
                <a:effectLst>
                  <a:outerShdw blurRad="38100" dist="22860" dir="5400000" algn="tl" rotWithShape="0">
                    <a:srgbClr val="000000">
                      <a:alpha val="30000"/>
                    </a:srgbClr>
                  </a:outerShdw>
                </a:effectLst>
                <a:cs typeface="Arial Black" panose="020B0604020202020204" pitchFamily="34" charset="0"/>
              </a:rPr>
              <a:t>&amp;</a:t>
            </a:r>
          </a:p>
          <a:p>
            <a:pPr>
              <a:lnSpc>
                <a:spcPts val="4600"/>
              </a:lnSpc>
            </a:pPr>
            <a:r>
              <a:rPr lang="en-CA" sz="4400" b="1" dirty="0">
                <a:ln w="10160">
                  <a:solidFill>
                    <a:schemeClr val="accent5"/>
                  </a:solidFill>
                  <a:prstDash val="solid"/>
                </a:ln>
                <a:solidFill>
                  <a:srgbClr val="002060"/>
                </a:solidFill>
                <a:effectLst>
                  <a:outerShdw blurRad="38100" dist="22860" dir="5400000" algn="tl" rotWithShape="0">
                    <a:srgbClr val="000000">
                      <a:alpha val="30000"/>
                    </a:srgbClr>
                  </a:outerShdw>
                </a:effectLst>
                <a:cs typeface="Arial Black" panose="020B0604020202020204" pitchFamily="34" charset="0"/>
              </a:rPr>
              <a:t>Realities</a:t>
            </a:r>
            <a:endParaRPr lang="en-US" sz="4400" b="1" cap="none" spc="0" dirty="0">
              <a:ln w="10160">
                <a:solidFill>
                  <a:schemeClr val="accent5"/>
                </a:solidFill>
                <a:prstDash val="solid"/>
              </a:ln>
              <a:solidFill>
                <a:srgbClr val="002060"/>
              </a:solidFill>
              <a:effectLst>
                <a:outerShdw blurRad="38100" dist="22860" dir="5400000" algn="tl" rotWithShape="0">
                  <a:srgbClr val="000000">
                    <a:alpha val="30000"/>
                  </a:srgbClr>
                </a:outerShdw>
              </a:effectLst>
            </a:endParaRPr>
          </a:p>
        </p:txBody>
      </p:sp>
      <p:pic>
        <p:nvPicPr>
          <p:cNvPr id="9" name="Picture 8">
            <a:extLst>
              <a:ext uri="{FF2B5EF4-FFF2-40B4-BE49-F238E27FC236}">
                <a16:creationId xmlns:a16="http://schemas.microsoft.com/office/drawing/2014/main" id="{49F1B0AE-4037-6E49-A2B4-EA05D7966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97" y="6005736"/>
            <a:ext cx="6214787" cy="638437"/>
          </a:xfrm>
          <a:prstGeom prst="rect">
            <a:avLst/>
          </a:prstGeom>
        </p:spPr>
      </p:pic>
    </p:spTree>
    <p:extLst>
      <p:ext uri="{BB962C8B-B14F-4D97-AF65-F5344CB8AC3E}">
        <p14:creationId xmlns:p14="http://schemas.microsoft.com/office/powerpoint/2010/main" val="135151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8199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rPr>
              <a:t>WHAT WENT WELL</a:t>
            </a: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5" y="142136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CA" sz="3200" b="1" dirty="0"/>
              <a:t>Patient Transfers</a:t>
            </a:r>
          </a:p>
          <a:p>
            <a:pPr lvl="1">
              <a:spcBef>
                <a:spcPts val="1400"/>
              </a:spcBef>
              <a:buClr>
                <a:srgbClr val="0070C0"/>
              </a:buClr>
            </a:pPr>
            <a:r>
              <a:rPr lang="en-CA" i="1" dirty="0"/>
              <a:t>The </a:t>
            </a:r>
            <a:r>
              <a:rPr lang="en-CA" b="1" i="1" dirty="0"/>
              <a:t>Patient Transfer Plan </a:t>
            </a:r>
            <a:r>
              <a:rPr lang="en-CA" i="1" dirty="0"/>
              <a:t>was supported by </a:t>
            </a:r>
            <a:br>
              <a:rPr lang="en-CA" i="1" dirty="0"/>
            </a:br>
            <a:r>
              <a:rPr lang="en-CA" i="1" dirty="0"/>
              <a:t>the relocation strategy &amp; related service </a:t>
            </a:r>
            <a:br>
              <a:rPr lang="en-CA" i="1" dirty="0"/>
            </a:br>
            <a:r>
              <a:rPr lang="en-CA" i="1" dirty="0"/>
              <a:t>level reductions</a:t>
            </a:r>
          </a:p>
          <a:p>
            <a:pPr lvl="1">
              <a:spcBef>
                <a:spcPts val="1400"/>
              </a:spcBef>
              <a:buClr>
                <a:srgbClr val="0070C0"/>
              </a:buClr>
            </a:pPr>
            <a:r>
              <a:rPr lang="en-CA" i="1" dirty="0"/>
              <a:t>Successfully relocated 236 patients in </a:t>
            </a:r>
            <a:br>
              <a:rPr lang="en-CA" i="1" dirty="0"/>
            </a:br>
            <a:r>
              <a:rPr lang="en-CA" i="1" dirty="0"/>
              <a:t>approximately 5 hours</a:t>
            </a:r>
          </a:p>
          <a:p>
            <a:pPr marL="914400" lvl="2" indent="0">
              <a:buNone/>
            </a:pPr>
            <a:endParaRPr lang="en-CA" dirty="0"/>
          </a:p>
        </p:txBody>
      </p:sp>
    </p:spTree>
    <p:extLst>
      <p:ext uri="{BB962C8B-B14F-4D97-AF65-F5344CB8AC3E}">
        <p14:creationId xmlns:p14="http://schemas.microsoft.com/office/powerpoint/2010/main" val="306084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8199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fr-CA" altLang="en-US" sz="30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rPr>
              <a:t>WHAT WENT WRONG – OPERATIONAL START-UP</a:t>
            </a: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5" y="1219233"/>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spcBef>
                <a:spcPts val="600"/>
              </a:spcBef>
              <a:spcAft>
                <a:spcPts val="1200"/>
              </a:spcAft>
              <a:buClr>
                <a:srgbClr val="0070C0"/>
              </a:buClr>
            </a:pPr>
            <a:r>
              <a:rPr lang="en-CA" sz="2400" b="1" dirty="0"/>
              <a:t>The public expected the new hospital to provide enhanced </a:t>
            </a:r>
            <a:br>
              <a:rPr lang="en-CA" sz="2400" b="1" dirty="0"/>
            </a:br>
            <a:r>
              <a:rPr lang="en-CA" sz="2400" b="1" dirty="0"/>
              <a:t>care with improved access to emergency care and </a:t>
            </a:r>
            <a:br>
              <a:rPr lang="en-CA" sz="2400" b="1" dirty="0"/>
            </a:br>
            <a:r>
              <a:rPr lang="en-CA" sz="2400" b="1" dirty="0"/>
              <a:t>decreased wait times</a:t>
            </a:r>
          </a:p>
          <a:p>
            <a:pPr>
              <a:lnSpc>
                <a:spcPts val="2400"/>
              </a:lnSpc>
              <a:spcBef>
                <a:spcPts val="600"/>
              </a:spcBef>
              <a:spcAft>
                <a:spcPts val="1200"/>
              </a:spcAft>
              <a:buClr>
                <a:srgbClr val="0070C0"/>
              </a:buClr>
            </a:pPr>
            <a:r>
              <a:rPr lang="en-CA" sz="2400" b="1" dirty="0"/>
              <a:t>The hospital was not prepared to operate in the </a:t>
            </a:r>
            <a:br>
              <a:rPr lang="en-CA" sz="2400" b="1" dirty="0"/>
            </a:br>
            <a:r>
              <a:rPr lang="en-CA" sz="2400" b="1" dirty="0"/>
              <a:t>new building</a:t>
            </a:r>
          </a:p>
          <a:p>
            <a:pPr lvl="1" indent="-146050">
              <a:lnSpc>
                <a:spcPct val="100000"/>
              </a:lnSpc>
              <a:spcBef>
                <a:spcPts val="0"/>
              </a:spcBef>
              <a:spcAft>
                <a:spcPts val="800"/>
              </a:spcAft>
              <a:buClr>
                <a:srgbClr val="0070C0"/>
              </a:buClr>
            </a:pPr>
            <a:r>
              <a:rPr lang="en-CA" sz="2000" i="1" dirty="0"/>
              <a:t>Staff and physicians struggled in an unfamiliar </a:t>
            </a:r>
            <a:br>
              <a:rPr lang="en-CA" sz="2000" i="1" dirty="0"/>
            </a:br>
            <a:r>
              <a:rPr lang="en-CA" sz="2000" i="1" dirty="0"/>
              <a:t>environment with too many changes</a:t>
            </a:r>
          </a:p>
          <a:p>
            <a:pPr lvl="1" indent="-146050">
              <a:lnSpc>
                <a:spcPct val="100000"/>
              </a:lnSpc>
              <a:spcBef>
                <a:spcPts val="0"/>
              </a:spcBef>
              <a:spcAft>
                <a:spcPts val="800"/>
              </a:spcAft>
              <a:buClr>
                <a:srgbClr val="0070C0"/>
              </a:buClr>
            </a:pPr>
            <a:r>
              <a:rPr lang="en-CA" sz="2000" i="1" dirty="0"/>
              <a:t>20% more emergency-room traffic than predicted</a:t>
            </a:r>
          </a:p>
          <a:p>
            <a:pPr lvl="1" indent="-146050">
              <a:lnSpc>
                <a:spcPct val="100000"/>
              </a:lnSpc>
              <a:spcBef>
                <a:spcPts val="0"/>
              </a:spcBef>
              <a:spcAft>
                <a:spcPts val="800"/>
              </a:spcAft>
              <a:buClr>
                <a:srgbClr val="0070C0"/>
              </a:buClr>
            </a:pPr>
            <a:r>
              <a:rPr lang="en-CA" sz="2000" i="1" dirty="0"/>
              <a:t>high acuity emergency patients doubled </a:t>
            </a:r>
          </a:p>
          <a:p>
            <a:pPr lvl="1" indent="-146050">
              <a:lnSpc>
                <a:spcPct val="100000"/>
              </a:lnSpc>
              <a:spcBef>
                <a:spcPts val="0"/>
              </a:spcBef>
              <a:spcAft>
                <a:spcPts val="800"/>
              </a:spcAft>
              <a:buClr>
                <a:srgbClr val="0070C0"/>
              </a:buClr>
            </a:pPr>
            <a:r>
              <a:rPr lang="en-CA" sz="2000" i="1" dirty="0"/>
              <a:t>only 479 of the promised 608 beds were opened</a:t>
            </a:r>
          </a:p>
          <a:p>
            <a:pPr>
              <a:lnSpc>
                <a:spcPct val="100000"/>
              </a:lnSpc>
              <a:spcBef>
                <a:spcPts val="0"/>
              </a:spcBef>
              <a:spcAft>
                <a:spcPts val="1200"/>
              </a:spcAft>
              <a:buClr>
                <a:srgbClr val="0070C0"/>
              </a:buClr>
            </a:pPr>
            <a:endParaRPr lang="en-CA" sz="2800" dirty="0"/>
          </a:p>
        </p:txBody>
      </p:sp>
      <p:sp>
        <p:nvSpPr>
          <p:cNvPr id="8" name="TextBox 7">
            <a:extLst>
              <a:ext uri="{FF2B5EF4-FFF2-40B4-BE49-F238E27FC236}">
                <a16:creationId xmlns:a16="http://schemas.microsoft.com/office/drawing/2014/main" id="{57757D63-6DDE-9A4F-A5E6-1A8EBCB6B865}"/>
              </a:ext>
            </a:extLst>
          </p:cNvPr>
          <p:cNvSpPr txBox="1"/>
          <p:nvPr/>
        </p:nvSpPr>
        <p:spPr>
          <a:xfrm rot="558391">
            <a:off x="8728233" y="1591307"/>
            <a:ext cx="2597375" cy="3631763"/>
          </a:xfrm>
          <a:prstGeom prst="rect">
            <a:avLst/>
          </a:prstGeom>
          <a:solidFill>
            <a:schemeClr val="bg1"/>
          </a:solidFill>
          <a:ln>
            <a:solidFill>
              <a:schemeClr val="tx1"/>
            </a:solidFill>
          </a:ln>
          <a:effectLst>
            <a:outerShdw blurRad="279400" dist="139700" dir="2640000" algn="ctr" rotWithShape="0">
              <a:srgbClr val="000000">
                <a:alpha val="70000"/>
              </a:srgbClr>
            </a:outerShdw>
          </a:effectLst>
        </p:spPr>
        <p:txBody>
          <a:bodyPr wrap="square" rtlCol="0" anchor="ctr">
            <a:spAutoFit/>
          </a:bodyPr>
          <a:lstStyle/>
          <a:p>
            <a:endParaRPr lang="en-CA" sz="2000" i="1" dirty="0"/>
          </a:p>
          <a:p>
            <a:r>
              <a:rPr lang="en-CA" sz="2000" i="1" dirty="0">
                <a:latin typeface="Times" pitchFamily="2" charset="0"/>
              </a:rPr>
              <a:t>The community was told that the new hospital would be:</a:t>
            </a:r>
          </a:p>
          <a:p>
            <a:endParaRPr lang="en-CA" sz="2000" i="1" dirty="0">
              <a:latin typeface="Times" pitchFamily="2" charset="0"/>
            </a:endParaRPr>
          </a:p>
          <a:p>
            <a:r>
              <a:rPr lang="en-CA" sz="2000" i="1" dirty="0">
                <a:latin typeface="Times" pitchFamily="2" charset="0"/>
              </a:rPr>
              <a:t>“the Crown Jewel for Brampton &amp; Ontario” </a:t>
            </a:r>
            <a:endParaRPr lang="en-CA" sz="2000" i="1" dirty="0"/>
          </a:p>
          <a:p>
            <a:r>
              <a:rPr lang="en-CA" i="1" dirty="0"/>
              <a:t> </a:t>
            </a:r>
          </a:p>
          <a:p>
            <a:r>
              <a:rPr lang="en-CA" i="1" dirty="0"/>
              <a:t> – Ontario Minister of Health prior to new hospital opening</a:t>
            </a:r>
          </a:p>
          <a:p>
            <a:endParaRPr lang="en-US" dirty="0"/>
          </a:p>
        </p:txBody>
      </p:sp>
    </p:spTree>
    <p:extLst>
      <p:ext uri="{BB962C8B-B14F-4D97-AF65-F5344CB8AC3E}">
        <p14:creationId xmlns:p14="http://schemas.microsoft.com/office/powerpoint/2010/main" val="254498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A8E6BAB-EF0D-1442-A5BD-0C5D7AF9A0C5}"/>
              </a:ext>
            </a:extLst>
          </p:cNvPr>
          <p:cNvSpPr txBox="1">
            <a:spLocks noChangeArrowheads="1"/>
          </p:cNvSpPr>
          <p:nvPr/>
        </p:nvSpPr>
        <p:spPr bwMode="auto">
          <a:xfrm>
            <a:off x="720724" y="449263"/>
            <a:ext cx="108199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CA" b="1" dirty="0">
                <a:solidFill>
                  <a:srgbClr val="002060"/>
                </a:solidFill>
                <a:latin typeface="Arial Black" panose="020B0604020202020204" pitchFamily="34" charset="0"/>
                <a:cs typeface="Arial Black" panose="020B0604020202020204" pitchFamily="34" charset="0"/>
              </a:rPr>
              <a:t>INSUFFICIENT OPERATIONAL READINESS PLANNING</a:t>
            </a:r>
            <a:endParaRPr lang="fr-CA" altLang="en-US" b="1" dirty="0">
              <a:solidFill>
                <a:srgbClr val="002060"/>
              </a:solidFill>
              <a:latin typeface="Arial Black" panose="020B0604020202020204" pitchFamily="34" charset="0"/>
              <a:ea typeface="Arial Black" panose="020B0604020202020204" pitchFamily="34" charset="0"/>
              <a:cs typeface="Arial Black" panose="020B0604020202020204" pitchFamily="34" charset="0"/>
            </a:endParaRPr>
          </a:p>
        </p:txBody>
      </p:sp>
      <p:cxnSp>
        <p:nvCxnSpPr>
          <p:cNvPr id="9" name="Straight Connector 8">
            <a:extLst>
              <a:ext uri="{FF2B5EF4-FFF2-40B4-BE49-F238E27FC236}">
                <a16:creationId xmlns:a16="http://schemas.microsoft.com/office/drawing/2014/main" id="{DCA1A1EC-E017-B046-986F-E9FF50338CD9}"/>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4AEDE36C-36EA-DA4C-901B-DCE1AAD01AD6}"/>
              </a:ext>
            </a:extLst>
          </p:cNvPr>
          <p:cNvSpPr txBox="1">
            <a:spLocks/>
          </p:cNvSpPr>
          <p:nvPr/>
        </p:nvSpPr>
        <p:spPr>
          <a:xfrm>
            <a:off x="828674" y="1219233"/>
            <a:ext cx="110585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CA" sz="2400" b="1" dirty="0"/>
              <a:t>Operational readiness was not well funded, planned, managed or monitored</a:t>
            </a:r>
          </a:p>
          <a:p>
            <a:pPr lvl="1" indent="-146050">
              <a:buClr>
                <a:srgbClr val="0070C0"/>
              </a:buClr>
            </a:pPr>
            <a:r>
              <a:rPr lang="en-CA" sz="2000" i="1" dirty="0"/>
              <a:t>Insufficient development of new workflows</a:t>
            </a:r>
          </a:p>
          <a:p>
            <a:pPr lvl="1" indent="-146050">
              <a:buClr>
                <a:srgbClr val="0070C0"/>
              </a:buClr>
            </a:pPr>
            <a:r>
              <a:rPr lang="en-CA" sz="2000" i="1" dirty="0"/>
              <a:t>Little or no integrated planning between critical departments</a:t>
            </a:r>
          </a:p>
          <a:p>
            <a:pPr>
              <a:spcBef>
                <a:spcPts val="1600"/>
              </a:spcBef>
              <a:buClr>
                <a:srgbClr val="0070C0"/>
              </a:buClr>
            </a:pPr>
            <a:r>
              <a:rPr lang="en-CA" sz="2400" b="1" dirty="0"/>
              <a:t>No formal project management structure or assigned </a:t>
            </a:r>
            <a:br>
              <a:rPr lang="en-CA" sz="2400" b="1" dirty="0"/>
            </a:br>
            <a:r>
              <a:rPr lang="en-CA" sz="2400" b="1" dirty="0"/>
              <a:t>project leads</a:t>
            </a:r>
          </a:p>
          <a:p>
            <a:pPr lvl="1" indent="-146050">
              <a:spcBef>
                <a:spcPts val="800"/>
              </a:spcBef>
              <a:buClr>
                <a:srgbClr val="0070C0"/>
              </a:buClr>
            </a:pPr>
            <a:r>
              <a:rPr lang="en-CA" sz="2000" i="1" dirty="0"/>
              <a:t>Executive leadership was responsible for the </a:t>
            </a:r>
            <a:br>
              <a:rPr lang="en-CA" sz="2000" i="1" dirty="0"/>
            </a:br>
            <a:r>
              <a:rPr lang="en-CA" sz="2000" i="1" dirty="0"/>
              <a:t>construction project &amp; administering the hospital</a:t>
            </a:r>
          </a:p>
          <a:p>
            <a:pPr lvl="1" indent="-146050">
              <a:spcBef>
                <a:spcPts val="800"/>
              </a:spcBef>
              <a:buClr>
                <a:srgbClr val="0070C0"/>
              </a:buClr>
            </a:pPr>
            <a:r>
              <a:rPr lang="en-CA" sz="2000" i="1" dirty="0"/>
              <a:t>No dedicated move coordinators</a:t>
            </a:r>
          </a:p>
          <a:p>
            <a:pPr lvl="1" indent="-146050">
              <a:spcBef>
                <a:spcPts val="800"/>
              </a:spcBef>
              <a:buClr>
                <a:srgbClr val="0070C0"/>
              </a:buClr>
            </a:pPr>
            <a:r>
              <a:rPr lang="en-CA" sz="2000" i="1" dirty="0"/>
              <a:t>Poor communication of project planning information</a:t>
            </a:r>
          </a:p>
          <a:p>
            <a:pPr lvl="1" indent="-146050">
              <a:spcBef>
                <a:spcPts val="800"/>
              </a:spcBef>
              <a:buClr>
                <a:srgbClr val="0070C0"/>
              </a:buClr>
            </a:pPr>
            <a:r>
              <a:rPr lang="en-CA" sz="2000" i="1" dirty="0"/>
              <a:t>No risk management planning</a:t>
            </a:r>
          </a:p>
          <a:p>
            <a:pPr lvl="1" indent="-146050">
              <a:spcBef>
                <a:spcPts val="800"/>
              </a:spcBef>
              <a:buClr>
                <a:srgbClr val="0070C0"/>
              </a:buClr>
            </a:pPr>
            <a:r>
              <a:rPr lang="en-CA" sz="2000" i="1" dirty="0"/>
              <a:t>No change management planning</a:t>
            </a:r>
          </a:p>
          <a:p>
            <a:pPr lvl="1"/>
            <a:endParaRPr lang="en-CA" dirty="0"/>
          </a:p>
        </p:txBody>
      </p:sp>
    </p:spTree>
    <p:extLst>
      <p:ext uri="{BB962C8B-B14F-4D97-AF65-F5344CB8AC3E}">
        <p14:creationId xmlns:p14="http://schemas.microsoft.com/office/powerpoint/2010/main" val="261056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8199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CA" sz="3200" b="1" dirty="0">
                <a:solidFill>
                  <a:srgbClr val="002060"/>
                </a:solidFill>
                <a:latin typeface="Arial Black" panose="020B0604020202020204" pitchFamily="34" charset="0"/>
                <a:cs typeface="Arial Black" panose="020B0604020202020204" pitchFamily="34" charset="0"/>
              </a:rPr>
              <a:t>INSUFFICIENT ORIENTATION &amp; TRAINING</a:t>
            </a:r>
            <a:endPar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endParaRP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4" y="1219233"/>
            <a:ext cx="110585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400"/>
              </a:spcBef>
              <a:buClr>
                <a:srgbClr val="0070C0"/>
              </a:buClr>
            </a:pPr>
            <a:r>
              <a:rPr lang="en-CA" sz="2400" b="1" dirty="0"/>
              <a:t>4,100 employees were provided with </a:t>
            </a:r>
            <a:r>
              <a:rPr lang="en-CA" sz="2400" b="1" i="1" dirty="0"/>
              <a:t>only</a:t>
            </a:r>
            <a:r>
              <a:rPr lang="en-CA" sz="2400" b="1" dirty="0"/>
              <a:t> </a:t>
            </a:r>
            <a:r>
              <a:rPr lang="en-CA" sz="2400" b="1" i="1" dirty="0"/>
              <a:t>2 hours </a:t>
            </a:r>
            <a:br>
              <a:rPr lang="en-CA" sz="2400" b="1" i="1" dirty="0"/>
            </a:br>
            <a:r>
              <a:rPr lang="en-CA" sz="2400" b="1" dirty="0"/>
              <a:t>of building orientation &amp; fire safety training</a:t>
            </a:r>
          </a:p>
          <a:p>
            <a:pPr lvl="1">
              <a:buClr>
                <a:srgbClr val="0070C0"/>
              </a:buClr>
            </a:pPr>
            <a:r>
              <a:rPr lang="en-CA" sz="2000" i="1" dirty="0"/>
              <a:t>Nurse Educators were to complete “on-the-job” training </a:t>
            </a:r>
            <a:br>
              <a:rPr lang="en-CA" sz="2000" i="1" dirty="0"/>
            </a:br>
            <a:r>
              <a:rPr lang="en-CA" sz="2000" i="1" dirty="0"/>
              <a:t>of new equipment at occupancy. </a:t>
            </a:r>
          </a:p>
          <a:p>
            <a:pPr>
              <a:spcBef>
                <a:spcPts val="2000"/>
              </a:spcBef>
              <a:buClr>
                <a:srgbClr val="0070C0"/>
              </a:buClr>
            </a:pPr>
            <a:r>
              <a:rPr lang="en-CA" sz="2400" b="1" dirty="0"/>
              <a:t>Importance of education and training </a:t>
            </a:r>
            <a:br>
              <a:rPr lang="en-CA" sz="2400" b="1" dirty="0"/>
            </a:br>
            <a:r>
              <a:rPr lang="en-CA" sz="2400" b="1" dirty="0"/>
              <a:t>was grossly underestimated</a:t>
            </a:r>
          </a:p>
          <a:p>
            <a:pPr lvl="1">
              <a:buClr>
                <a:srgbClr val="0070C0"/>
              </a:buClr>
            </a:pPr>
            <a:r>
              <a:rPr lang="en-CA" sz="2000" i="1" dirty="0"/>
              <a:t>It was thought that experienced staff and physicians </a:t>
            </a:r>
            <a:br>
              <a:rPr lang="en-CA" sz="2000" i="1" dirty="0"/>
            </a:br>
            <a:r>
              <a:rPr lang="en-CA" sz="2000" i="1" dirty="0"/>
              <a:t>would easily adapt to their new work environment.</a:t>
            </a:r>
          </a:p>
          <a:p>
            <a:pPr lvl="1"/>
            <a:endParaRPr lang="en-CA" dirty="0"/>
          </a:p>
        </p:txBody>
      </p:sp>
      <p:sp>
        <p:nvSpPr>
          <p:cNvPr id="2" name="TextBox 1">
            <a:extLst>
              <a:ext uri="{FF2B5EF4-FFF2-40B4-BE49-F238E27FC236}">
                <a16:creationId xmlns:a16="http://schemas.microsoft.com/office/drawing/2014/main" id="{357712CA-CB04-1144-A61B-C2E4397EDF55}"/>
              </a:ext>
            </a:extLst>
          </p:cNvPr>
          <p:cNvSpPr txBox="1"/>
          <p:nvPr/>
        </p:nvSpPr>
        <p:spPr>
          <a:xfrm rot="459144">
            <a:off x="8418402" y="1453663"/>
            <a:ext cx="2676993" cy="3416320"/>
          </a:xfrm>
          <a:prstGeom prst="rect">
            <a:avLst/>
          </a:prstGeom>
          <a:solidFill>
            <a:schemeClr val="bg1"/>
          </a:solidFill>
          <a:ln>
            <a:solidFill>
              <a:schemeClr val="tx1"/>
            </a:solidFill>
          </a:ln>
          <a:effectLst>
            <a:outerShdw blurRad="279400" dist="139700" dir="2640000" algn="ctr" rotWithShape="0">
              <a:srgbClr val="000000">
                <a:alpha val="70000"/>
              </a:srgbClr>
            </a:outerShdw>
          </a:effectLst>
        </p:spPr>
        <p:txBody>
          <a:bodyPr wrap="square" rtlCol="0" anchor="ctr">
            <a:spAutoFit/>
          </a:bodyPr>
          <a:lstStyle/>
          <a:p>
            <a:endParaRPr lang="en-CA" i="1" dirty="0"/>
          </a:p>
          <a:p>
            <a:r>
              <a:rPr lang="en-CA" i="1" dirty="0">
                <a:latin typeface="Times" pitchFamily="2" charset="0"/>
              </a:rPr>
              <a:t>“Physicians, nurses and staff didn't anticipate the challenges that would come with moving to a spanking new hospital, from mastering the computer system to finding the stairs.”</a:t>
            </a:r>
          </a:p>
          <a:p>
            <a:endParaRPr lang="en-CA" i="1" dirty="0"/>
          </a:p>
          <a:p>
            <a:r>
              <a:rPr lang="en-CA" i="1" dirty="0"/>
              <a:t> – News Media Report</a:t>
            </a:r>
          </a:p>
          <a:p>
            <a:endParaRPr lang="en-US" dirty="0"/>
          </a:p>
        </p:txBody>
      </p:sp>
    </p:spTree>
    <p:extLst>
      <p:ext uri="{BB962C8B-B14F-4D97-AF65-F5344CB8AC3E}">
        <p14:creationId xmlns:p14="http://schemas.microsoft.com/office/powerpoint/2010/main" val="66603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8199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CA" sz="3200" b="1" dirty="0">
                <a:solidFill>
                  <a:srgbClr val="002060"/>
                </a:solidFill>
                <a:latin typeface="Arial Black" panose="020B0604020202020204" pitchFamily="34" charset="0"/>
                <a:cs typeface="Arial Black" panose="020B0604020202020204" pitchFamily="34" charset="0"/>
              </a:rPr>
              <a:t>NO FACILITY ACTIVATION PLAN</a:t>
            </a:r>
            <a:endPar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endParaRP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4" y="1219233"/>
            <a:ext cx="110585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CA" sz="2400" b="1" dirty="0"/>
              <a:t>Hospital handed over from construction with many uncorrected deficiencies</a:t>
            </a:r>
          </a:p>
          <a:p>
            <a:pPr>
              <a:spcBef>
                <a:spcPts val="1600"/>
              </a:spcBef>
              <a:buClr>
                <a:srgbClr val="0070C0"/>
              </a:buClr>
            </a:pPr>
            <a:r>
              <a:rPr lang="en-CA" sz="2400" b="1" dirty="0"/>
              <a:t>Short activation/operational commissioning period – 2 months to complete:</a:t>
            </a:r>
          </a:p>
          <a:p>
            <a:pPr lvl="1" indent="-146050">
              <a:spcBef>
                <a:spcPts val="1200"/>
              </a:spcBef>
              <a:buClr>
                <a:srgbClr val="0070C0"/>
              </a:buClr>
            </a:pPr>
            <a:r>
              <a:rPr lang="en-CA" sz="2000" i="1" dirty="0"/>
              <a:t>Construction deficiencies and building commissioning activities</a:t>
            </a:r>
          </a:p>
          <a:p>
            <a:pPr lvl="1" indent="-146050">
              <a:spcBef>
                <a:spcPts val="1200"/>
              </a:spcBef>
              <a:buClr>
                <a:srgbClr val="0070C0"/>
              </a:buClr>
            </a:pPr>
            <a:r>
              <a:rPr lang="en-CA" sz="2000" i="1" dirty="0"/>
              <a:t>Cleaning</a:t>
            </a:r>
          </a:p>
          <a:p>
            <a:pPr lvl="1" indent="-146050">
              <a:spcBef>
                <a:spcPts val="1200"/>
              </a:spcBef>
              <a:buClr>
                <a:srgbClr val="0070C0"/>
              </a:buClr>
            </a:pPr>
            <a:r>
              <a:rPr lang="en-CA" sz="2000" i="1" dirty="0"/>
              <a:t>New furniture &amp; equipment installations and commissioning</a:t>
            </a:r>
          </a:p>
          <a:p>
            <a:pPr lvl="1" indent="-146050">
              <a:spcBef>
                <a:spcPts val="1200"/>
              </a:spcBef>
              <a:buClr>
                <a:srgbClr val="0070C0"/>
              </a:buClr>
            </a:pPr>
            <a:r>
              <a:rPr lang="en-CA" sz="2000" i="1" dirty="0"/>
              <a:t>IT hardware and telephone installations and testing</a:t>
            </a:r>
          </a:p>
          <a:p>
            <a:pPr lvl="1" indent="-146050">
              <a:spcBef>
                <a:spcPts val="1200"/>
              </a:spcBef>
              <a:buClr>
                <a:srgbClr val="0070C0"/>
              </a:buClr>
            </a:pPr>
            <a:r>
              <a:rPr lang="en-CA" sz="2000" i="1" dirty="0"/>
              <a:t>Stocking of medical and non-medical supplies</a:t>
            </a:r>
          </a:p>
          <a:p>
            <a:pPr lvl="1" indent="-146050">
              <a:spcBef>
                <a:spcPts val="1200"/>
              </a:spcBef>
              <a:buClr>
                <a:srgbClr val="0070C0"/>
              </a:buClr>
            </a:pPr>
            <a:r>
              <a:rPr lang="en-CA" sz="2000" i="1" dirty="0"/>
              <a:t>Clean linen applications, wall-hung installations</a:t>
            </a:r>
          </a:p>
          <a:p>
            <a:pPr lvl="1" indent="-146050">
              <a:spcBef>
                <a:spcPts val="1200"/>
              </a:spcBef>
              <a:buClr>
                <a:srgbClr val="0070C0"/>
              </a:buClr>
            </a:pPr>
            <a:r>
              <a:rPr lang="en-CA" sz="2000" i="1" dirty="0"/>
              <a:t>No work flow simulations</a:t>
            </a:r>
          </a:p>
          <a:p>
            <a:pPr lvl="1"/>
            <a:endParaRPr lang="en-CA" dirty="0"/>
          </a:p>
        </p:txBody>
      </p:sp>
    </p:spTree>
    <p:extLst>
      <p:ext uri="{BB962C8B-B14F-4D97-AF65-F5344CB8AC3E}">
        <p14:creationId xmlns:p14="http://schemas.microsoft.com/office/powerpoint/2010/main" val="3334766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8199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CA" sz="2400" b="1" dirty="0">
                <a:solidFill>
                  <a:srgbClr val="002060"/>
                </a:solidFill>
                <a:latin typeface="Arial Black" panose="020B0604020202020204" pitchFamily="34" charset="0"/>
                <a:cs typeface="Arial Black" panose="020B0604020202020204" pitchFamily="34" charset="0"/>
              </a:rPr>
              <a:t>THE PERFECT STORM – WHAT MADE THE PROBLEMS WORSE</a:t>
            </a:r>
            <a:endParaRPr lang="fr-CA" altLang="en-US" sz="24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endParaRP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4" y="1219233"/>
            <a:ext cx="110585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CA" sz="2400" b="1" dirty="0"/>
              <a:t>New building start-up challenges</a:t>
            </a:r>
          </a:p>
          <a:p>
            <a:pPr marL="712788" lvl="2" indent="-173038">
              <a:spcBef>
                <a:spcPts val="300"/>
              </a:spcBef>
              <a:buClr>
                <a:srgbClr val="0070C0"/>
              </a:buClr>
            </a:pPr>
            <a:r>
              <a:rPr lang="en-CA" i="1" dirty="0"/>
              <a:t>Operating room air exchange &amp; laminar flow systems</a:t>
            </a:r>
          </a:p>
          <a:p>
            <a:pPr marL="712788" lvl="2" indent="-173038">
              <a:spcBef>
                <a:spcPts val="300"/>
              </a:spcBef>
              <a:buClr>
                <a:srgbClr val="0070C0"/>
              </a:buClr>
            </a:pPr>
            <a:r>
              <a:rPr lang="en-CA" i="1" dirty="0"/>
              <a:t>Insufficient emergency power to medically necessary equipment / generators not tested</a:t>
            </a:r>
          </a:p>
          <a:p>
            <a:pPr marL="712788" lvl="2" indent="-173038">
              <a:spcBef>
                <a:spcPts val="300"/>
              </a:spcBef>
              <a:buClr>
                <a:srgbClr val="0070C0"/>
              </a:buClr>
            </a:pPr>
            <a:r>
              <a:rPr lang="en-CA" i="1" dirty="0"/>
              <a:t>I.T. infrastructure issues</a:t>
            </a:r>
            <a:br>
              <a:rPr lang="en-CA" dirty="0"/>
            </a:br>
            <a:endParaRPr lang="en-CA" sz="1200" dirty="0"/>
          </a:p>
          <a:p>
            <a:pPr>
              <a:buClr>
                <a:srgbClr val="0070C0"/>
              </a:buClr>
            </a:pPr>
            <a:r>
              <a:rPr lang="en-CA" sz="2400" b="1" dirty="0"/>
              <a:t>No post-move </a:t>
            </a:r>
            <a:r>
              <a:rPr lang="en-CA" sz="2400" b="1" i="1" dirty="0"/>
              <a:t>Activity Recovery Plan </a:t>
            </a:r>
            <a:r>
              <a:rPr lang="en-CA" sz="2400" b="1" dirty="0"/>
              <a:t>added to the operational risks</a:t>
            </a:r>
          </a:p>
          <a:p>
            <a:pPr lvl="1" indent="-146050">
              <a:buClr>
                <a:srgbClr val="0070C0"/>
              </a:buClr>
            </a:pPr>
            <a:r>
              <a:rPr lang="en-CA" sz="2000" i="1" dirty="0"/>
              <a:t>No gradual return to post move activity &amp; immediate start-up of expanded programs</a:t>
            </a:r>
          </a:p>
          <a:p>
            <a:pPr lvl="1" indent="-146050">
              <a:buClr>
                <a:srgbClr val="0070C0"/>
              </a:buClr>
            </a:pPr>
            <a:r>
              <a:rPr lang="en-CA" sz="2000" i="1" dirty="0"/>
              <a:t>“business as usual” approach overwhelmed the hospital’s ability to respond to operational and building challenges</a:t>
            </a:r>
          </a:p>
          <a:p>
            <a:pPr marL="457200" lvl="1" indent="0">
              <a:buClr>
                <a:srgbClr val="0070C0"/>
              </a:buClr>
              <a:buNone/>
            </a:pPr>
            <a:endParaRPr lang="en-CA" sz="1050" dirty="0"/>
          </a:p>
          <a:p>
            <a:pPr>
              <a:buClr>
                <a:srgbClr val="0070C0"/>
              </a:buClr>
            </a:pPr>
            <a:r>
              <a:rPr lang="en-CA" sz="2400" b="1" dirty="0"/>
              <a:t>Hundreds of new &amp; inexperienced staff hired to support expanded operations</a:t>
            </a:r>
          </a:p>
          <a:p>
            <a:pPr lvl="1" indent="-146050">
              <a:buClr>
                <a:srgbClr val="0070C0"/>
              </a:buClr>
            </a:pPr>
            <a:r>
              <a:rPr lang="en-CA" sz="2000" i="1" dirty="0"/>
              <a:t>Insufficient training or support from existing staff that were struggling to adapt to the new hospital</a:t>
            </a:r>
          </a:p>
        </p:txBody>
      </p:sp>
    </p:spTree>
    <p:extLst>
      <p:ext uri="{BB962C8B-B14F-4D97-AF65-F5344CB8AC3E}">
        <p14:creationId xmlns:p14="http://schemas.microsoft.com/office/powerpoint/2010/main" val="105862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8199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CA" sz="3200" b="1" dirty="0">
                <a:solidFill>
                  <a:srgbClr val="002060"/>
                </a:solidFill>
                <a:latin typeface="Arial Black" panose="020B0604020202020204" pitchFamily="34" charset="0"/>
                <a:cs typeface="Arial Black" panose="020B0604020202020204" pitchFamily="34" charset="0"/>
              </a:rPr>
              <a:t>WHAT TRANSPIRED</a:t>
            </a:r>
            <a:endPar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endParaRP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4" y="1219233"/>
            <a:ext cx="110585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CA" sz="2400" b="1" dirty="0"/>
              <a:t>Within weeks of opening, the new hospital became a public relations nightmare </a:t>
            </a:r>
            <a:br>
              <a:rPr lang="en-CA" sz="2400" b="1" dirty="0"/>
            </a:br>
            <a:r>
              <a:rPr lang="en-CA" sz="2400" b="1" dirty="0"/>
              <a:t>for staff and administrators</a:t>
            </a:r>
          </a:p>
          <a:p>
            <a:pPr marL="893763" lvl="2" indent="-220663">
              <a:buClr>
                <a:srgbClr val="0070C0"/>
              </a:buClr>
            </a:pPr>
            <a:r>
              <a:rPr lang="en-CA" i="1" dirty="0"/>
              <a:t>allegations of mismanagement and substandard healthcare</a:t>
            </a:r>
          </a:p>
          <a:p>
            <a:pPr marL="893763" lvl="2" indent="-220663">
              <a:buClr>
                <a:srgbClr val="0070C0"/>
              </a:buClr>
            </a:pPr>
            <a:r>
              <a:rPr lang="en-CA" i="1" dirty="0"/>
              <a:t>10 to 12 hours emergency wait times were reported</a:t>
            </a:r>
          </a:p>
          <a:p>
            <a:pPr marL="893763" lvl="2" indent="-220663">
              <a:buClr>
                <a:srgbClr val="0070C0"/>
              </a:buClr>
            </a:pPr>
            <a:r>
              <a:rPr lang="en-CA" i="1" dirty="0"/>
              <a:t>2 patient deaths became the “lightning rod” for community outcry &amp; distrust including </a:t>
            </a:r>
            <a:br>
              <a:rPr lang="en-CA" i="1" dirty="0"/>
            </a:br>
            <a:r>
              <a:rPr lang="en-CA" i="1" dirty="0"/>
              <a:t>1 patient’s family who had donated $25,000 to the new hospital</a:t>
            </a:r>
          </a:p>
          <a:p>
            <a:pPr marL="893763" lvl="2" indent="-220663">
              <a:buClr>
                <a:srgbClr val="0070C0"/>
              </a:buClr>
            </a:pPr>
            <a:r>
              <a:rPr lang="en-CA" i="1" dirty="0"/>
              <a:t>sparked street protests among the very community that helped raise funds for the project</a:t>
            </a:r>
          </a:p>
          <a:p>
            <a:pPr>
              <a:spcBef>
                <a:spcPts val="1600"/>
              </a:spcBef>
              <a:buClr>
                <a:srgbClr val="0070C0"/>
              </a:buClr>
            </a:pPr>
            <a:r>
              <a:rPr lang="en-CA" sz="2400" b="1" dirty="0"/>
              <a:t>Provincial Ministry of Health assigned a “supervisor” to review the problems and resolve the operational issues as quickly as possible</a:t>
            </a:r>
          </a:p>
          <a:p>
            <a:pPr marL="893763" lvl="2" indent="-220663">
              <a:buClr>
                <a:srgbClr val="0070C0"/>
              </a:buClr>
            </a:pPr>
            <a:r>
              <a:rPr lang="en-CA" i="1" dirty="0"/>
              <a:t>3-months post move the Entire Executive Leadership Team resigned</a:t>
            </a:r>
          </a:p>
          <a:p>
            <a:pPr marL="893763" lvl="2" indent="-220663">
              <a:buClr>
                <a:srgbClr val="0070C0"/>
              </a:buClr>
            </a:pPr>
            <a:r>
              <a:rPr lang="en-CA" i="1" dirty="0"/>
              <a:t>It took approximately 2-years to resolve the operational problems &amp; return to </a:t>
            </a:r>
            <a:br>
              <a:rPr lang="en-CA" i="1" dirty="0"/>
            </a:br>
            <a:r>
              <a:rPr lang="en-CA" i="1" dirty="0"/>
              <a:t>post-move service levels</a:t>
            </a:r>
          </a:p>
        </p:txBody>
      </p:sp>
    </p:spTree>
    <p:extLst>
      <p:ext uri="{BB962C8B-B14F-4D97-AF65-F5344CB8AC3E}">
        <p14:creationId xmlns:p14="http://schemas.microsoft.com/office/powerpoint/2010/main" val="194690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8199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CA" sz="3200" b="1" dirty="0">
                <a:solidFill>
                  <a:srgbClr val="002060"/>
                </a:solidFill>
                <a:latin typeface="Arial Black" panose="020B0604020202020204" pitchFamily="34" charset="0"/>
                <a:cs typeface="Arial Black" panose="020B0604020202020204" pitchFamily="34" charset="0"/>
              </a:rPr>
              <a:t>LESSONS LEARNED</a:t>
            </a:r>
            <a:endPar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endParaRP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4" y="1219233"/>
            <a:ext cx="110585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CA" b="1" dirty="0"/>
              <a:t>Planning for a new hospital is extensively more than just the design </a:t>
            </a:r>
            <a:br>
              <a:rPr lang="en-CA" b="1" dirty="0"/>
            </a:br>
            <a:r>
              <a:rPr lang="en-CA" b="1" dirty="0"/>
              <a:t>and construction phases</a:t>
            </a:r>
          </a:p>
          <a:p>
            <a:pPr lvl="1" indent="-192088">
              <a:buClr>
                <a:srgbClr val="0070C0"/>
              </a:buClr>
            </a:pPr>
            <a:r>
              <a:rPr lang="en-CA" sz="2000" i="1" dirty="0"/>
              <a:t>Design is based on workflow concepts envisioned for the new hospital</a:t>
            </a:r>
          </a:p>
          <a:p>
            <a:pPr lvl="1" indent="-192088">
              <a:buClr>
                <a:srgbClr val="0070C0"/>
              </a:buClr>
            </a:pPr>
            <a:r>
              <a:rPr lang="en-CA" sz="2000" i="1" dirty="0"/>
              <a:t>Conceptual design plans require detailed operational planning</a:t>
            </a:r>
          </a:p>
          <a:p>
            <a:pPr>
              <a:spcBef>
                <a:spcPts val="1600"/>
              </a:spcBef>
              <a:buClr>
                <a:srgbClr val="0070C0"/>
              </a:buClr>
            </a:pPr>
            <a:r>
              <a:rPr lang="en-CA" b="1" dirty="0"/>
              <a:t>Relocation planning includes</a:t>
            </a:r>
            <a:br>
              <a:rPr lang="en-CA" b="1" dirty="0"/>
            </a:br>
            <a:r>
              <a:rPr lang="en-CA" b="1" dirty="0"/>
              <a:t>three (3) important planning elements:</a:t>
            </a:r>
          </a:p>
          <a:p>
            <a:pPr lvl="1" indent="-192088">
              <a:buClr>
                <a:srgbClr val="0070C0"/>
              </a:buClr>
            </a:pPr>
            <a:r>
              <a:rPr lang="en-CA" sz="2000" i="1" dirty="0"/>
              <a:t>Operational readiness </a:t>
            </a:r>
          </a:p>
          <a:p>
            <a:pPr lvl="1" indent="-192088">
              <a:buClr>
                <a:srgbClr val="0070C0"/>
              </a:buClr>
            </a:pPr>
            <a:r>
              <a:rPr lang="en-CA" sz="2000" i="1" dirty="0"/>
              <a:t>New hospital activation </a:t>
            </a:r>
          </a:p>
          <a:p>
            <a:pPr lvl="1" indent="-192088">
              <a:buClr>
                <a:srgbClr val="0070C0"/>
              </a:buClr>
            </a:pPr>
            <a:r>
              <a:rPr lang="en-CA" sz="2000" i="1" dirty="0"/>
              <a:t>Physical relocation including the </a:t>
            </a:r>
            <a:br>
              <a:rPr lang="en-CA" sz="2000" i="1" dirty="0"/>
            </a:br>
            <a:r>
              <a:rPr lang="en-CA" sz="2000" i="1" dirty="0"/>
              <a:t>patient transfers</a:t>
            </a:r>
          </a:p>
        </p:txBody>
      </p:sp>
    </p:spTree>
    <p:extLst>
      <p:ext uri="{BB962C8B-B14F-4D97-AF65-F5344CB8AC3E}">
        <p14:creationId xmlns:p14="http://schemas.microsoft.com/office/powerpoint/2010/main" val="3258490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22667138-62EC-6640-8078-B808B71ADD12}"/>
              </a:ext>
            </a:extLst>
          </p:cNvPr>
          <p:cNvSpPr txBox="1">
            <a:spLocks/>
          </p:cNvSpPr>
          <p:nvPr/>
        </p:nvSpPr>
        <p:spPr>
          <a:xfrm>
            <a:off x="719999" y="450000"/>
            <a:ext cx="10591013" cy="841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dirty="0">
                <a:solidFill>
                  <a:srgbClr val="002060"/>
                </a:solidFill>
                <a:latin typeface="Arial Black" panose="020B0604020202020204" pitchFamily="34" charset="0"/>
                <a:cs typeface="Arial Black" panose="020B0604020202020204" pitchFamily="34" charset="0"/>
              </a:rPr>
              <a:t>RELOCATION PLANNING ELEMENTS &amp; INTEGRATION</a:t>
            </a:r>
          </a:p>
        </p:txBody>
      </p:sp>
      <p:cxnSp>
        <p:nvCxnSpPr>
          <p:cNvPr id="9" name="Straight Connector 8">
            <a:extLst>
              <a:ext uri="{FF2B5EF4-FFF2-40B4-BE49-F238E27FC236}">
                <a16:creationId xmlns:a16="http://schemas.microsoft.com/office/drawing/2014/main" id="{CE90E989-8D18-374B-B9BA-BB30867784C7}"/>
              </a:ext>
            </a:extLst>
          </p:cNvPr>
          <p:cNvCxnSpPr/>
          <p:nvPr/>
        </p:nvCxnSpPr>
        <p:spPr>
          <a:xfrm>
            <a:off x="828000" y="923920"/>
            <a:ext cx="1048301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2F5866A5-681D-B44B-B9B1-9B2ABB74DC63}"/>
              </a:ext>
            </a:extLst>
          </p:cNvPr>
          <p:cNvSpPr/>
          <p:nvPr/>
        </p:nvSpPr>
        <p:spPr>
          <a:xfrm>
            <a:off x="8498183" y="1213227"/>
            <a:ext cx="1133676" cy="703490"/>
          </a:xfrm>
          <a:prstGeom prst="roundRect">
            <a:avLst/>
          </a:prstGeom>
          <a:solidFill>
            <a:srgbClr val="0070C0"/>
          </a:solidFill>
          <a:ln>
            <a:solidFill>
              <a:schemeClr val="tx2"/>
            </a:solidFill>
            <a:prstDash val="solid"/>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524" b="1" dirty="0">
                <a:ln w="0"/>
                <a:solidFill>
                  <a:schemeClr val="bg1"/>
                </a:solidFill>
                <a:effectLst>
                  <a:outerShdw blurRad="38100" dist="19050" dir="2700000" algn="tl" rotWithShape="0">
                    <a:schemeClr val="dk1">
                      <a:alpha val="40000"/>
                    </a:schemeClr>
                  </a:outerShdw>
                </a:effectLst>
                <a:latin typeface="+mj-lt"/>
              </a:rPr>
              <a:t>First Patient Day</a:t>
            </a:r>
          </a:p>
        </p:txBody>
      </p:sp>
      <p:sp>
        <p:nvSpPr>
          <p:cNvPr id="11" name="Rounded Rectangle 23">
            <a:extLst>
              <a:ext uri="{FF2B5EF4-FFF2-40B4-BE49-F238E27FC236}">
                <a16:creationId xmlns:a16="http://schemas.microsoft.com/office/drawing/2014/main" id="{53F9B00E-F51D-5C4F-882D-F43F4CCD8D17}"/>
              </a:ext>
            </a:extLst>
          </p:cNvPr>
          <p:cNvSpPr/>
          <p:nvPr/>
        </p:nvSpPr>
        <p:spPr>
          <a:xfrm>
            <a:off x="10005921" y="1213227"/>
            <a:ext cx="1149759" cy="703490"/>
          </a:xfrm>
          <a:prstGeom prst="roundRect">
            <a:avLst/>
          </a:prstGeom>
          <a:solidFill>
            <a:srgbClr val="0070C0"/>
          </a:solidFill>
          <a:ln>
            <a:solidFill>
              <a:schemeClr val="tx2"/>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524" b="1" dirty="0">
                <a:latin typeface="+mj-lt"/>
              </a:rPr>
              <a:t>Normal</a:t>
            </a:r>
          </a:p>
          <a:p>
            <a:pPr algn="ctr"/>
            <a:r>
              <a:rPr lang="en-CA" sz="1524" b="1" dirty="0">
                <a:solidFill>
                  <a:schemeClr val="bg1"/>
                </a:solidFill>
                <a:latin typeface="+mj-lt"/>
              </a:rPr>
              <a:t>Activity</a:t>
            </a:r>
          </a:p>
        </p:txBody>
      </p:sp>
      <p:cxnSp>
        <p:nvCxnSpPr>
          <p:cNvPr id="12" name="Straight Arrow Connector 11">
            <a:extLst>
              <a:ext uri="{FF2B5EF4-FFF2-40B4-BE49-F238E27FC236}">
                <a16:creationId xmlns:a16="http://schemas.microsoft.com/office/drawing/2014/main" id="{EFC36130-1361-6143-8AC4-DE46C146A9BC}"/>
              </a:ext>
            </a:extLst>
          </p:cNvPr>
          <p:cNvCxnSpPr>
            <a:cxnSpLocks/>
            <a:stCxn id="10" idx="3"/>
          </p:cNvCxnSpPr>
          <p:nvPr/>
        </p:nvCxnSpPr>
        <p:spPr>
          <a:xfrm>
            <a:off x="9631859" y="1564972"/>
            <a:ext cx="364325" cy="0"/>
          </a:xfrm>
          <a:prstGeom prst="straightConnector1">
            <a:avLst/>
          </a:prstGeom>
          <a:ln w="539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D95093-2C52-5F40-9CF5-6DB384F574FC}"/>
              </a:ext>
            </a:extLst>
          </p:cNvPr>
          <p:cNvSpPr txBox="1"/>
          <p:nvPr/>
        </p:nvSpPr>
        <p:spPr>
          <a:xfrm>
            <a:off x="883469" y="2068488"/>
            <a:ext cx="2278978" cy="1097673"/>
          </a:xfrm>
          <a:prstGeom prst="rect">
            <a:avLst/>
          </a:prstGeom>
          <a:noFill/>
        </p:spPr>
        <p:txBody>
          <a:bodyPr wrap="square" rtlCol="0">
            <a:spAutoFit/>
          </a:bodyPr>
          <a:lstStyle/>
          <a:p>
            <a:pPr algn="ctr"/>
            <a:r>
              <a:rPr lang="en-CA" sz="1400" b="1" i="1" dirty="0">
                <a:latin typeface="+mj-lt"/>
              </a:rPr>
              <a:t>Construction Transition</a:t>
            </a:r>
          </a:p>
          <a:p>
            <a:pPr algn="ctr"/>
            <a:endParaRPr lang="en-CA" sz="1333" b="1" u="sng" dirty="0">
              <a:latin typeface="+mj-lt"/>
            </a:endParaRPr>
          </a:p>
          <a:p>
            <a:pPr algn="ctr"/>
            <a:r>
              <a:rPr lang="en-CA" sz="1200" dirty="0">
                <a:latin typeface="+mj-lt"/>
              </a:rPr>
              <a:t>From design to build, the bricks and mortar becomes a</a:t>
            </a:r>
          </a:p>
          <a:p>
            <a:pPr algn="ctr"/>
            <a:r>
              <a:rPr lang="en-CA" sz="1200" dirty="0">
                <a:solidFill>
                  <a:srgbClr val="FF0000"/>
                </a:solidFill>
                <a:latin typeface="+mj-lt"/>
              </a:rPr>
              <a:t>FUNCTIONAL</a:t>
            </a:r>
            <a:r>
              <a:rPr lang="en-CA" sz="1200" b="1" dirty="0">
                <a:latin typeface="+mj-lt"/>
              </a:rPr>
              <a:t> </a:t>
            </a:r>
            <a:r>
              <a:rPr lang="en-CA" sz="1200" dirty="0">
                <a:solidFill>
                  <a:srgbClr val="FF0000"/>
                </a:solidFill>
                <a:latin typeface="+mj-lt"/>
              </a:rPr>
              <a:t>BUILDING</a:t>
            </a:r>
          </a:p>
        </p:txBody>
      </p:sp>
      <p:sp>
        <p:nvSpPr>
          <p:cNvPr id="14" name="TextBox 13">
            <a:extLst>
              <a:ext uri="{FF2B5EF4-FFF2-40B4-BE49-F238E27FC236}">
                <a16:creationId xmlns:a16="http://schemas.microsoft.com/office/drawing/2014/main" id="{DD170332-AAFE-3541-B88A-7F029CB46083}"/>
              </a:ext>
            </a:extLst>
          </p:cNvPr>
          <p:cNvSpPr txBox="1"/>
          <p:nvPr/>
        </p:nvSpPr>
        <p:spPr>
          <a:xfrm>
            <a:off x="3377241" y="2092947"/>
            <a:ext cx="2427365" cy="1066895"/>
          </a:xfrm>
          <a:prstGeom prst="rect">
            <a:avLst/>
          </a:prstGeom>
          <a:noFill/>
        </p:spPr>
        <p:txBody>
          <a:bodyPr wrap="square" rtlCol="0">
            <a:spAutoFit/>
          </a:bodyPr>
          <a:lstStyle/>
          <a:p>
            <a:pPr algn="ctr"/>
            <a:r>
              <a:rPr lang="en-CA" sz="1400" b="1" i="1" dirty="0">
                <a:latin typeface="+mj-lt"/>
              </a:rPr>
              <a:t>Hospital Transition</a:t>
            </a:r>
          </a:p>
          <a:p>
            <a:pPr algn="ctr"/>
            <a:endParaRPr lang="en-CA" sz="1333" u="sng" dirty="0">
              <a:latin typeface="+mj-lt"/>
            </a:endParaRPr>
          </a:p>
          <a:p>
            <a:pPr algn="ctr"/>
            <a:r>
              <a:rPr lang="en-CA" sz="1200" dirty="0">
                <a:solidFill>
                  <a:srgbClr val="FF0000"/>
                </a:solidFill>
                <a:latin typeface="+mj-lt"/>
              </a:rPr>
              <a:t>Beginning at substantial completion</a:t>
            </a:r>
            <a:r>
              <a:rPr lang="en-CA" sz="1200" dirty="0">
                <a:latin typeface="+mj-lt"/>
              </a:rPr>
              <a:t>, the functional building becomes a </a:t>
            </a:r>
            <a:r>
              <a:rPr lang="en-CA" sz="1200" dirty="0">
                <a:solidFill>
                  <a:srgbClr val="FF0000"/>
                </a:solidFill>
                <a:latin typeface="+mj-lt"/>
              </a:rPr>
              <a:t>FUNCTIONAL HOSPITAL</a:t>
            </a:r>
            <a:endParaRPr lang="en-CA" sz="1400" dirty="0">
              <a:solidFill>
                <a:srgbClr val="FF0000"/>
              </a:solidFill>
              <a:latin typeface="+mj-lt"/>
            </a:endParaRPr>
          </a:p>
        </p:txBody>
      </p:sp>
      <p:sp>
        <p:nvSpPr>
          <p:cNvPr id="15" name="TextBox 14">
            <a:extLst>
              <a:ext uri="{FF2B5EF4-FFF2-40B4-BE49-F238E27FC236}">
                <a16:creationId xmlns:a16="http://schemas.microsoft.com/office/drawing/2014/main" id="{B363C921-49BF-204D-A62C-A19AF6EA21FC}"/>
              </a:ext>
            </a:extLst>
          </p:cNvPr>
          <p:cNvSpPr txBox="1"/>
          <p:nvPr/>
        </p:nvSpPr>
        <p:spPr>
          <a:xfrm>
            <a:off x="6019400" y="2085493"/>
            <a:ext cx="2354655" cy="1066895"/>
          </a:xfrm>
          <a:prstGeom prst="rect">
            <a:avLst/>
          </a:prstGeom>
          <a:noFill/>
        </p:spPr>
        <p:txBody>
          <a:bodyPr wrap="square" rtlCol="0">
            <a:spAutoFit/>
          </a:bodyPr>
          <a:lstStyle/>
          <a:p>
            <a:pPr algn="ctr"/>
            <a:r>
              <a:rPr lang="en-CA" sz="1400" b="1" i="1" dirty="0">
                <a:latin typeface="+mj-lt"/>
              </a:rPr>
              <a:t>Physical Relocation Transition</a:t>
            </a:r>
          </a:p>
          <a:p>
            <a:pPr algn="ctr"/>
            <a:endParaRPr lang="en-CA" sz="1333" dirty="0">
              <a:latin typeface="+mj-lt"/>
            </a:endParaRPr>
          </a:p>
          <a:p>
            <a:pPr algn="ctr"/>
            <a:r>
              <a:rPr lang="en-CA" sz="1200" dirty="0">
                <a:solidFill>
                  <a:srgbClr val="FF0000"/>
                </a:solidFill>
                <a:latin typeface="+mj-lt"/>
              </a:rPr>
              <a:t>During the relocation phase</a:t>
            </a:r>
            <a:r>
              <a:rPr lang="en-CA" sz="1200" dirty="0">
                <a:latin typeface="+mj-lt"/>
              </a:rPr>
              <a:t>, the functional hospital becomes a </a:t>
            </a:r>
            <a:endParaRPr lang="en-CA" sz="1200" dirty="0">
              <a:solidFill>
                <a:srgbClr val="FF0000"/>
              </a:solidFill>
              <a:latin typeface="+mj-lt"/>
            </a:endParaRPr>
          </a:p>
          <a:p>
            <a:pPr algn="ctr"/>
            <a:r>
              <a:rPr lang="en-CA" sz="1200" dirty="0">
                <a:solidFill>
                  <a:srgbClr val="FF0000"/>
                </a:solidFill>
                <a:latin typeface="+mj-lt"/>
              </a:rPr>
              <a:t>FULLY OPERATIONAL HOSPITAL</a:t>
            </a:r>
          </a:p>
        </p:txBody>
      </p:sp>
      <p:sp>
        <p:nvSpPr>
          <p:cNvPr id="16" name="TextBox 15">
            <a:extLst>
              <a:ext uri="{FF2B5EF4-FFF2-40B4-BE49-F238E27FC236}">
                <a16:creationId xmlns:a16="http://schemas.microsoft.com/office/drawing/2014/main" id="{088A7C40-51A7-1345-80A6-7E99820C0F7D}"/>
              </a:ext>
            </a:extLst>
          </p:cNvPr>
          <p:cNvSpPr txBox="1"/>
          <p:nvPr/>
        </p:nvSpPr>
        <p:spPr>
          <a:xfrm>
            <a:off x="893624" y="3393785"/>
            <a:ext cx="2331688" cy="1743619"/>
          </a:xfrm>
          <a:prstGeom prst="rect">
            <a:avLst/>
          </a:prstGeom>
          <a:solidFill>
            <a:schemeClr val="bg1"/>
          </a:solidFill>
          <a:ln w="12700" cmpd="sng">
            <a:solidFill>
              <a:schemeClr val="tx1"/>
            </a:solidFill>
            <a:prstDash val="solid"/>
          </a:ln>
          <a:effectLst>
            <a:outerShdw blurRad="50800" dist="38100" dir="5400000" algn="t" rotWithShape="0">
              <a:prstClr val="black">
                <a:alpha val="40000"/>
              </a:prstClr>
            </a:outerShdw>
          </a:effectLst>
        </p:spPr>
        <p:txBody>
          <a:bodyPr wrap="square" rtlCol="0">
            <a:spAutoFit/>
          </a:bodyPr>
          <a:lstStyle/>
          <a:p>
            <a:pPr algn="ctr"/>
            <a:r>
              <a:rPr lang="en-CA" sz="1400" b="1" dirty="0">
                <a:latin typeface="+mj-lt"/>
              </a:rPr>
              <a:t>Relocation Planning</a:t>
            </a:r>
          </a:p>
          <a:p>
            <a:pPr algn="ctr"/>
            <a:endParaRPr lang="en-CA" sz="1333" b="1" u="sng" dirty="0">
              <a:latin typeface="+mj-lt"/>
            </a:endParaRPr>
          </a:p>
          <a:p>
            <a:pPr marL="169337" indent="-169337">
              <a:buFont typeface="Arial" pitchFamily="34" charset="0"/>
              <a:buChar char="•"/>
            </a:pPr>
            <a:r>
              <a:rPr lang="en-CA" sz="1333" dirty="0">
                <a:latin typeface="+mj-lt"/>
              </a:rPr>
              <a:t>Operational Readiness</a:t>
            </a:r>
          </a:p>
          <a:p>
            <a:pPr marL="169337" indent="-169337">
              <a:buFont typeface="Arial" pitchFamily="34" charset="0"/>
              <a:buChar char="•"/>
            </a:pPr>
            <a:r>
              <a:rPr lang="en-CA" sz="1333" dirty="0">
                <a:latin typeface="+mj-lt"/>
              </a:rPr>
              <a:t>Orientation &amp; Training  </a:t>
            </a:r>
          </a:p>
          <a:p>
            <a:pPr marL="169337" indent="-169337">
              <a:buFont typeface="Arial" pitchFamily="34" charset="0"/>
              <a:buChar char="•"/>
            </a:pPr>
            <a:r>
              <a:rPr lang="en-CA" sz="1333" dirty="0">
                <a:latin typeface="+mj-lt"/>
              </a:rPr>
              <a:t>New Facility Activation</a:t>
            </a:r>
          </a:p>
          <a:p>
            <a:pPr marL="169337" indent="-169337">
              <a:buFont typeface="Arial" pitchFamily="34" charset="0"/>
              <a:buChar char="•"/>
            </a:pPr>
            <a:r>
              <a:rPr lang="en-CA" sz="1333" dirty="0">
                <a:latin typeface="+mj-lt"/>
              </a:rPr>
              <a:t>Physical Relocation </a:t>
            </a:r>
          </a:p>
          <a:p>
            <a:pPr marL="169337" indent="-169337">
              <a:buFont typeface="Arial" pitchFamily="34" charset="0"/>
              <a:buChar char="•"/>
            </a:pPr>
            <a:r>
              <a:rPr lang="en-CA" sz="1333" dirty="0">
                <a:latin typeface="+mj-lt"/>
              </a:rPr>
              <a:t>Patient Transfer </a:t>
            </a:r>
          </a:p>
          <a:p>
            <a:pPr marL="169337" indent="-169337">
              <a:buFont typeface="Arial" pitchFamily="34" charset="0"/>
              <a:buChar char="•"/>
            </a:pPr>
            <a:endParaRPr lang="en-CA" sz="1333" dirty="0"/>
          </a:p>
        </p:txBody>
      </p:sp>
      <p:sp>
        <p:nvSpPr>
          <p:cNvPr id="17" name="TextBox 16">
            <a:extLst>
              <a:ext uri="{FF2B5EF4-FFF2-40B4-BE49-F238E27FC236}">
                <a16:creationId xmlns:a16="http://schemas.microsoft.com/office/drawing/2014/main" id="{EDA3F431-D0A6-7C48-9FC2-47B71DDF468D}"/>
              </a:ext>
            </a:extLst>
          </p:cNvPr>
          <p:cNvSpPr txBox="1"/>
          <p:nvPr/>
        </p:nvSpPr>
        <p:spPr>
          <a:xfrm>
            <a:off x="3401957" y="3393785"/>
            <a:ext cx="2477834" cy="1733295"/>
          </a:xfrm>
          <a:prstGeom prst="rect">
            <a:avLst/>
          </a:prstGeom>
          <a:solidFill>
            <a:schemeClr val="bg1"/>
          </a:solidFill>
          <a:ln w="12700" cmpd="sng">
            <a:solidFill>
              <a:schemeClr val="tx1"/>
            </a:solidFill>
            <a:prstDash val="solid"/>
          </a:ln>
          <a:effectLst>
            <a:outerShdw blurRad="50800" dist="38100" dir="5400000" algn="t" rotWithShape="0">
              <a:prstClr val="black">
                <a:alpha val="40000"/>
              </a:prstClr>
            </a:outerShdw>
          </a:effectLst>
        </p:spPr>
        <p:txBody>
          <a:bodyPr wrap="square" rtlCol="0">
            <a:spAutoFit/>
          </a:bodyPr>
          <a:lstStyle/>
          <a:p>
            <a:pPr algn="ctr"/>
            <a:r>
              <a:rPr lang="en-CA" sz="1400" b="1" dirty="0">
                <a:latin typeface="+mj-lt"/>
              </a:rPr>
              <a:t>Execute Facility Activation Plan</a:t>
            </a:r>
          </a:p>
          <a:p>
            <a:pPr algn="ctr"/>
            <a:endParaRPr lang="en-CA" sz="1333" dirty="0">
              <a:latin typeface="+mj-lt"/>
            </a:endParaRPr>
          </a:p>
          <a:p>
            <a:pPr marL="169337" indent="-169337">
              <a:buFont typeface="Arial" pitchFamily="34" charset="0"/>
              <a:buChar char="•"/>
            </a:pPr>
            <a:r>
              <a:rPr lang="en-CA" sz="1333" dirty="0">
                <a:latin typeface="+mj-lt"/>
              </a:rPr>
              <a:t>New building readiness</a:t>
            </a:r>
          </a:p>
          <a:p>
            <a:pPr marL="169337" indent="-169337">
              <a:buFont typeface="Arial" pitchFamily="34" charset="0"/>
              <a:buChar char="•"/>
            </a:pPr>
            <a:r>
              <a:rPr lang="en-CA" sz="1333" dirty="0">
                <a:latin typeface="+mj-lt"/>
              </a:rPr>
              <a:t>Operational readiness validation/functionality testing</a:t>
            </a:r>
          </a:p>
          <a:p>
            <a:pPr marL="169337" indent="-169337">
              <a:buFont typeface="Arial" pitchFamily="34" charset="0"/>
              <a:buChar char="•"/>
            </a:pPr>
            <a:r>
              <a:rPr lang="en-CA" sz="1333" dirty="0">
                <a:latin typeface="+mj-lt"/>
              </a:rPr>
              <a:t> Simulations</a:t>
            </a:r>
          </a:p>
          <a:p>
            <a:pPr marL="169337" indent="-169337">
              <a:buFont typeface="Arial" pitchFamily="34" charset="0"/>
              <a:buChar char="•"/>
            </a:pPr>
            <a:r>
              <a:rPr lang="en-CA" sz="1333" dirty="0">
                <a:latin typeface="+mj-lt"/>
              </a:rPr>
              <a:t>Orientation &amp; training</a:t>
            </a:r>
          </a:p>
          <a:p>
            <a:pPr marL="169337" indent="-169337">
              <a:buFont typeface="Arial" pitchFamily="34" charset="0"/>
              <a:buChar char="•"/>
            </a:pPr>
            <a:r>
              <a:rPr lang="en-CA" sz="1333" dirty="0">
                <a:latin typeface="+mj-lt"/>
              </a:rPr>
              <a:t>Mock Patient Move</a:t>
            </a:r>
          </a:p>
        </p:txBody>
      </p:sp>
      <p:sp>
        <p:nvSpPr>
          <p:cNvPr id="18" name="TextBox 17">
            <a:extLst>
              <a:ext uri="{FF2B5EF4-FFF2-40B4-BE49-F238E27FC236}">
                <a16:creationId xmlns:a16="http://schemas.microsoft.com/office/drawing/2014/main" id="{0DA7CAAF-45AC-7846-9EF8-E4D682DCD11E}"/>
              </a:ext>
            </a:extLst>
          </p:cNvPr>
          <p:cNvSpPr txBox="1"/>
          <p:nvPr/>
        </p:nvSpPr>
        <p:spPr>
          <a:xfrm>
            <a:off x="6192763" y="3385356"/>
            <a:ext cx="1906974" cy="307777"/>
          </a:xfrm>
          <a:prstGeom prst="rect">
            <a:avLst/>
          </a:prstGeom>
          <a:solidFill>
            <a:schemeClr val="bg1"/>
          </a:solidFill>
          <a:ln w="12700" cmpd="sng">
            <a:solidFill>
              <a:schemeClr val="tx1"/>
            </a:solidFill>
            <a:prstDash val="solid"/>
          </a:ln>
          <a:effectLst>
            <a:outerShdw blurRad="50800" dist="38100" dir="5400000" algn="t" rotWithShape="0">
              <a:prstClr val="black">
                <a:alpha val="40000"/>
              </a:prstClr>
            </a:outerShdw>
          </a:effectLst>
        </p:spPr>
        <p:txBody>
          <a:bodyPr wrap="square" rtlCol="0" anchor="ctr">
            <a:spAutoFit/>
          </a:bodyPr>
          <a:lstStyle/>
          <a:p>
            <a:r>
              <a:rPr lang="en-CA" sz="1400" b="1" dirty="0">
                <a:latin typeface="+mj-lt"/>
              </a:rPr>
              <a:t>Execute Relocation Plan</a:t>
            </a:r>
          </a:p>
        </p:txBody>
      </p:sp>
      <p:sp>
        <p:nvSpPr>
          <p:cNvPr id="19" name="TextBox 18">
            <a:extLst>
              <a:ext uri="{FF2B5EF4-FFF2-40B4-BE49-F238E27FC236}">
                <a16:creationId xmlns:a16="http://schemas.microsoft.com/office/drawing/2014/main" id="{444EA14E-3EF8-1F44-86F4-68DC7A1DD118}"/>
              </a:ext>
            </a:extLst>
          </p:cNvPr>
          <p:cNvSpPr txBox="1"/>
          <p:nvPr/>
        </p:nvSpPr>
        <p:spPr>
          <a:xfrm>
            <a:off x="6214320" y="3866198"/>
            <a:ext cx="1885417" cy="523220"/>
          </a:xfrm>
          <a:prstGeom prst="rect">
            <a:avLst/>
          </a:prstGeom>
          <a:solidFill>
            <a:schemeClr val="bg1"/>
          </a:solidFill>
          <a:ln w="12700">
            <a:solidFill>
              <a:schemeClr val="tx1"/>
            </a:solidFill>
            <a:prstDash val="solid"/>
          </a:ln>
          <a:effectLst>
            <a:outerShdw blurRad="50800" dist="38100" dir="5400000" algn="t" rotWithShape="0">
              <a:prstClr val="black">
                <a:alpha val="40000"/>
              </a:prstClr>
            </a:outerShdw>
          </a:effectLst>
        </p:spPr>
        <p:txBody>
          <a:bodyPr wrap="square" rtlCol="0">
            <a:spAutoFit/>
          </a:bodyPr>
          <a:lstStyle/>
          <a:p>
            <a:pPr algn="ctr"/>
            <a:r>
              <a:rPr lang="en-CA" sz="1400" b="1" dirty="0">
                <a:latin typeface="+mj-lt"/>
              </a:rPr>
              <a:t>Execute Activity Reduction Plan</a:t>
            </a:r>
          </a:p>
        </p:txBody>
      </p:sp>
      <p:sp>
        <p:nvSpPr>
          <p:cNvPr id="20" name="TextBox 19">
            <a:extLst>
              <a:ext uri="{FF2B5EF4-FFF2-40B4-BE49-F238E27FC236}">
                <a16:creationId xmlns:a16="http://schemas.microsoft.com/office/drawing/2014/main" id="{FE9CD44A-2F79-A541-827C-51BE698D953E}"/>
              </a:ext>
            </a:extLst>
          </p:cNvPr>
          <p:cNvSpPr txBox="1"/>
          <p:nvPr/>
        </p:nvSpPr>
        <p:spPr>
          <a:xfrm>
            <a:off x="6214320" y="4528582"/>
            <a:ext cx="1885417" cy="523220"/>
          </a:xfrm>
          <a:prstGeom prst="rect">
            <a:avLst/>
          </a:prstGeom>
          <a:solidFill>
            <a:schemeClr val="bg1"/>
          </a:solidFill>
          <a:ln w="12700">
            <a:solidFill>
              <a:schemeClr val="tx1"/>
            </a:solidFill>
            <a:prstDash val="solid"/>
          </a:ln>
          <a:effectLst>
            <a:outerShdw blurRad="50800" dist="38100" dir="5400000" algn="t" rotWithShape="0">
              <a:prstClr val="black">
                <a:alpha val="40000"/>
              </a:prstClr>
            </a:outerShdw>
          </a:effectLst>
        </p:spPr>
        <p:txBody>
          <a:bodyPr wrap="square" rtlCol="0">
            <a:spAutoFit/>
          </a:bodyPr>
          <a:lstStyle/>
          <a:p>
            <a:pPr algn="ctr"/>
            <a:r>
              <a:rPr lang="en-CA" sz="1400" b="1" dirty="0">
                <a:latin typeface="+mj-lt"/>
              </a:rPr>
              <a:t>Execute Patient Transfer Plan</a:t>
            </a:r>
          </a:p>
        </p:txBody>
      </p:sp>
      <p:sp>
        <p:nvSpPr>
          <p:cNvPr id="21" name="TextBox 20">
            <a:extLst>
              <a:ext uri="{FF2B5EF4-FFF2-40B4-BE49-F238E27FC236}">
                <a16:creationId xmlns:a16="http://schemas.microsoft.com/office/drawing/2014/main" id="{562BDA05-5A44-8B4A-8AB5-148A1186C5FE}"/>
              </a:ext>
            </a:extLst>
          </p:cNvPr>
          <p:cNvSpPr txBox="1"/>
          <p:nvPr/>
        </p:nvSpPr>
        <p:spPr>
          <a:xfrm>
            <a:off x="8498183" y="3386033"/>
            <a:ext cx="1133676" cy="954107"/>
          </a:xfrm>
          <a:prstGeom prst="rect">
            <a:avLst/>
          </a:prstGeom>
          <a:solidFill>
            <a:schemeClr val="bg1"/>
          </a:solidFill>
          <a:ln w="12700">
            <a:solidFill>
              <a:schemeClr val="tx1"/>
            </a:solidFill>
            <a:prstDash val="solid"/>
          </a:ln>
          <a:effectLst>
            <a:outerShdw blurRad="50800" dist="38100" dir="5400000" algn="t" rotWithShape="0">
              <a:prstClr val="black">
                <a:alpha val="40000"/>
              </a:prstClr>
            </a:outerShdw>
          </a:effectLst>
        </p:spPr>
        <p:txBody>
          <a:bodyPr wrap="square" rtlCol="0">
            <a:spAutoFit/>
          </a:bodyPr>
          <a:lstStyle/>
          <a:p>
            <a:pPr algn="ctr"/>
            <a:r>
              <a:rPr lang="en-CA" sz="1400" b="1" dirty="0">
                <a:latin typeface="+mj-lt"/>
              </a:rPr>
              <a:t>Execute Operational Readiness Plan</a:t>
            </a:r>
          </a:p>
        </p:txBody>
      </p:sp>
      <p:sp>
        <p:nvSpPr>
          <p:cNvPr id="22" name="Arrow: Up 8">
            <a:extLst>
              <a:ext uri="{FF2B5EF4-FFF2-40B4-BE49-F238E27FC236}">
                <a16:creationId xmlns:a16="http://schemas.microsoft.com/office/drawing/2014/main" id="{5F533BE9-AAA0-404D-8F80-48013E5D96BB}"/>
              </a:ext>
            </a:extLst>
          </p:cNvPr>
          <p:cNvSpPr/>
          <p:nvPr/>
        </p:nvSpPr>
        <p:spPr>
          <a:xfrm rot="5400000">
            <a:off x="5692338" y="380688"/>
            <a:ext cx="654474" cy="10272210"/>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14"/>
          </a:p>
        </p:txBody>
      </p:sp>
      <p:sp>
        <p:nvSpPr>
          <p:cNvPr id="23" name="TextBox 22">
            <a:extLst>
              <a:ext uri="{FF2B5EF4-FFF2-40B4-BE49-F238E27FC236}">
                <a16:creationId xmlns:a16="http://schemas.microsoft.com/office/drawing/2014/main" id="{1CBAB7F1-1332-8E4B-BD44-E24D30F04A15}"/>
              </a:ext>
            </a:extLst>
          </p:cNvPr>
          <p:cNvSpPr txBox="1"/>
          <p:nvPr/>
        </p:nvSpPr>
        <p:spPr>
          <a:xfrm>
            <a:off x="9996184" y="3388633"/>
            <a:ext cx="1133676" cy="954107"/>
          </a:xfrm>
          <a:prstGeom prst="rect">
            <a:avLst/>
          </a:prstGeom>
          <a:solidFill>
            <a:schemeClr val="bg1"/>
          </a:solidFill>
          <a:ln w="12700">
            <a:solidFill>
              <a:schemeClr val="tx1"/>
            </a:solidFill>
            <a:prstDash val="solid"/>
          </a:ln>
          <a:effectLst>
            <a:outerShdw blurRad="50800" dist="38100" dir="5400000" algn="t" rotWithShape="0">
              <a:prstClr val="black">
                <a:alpha val="40000"/>
              </a:prstClr>
            </a:outerShdw>
          </a:effectLst>
        </p:spPr>
        <p:txBody>
          <a:bodyPr wrap="square" rtlCol="0">
            <a:spAutoFit/>
          </a:bodyPr>
          <a:lstStyle/>
          <a:p>
            <a:pPr algn="ctr"/>
            <a:r>
              <a:rPr lang="en-CA" sz="1400" b="1" dirty="0">
                <a:latin typeface="+mj-lt"/>
              </a:rPr>
              <a:t>Execute Activity Recovery</a:t>
            </a:r>
            <a:r>
              <a:rPr lang="en-CA" sz="1400" b="1" dirty="0">
                <a:solidFill>
                  <a:srgbClr val="FF0000"/>
                </a:solidFill>
                <a:latin typeface="+mj-lt"/>
              </a:rPr>
              <a:t> </a:t>
            </a:r>
          </a:p>
          <a:p>
            <a:pPr algn="ctr"/>
            <a:r>
              <a:rPr lang="en-CA" sz="1400" b="1" dirty="0">
                <a:latin typeface="+mj-lt"/>
              </a:rPr>
              <a:t>Plan</a:t>
            </a:r>
          </a:p>
        </p:txBody>
      </p:sp>
      <p:sp>
        <p:nvSpPr>
          <p:cNvPr id="24" name="TextBox 23">
            <a:extLst>
              <a:ext uri="{FF2B5EF4-FFF2-40B4-BE49-F238E27FC236}">
                <a16:creationId xmlns:a16="http://schemas.microsoft.com/office/drawing/2014/main" id="{DB148121-DF27-B247-9224-80F82F1F1306}"/>
              </a:ext>
            </a:extLst>
          </p:cNvPr>
          <p:cNvSpPr txBox="1"/>
          <p:nvPr/>
        </p:nvSpPr>
        <p:spPr>
          <a:xfrm>
            <a:off x="4332668" y="5321083"/>
            <a:ext cx="3956761" cy="369003"/>
          </a:xfrm>
          <a:prstGeom prst="rect">
            <a:avLst/>
          </a:prstGeom>
          <a:noFill/>
          <a:ln>
            <a:noFill/>
          </a:ln>
        </p:spPr>
        <p:txBody>
          <a:bodyPr wrap="square" rtlCol="0">
            <a:spAutoFit/>
          </a:bodyPr>
          <a:lstStyle/>
          <a:p>
            <a:r>
              <a:rPr lang="en-CA" dirty="0">
                <a:latin typeface="+mj-lt"/>
              </a:rPr>
              <a:t>Change and Risk Management</a:t>
            </a:r>
          </a:p>
        </p:txBody>
      </p:sp>
      <p:cxnSp>
        <p:nvCxnSpPr>
          <p:cNvPr id="25" name="Straight Connector 24">
            <a:extLst>
              <a:ext uri="{FF2B5EF4-FFF2-40B4-BE49-F238E27FC236}">
                <a16:creationId xmlns:a16="http://schemas.microsoft.com/office/drawing/2014/main" id="{A07B9F93-6A41-2C40-AE95-7D2CA26A7597}"/>
              </a:ext>
            </a:extLst>
          </p:cNvPr>
          <p:cNvCxnSpPr>
            <a:cxnSpLocks/>
            <a:stCxn id="10" idx="2"/>
            <a:endCxn id="21" idx="0"/>
          </p:cNvCxnSpPr>
          <p:nvPr/>
        </p:nvCxnSpPr>
        <p:spPr>
          <a:xfrm>
            <a:off x="9065021" y="1916717"/>
            <a:ext cx="0" cy="1469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6232C8-2AF3-FE4E-877A-DCF14CE5A85D}"/>
              </a:ext>
            </a:extLst>
          </p:cNvPr>
          <p:cNvCxnSpPr>
            <a:cxnSpLocks/>
          </p:cNvCxnSpPr>
          <p:nvPr/>
        </p:nvCxnSpPr>
        <p:spPr>
          <a:xfrm>
            <a:off x="10563022" y="1916717"/>
            <a:ext cx="0" cy="1469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5E54F7-579A-8848-B0F3-F4B7B3DD79C2}"/>
              </a:ext>
            </a:extLst>
          </p:cNvPr>
          <p:cNvCxnSpPr>
            <a:cxnSpLocks/>
          </p:cNvCxnSpPr>
          <p:nvPr/>
        </p:nvCxnSpPr>
        <p:spPr>
          <a:xfrm flipV="1">
            <a:off x="2022958" y="3157732"/>
            <a:ext cx="0" cy="2276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D8153B-8B8B-B143-8E87-C28A349E6378}"/>
              </a:ext>
            </a:extLst>
          </p:cNvPr>
          <p:cNvCxnSpPr>
            <a:cxnSpLocks/>
          </p:cNvCxnSpPr>
          <p:nvPr/>
        </p:nvCxnSpPr>
        <p:spPr>
          <a:xfrm flipV="1">
            <a:off x="4601978" y="3157732"/>
            <a:ext cx="0" cy="2276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6CEB10-0C6E-764A-8246-5621F4C00711}"/>
              </a:ext>
            </a:extLst>
          </p:cNvPr>
          <p:cNvCxnSpPr>
            <a:cxnSpLocks/>
          </p:cNvCxnSpPr>
          <p:nvPr/>
        </p:nvCxnSpPr>
        <p:spPr>
          <a:xfrm flipV="1">
            <a:off x="7157028" y="3157732"/>
            <a:ext cx="0" cy="2276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ight Arrow 29">
            <a:extLst>
              <a:ext uri="{FF2B5EF4-FFF2-40B4-BE49-F238E27FC236}">
                <a16:creationId xmlns:a16="http://schemas.microsoft.com/office/drawing/2014/main" id="{40CEC135-81CD-E249-95A6-D3ABF51A63D2}"/>
              </a:ext>
            </a:extLst>
          </p:cNvPr>
          <p:cNvSpPr/>
          <p:nvPr/>
        </p:nvSpPr>
        <p:spPr>
          <a:xfrm>
            <a:off x="3470135" y="1081786"/>
            <a:ext cx="2354667" cy="991539"/>
          </a:xfrm>
          <a:prstGeom prst="rightArrow">
            <a:avLst/>
          </a:prstGeom>
          <a:solidFill>
            <a:schemeClr val="tx2"/>
          </a:solidFill>
          <a:effectLst>
            <a:outerShdw blurRad="50800" dist="38100" dir="13500000" sx="105000" sy="105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ight Arrow 30">
            <a:extLst>
              <a:ext uri="{FF2B5EF4-FFF2-40B4-BE49-F238E27FC236}">
                <a16:creationId xmlns:a16="http://schemas.microsoft.com/office/drawing/2014/main" id="{525F772E-9474-0544-B400-DF261964DB4D}"/>
              </a:ext>
            </a:extLst>
          </p:cNvPr>
          <p:cNvSpPr/>
          <p:nvPr/>
        </p:nvSpPr>
        <p:spPr>
          <a:xfrm>
            <a:off x="870645" y="1060718"/>
            <a:ext cx="2354667" cy="991539"/>
          </a:xfrm>
          <a:prstGeom prst="rightArrow">
            <a:avLst/>
          </a:prstGeom>
          <a:solidFill>
            <a:schemeClr val="tx2"/>
          </a:solidFill>
          <a:effectLst>
            <a:outerShdw blurRad="50800" dist="38100" dir="13500000" sx="105000" sy="105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ight Arrow 31">
            <a:extLst>
              <a:ext uri="{FF2B5EF4-FFF2-40B4-BE49-F238E27FC236}">
                <a16:creationId xmlns:a16="http://schemas.microsoft.com/office/drawing/2014/main" id="{ECC1C20A-5575-7B41-BDB8-F2168D659544}"/>
              </a:ext>
            </a:extLst>
          </p:cNvPr>
          <p:cNvSpPr/>
          <p:nvPr/>
        </p:nvSpPr>
        <p:spPr>
          <a:xfrm>
            <a:off x="6083521" y="1081729"/>
            <a:ext cx="2354667" cy="991539"/>
          </a:xfrm>
          <a:prstGeom prst="rightArrow">
            <a:avLst/>
          </a:prstGeom>
          <a:solidFill>
            <a:schemeClr val="tx2"/>
          </a:solidFill>
          <a:effectLst>
            <a:outerShdw blurRad="50800" dist="38100" dir="13500000" sx="105000" sy="105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extBox 32">
            <a:extLst>
              <a:ext uri="{FF2B5EF4-FFF2-40B4-BE49-F238E27FC236}">
                <a16:creationId xmlns:a16="http://schemas.microsoft.com/office/drawing/2014/main" id="{76538728-72B6-F34A-A599-4AD1FC0C73F6}"/>
              </a:ext>
            </a:extLst>
          </p:cNvPr>
          <p:cNvSpPr txBox="1"/>
          <p:nvPr/>
        </p:nvSpPr>
        <p:spPr>
          <a:xfrm>
            <a:off x="5999969" y="1402626"/>
            <a:ext cx="1748417" cy="307777"/>
          </a:xfrm>
          <a:prstGeom prst="rect">
            <a:avLst/>
          </a:prstGeom>
          <a:noFill/>
        </p:spPr>
        <p:txBody>
          <a:bodyPr wrap="square" rtlCol="0">
            <a:spAutoFit/>
          </a:bodyPr>
          <a:lstStyle/>
          <a:p>
            <a:pPr algn="r"/>
            <a:r>
              <a:rPr lang="en-CA" sz="1400" b="1" dirty="0">
                <a:solidFill>
                  <a:schemeClr val="bg1"/>
                </a:solidFill>
              </a:rPr>
              <a:t>Move Phase</a:t>
            </a:r>
          </a:p>
        </p:txBody>
      </p:sp>
      <p:sp>
        <p:nvSpPr>
          <p:cNvPr id="34" name="Rectangle 33">
            <a:extLst>
              <a:ext uri="{FF2B5EF4-FFF2-40B4-BE49-F238E27FC236}">
                <a16:creationId xmlns:a16="http://schemas.microsoft.com/office/drawing/2014/main" id="{B345E9D4-7538-F54B-88BC-B8C583527C15}"/>
              </a:ext>
            </a:extLst>
          </p:cNvPr>
          <p:cNvSpPr/>
          <p:nvPr/>
        </p:nvSpPr>
        <p:spPr>
          <a:xfrm>
            <a:off x="6126480" y="1388214"/>
            <a:ext cx="369138" cy="3555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mj-lt"/>
              </a:rPr>
              <a:t>3</a:t>
            </a:r>
          </a:p>
        </p:txBody>
      </p:sp>
      <p:sp>
        <p:nvSpPr>
          <p:cNvPr id="35" name="TextBox 34">
            <a:extLst>
              <a:ext uri="{FF2B5EF4-FFF2-40B4-BE49-F238E27FC236}">
                <a16:creationId xmlns:a16="http://schemas.microsoft.com/office/drawing/2014/main" id="{0E7C499B-2101-E044-A1C9-15BF4B1CFF79}"/>
              </a:ext>
            </a:extLst>
          </p:cNvPr>
          <p:cNvSpPr txBox="1"/>
          <p:nvPr/>
        </p:nvSpPr>
        <p:spPr>
          <a:xfrm>
            <a:off x="3792361" y="1419501"/>
            <a:ext cx="1806547" cy="276999"/>
          </a:xfrm>
          <a:prstGeom prst="rect">
            <a:avLst/>
          </a:prstGeom>
          <a:noFill/>
          <a:effectLst>
            <a:outerShdw blurRad="50800" dist="38100" dir="13500000" sx="84000" sy="84000" algn="br" rotWithShape="0">
              <a:prstClr val="black">
                <a:alpha val="40000"/>
              </a:prstClr>
            </a:outerShdw>
          </a:effectLst>
        </p:spPr>
        <p:txBody>
          <a:bodyPr wrap="square" rtlCol="0">
            <a:spAutoFit/>
          </a:bodyPr>
          <a:lstStyle/>
          <a:p>
            <a:pPr algn="r"/>
            <a:r>
              <a:rPr lang="en-CA" sz="1200" b="1" dirty="0">
                <a:solidFill>
                  <a:schemeClr val="bg1"/>
                </a:solidFill>
              </a:rPr>
              <a:t>Facility Activation Phase</a:t>
            </a:r>
          </a:p>
        </p:txBody>
      </p:sp>
      <p:sp>
        <p:nvSpPr>
          <p:cNvPr id="36" name="Rectangle 35">
            <a:extLst>
              <a:ext uri="{FF2B5EF4-FFF2-40B4-BE49-F238E27FC236}">
                <a16:creationId xmlns:a16="http://schemas.microsoft.com/office/drawing/2014/main" id="{AA7F10C4-E4DD-4743-80A0-24023A6DF975}"/>
              </a:ext>
            </a:extLst>
          </p:cNvPr>
          <p:cNvSpPr/>
          <p:nvPr/>
        </p:nvSpPr>
        <p:spPr>
          <a:xfrm>
            <a:off x="3520209" y="1388214"/>
            <a:ext cx="369138" cy="3555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mj-lt"/>
              </a:rPr>
              <a:t>2</a:t>
            </a:r>
          </a:p>
        </p:txBody>
      </p:sp>
      <p:sp>
        <p:nvSpPr>
          <p:cNvPr id="37" name="TextBox 36">
            <a:extLst>
              <a:ext uri="{FF2B5EF4-FFF2-40B4-BE49-F238E27FC236}">
                <a16:creationId xmlns:a16="http://schemas.microsoft.com/office/drawing/2014/main" id="{8023BB6A-0107-DE4C-B7FD-447779394DB8}"/>
              </a:ext>
            </a:extLst>
          </p:cNvPr>
          <p:cNvSpPr txBox="1"/>
          <p:nvPr/>
        </p:nvSpPr>
        <p:spPr>
          <a:xfrm>
            <a:off x="915194" y="1419500"/>
            <a:ext cx="1806547" cy="276999"/>
          </a:xfrm>
          <a:prstGeom prst="rect">
            <a:avLst/>
          </a:prstGeom>
          <a:noFill/>
        </p:spPr>
        <p:txBody>
          <a:bodyPr wrap="square" rtlCol="0">
            <a:spAutoFit/>
          </a:bodyPr>
          <a:lstStyle/>
          <a:p>
            <a:pPr algn="r"/>
            <a:r>
              <a:rPr lang="en-CA" sz="1200" b="1" dirty="0">
                <a:solidFill>
                  <a:schemeClr val="bg1"/>
                </a:solidFill>
              </a:rPr>
              <a:t>Construction Phase</a:t>
            </a:r>
          </a:p>
        </p:txBody>
      </p:sp>
      <p:sp>
        <p:nvSpPr>
          <p:cNvPr id="38" name="Rectangle 37">
            <a:extLst>
              <a:ext uri="{FF2B5EF4-FFF2-40B4-BE49-F238E27FC236}">
                <a16:creationId xmlns:a16="http://schemas.microsoft.com/office/drawing/2014/main" id="{1B7BED8D-5CDD-6B46-89CB-BD22DEB575C1}"/>
              </a:ext>
            </a:extLst>
          </p:cNvPr>
          <p:cNvSpPr/>
          <p:nvPr/>
        </p:nvSpPr>
        <p:spPr>
          <a:xfrm>
            <a:off x="915194" y="1378710"/>
            <a:ext cx="369138" cy="3555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mj-lt"/>
              </a:rPr>
              <a:t>1</a:t>
            </a:r>
          </a:p>
        </p:txBody>
      </p:sp>
    </p:spTree>
    <p:extLst>
      <p:ext uri="{BB962C8B-B14F-4D97-AF65-F5344CB8AC3E}">
        <p14:creationId xmlns:p14="http://schemas.microsoft.com/office/powerpoint/2010/main" val="3240315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93547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CA" sz="3200" b="1" dirty="0">
                <a:solidFill>
                  <a:srgbClr val="002060"/>
                </a:solidFill>
                <a:latin typeface="Arial Black" panose="020B0604020202020204" pitchFamily="34" charset="0"/>
                <a:cs typeface="Arial Black" panose="020B0604020202020204" pitchFamily="34" charset="0"/>
              </a:rPr>
              <a:t>LESSONS LEARNED</a:t>
            </a:r>
            <a:endParaRPr lang="fr-CA" altLang="en-US" b="1" dirty="0">
              <a:solidFill>
                <a:srgbClr val="002060"/>
              </a:solidFill>
              <a:latin typeface="Arial" panose="020B0604020202020204" pitchFamily="34" charset="0"/>
              <a:cs typeface="Arial" panose="020B0604020202020204" pitchFamily="34" charset="0"/>
            </a:endParaRP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4" y="1219233"/>
            <a:ext cx="110585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0C0"/>
              </a:buClr>
              <a:buNone/>
            </a:pPr>
            <a:r>
              <a:rPr lang="en-CA" sz="2400" b="1" dirty="0">
                <a:solidFill>
                  <a:srgbClr val="002060"/>
                </a:solidFill>
                <a:latin typeface="Arial" panose="020B0604020202020204" pitchFamily="34" charset="0"/>
                <a:cs typeface="Arial" panose="020B0604020202020204" pitchFamily="34" charset="0"/>
              </a:rPr>
              <a:t>Mitigate Project Management Risks </a:t>
            </a:r>
          </a:p>
          <a:p>
            <a:pPr>
              <a:buClr>
                <a:srgbClr val="0070C0"/>
              </a:buClr>
            </a:pPr>
            <a:r>
              <a:rPr lang="en-CA" sz="2000" i="1" dirty="0"/>
              <a:t>An effective project management organizational structure must be in place</a:t>
            </a:r>
          </a:p>
          <a:p>
            <a:pPr marL="0" indent="0">
              <a:buClr>
                <a:srgbClr val="0070C0"/>
              </a:buClr>
              <a:buNone/>
            </a:pPr>
            <a:endParaRPr lang="en-CA" sz="1800" b="1" dirty="0">
              <a:solidFill>
                <a:srgbClr val="002060"/>
              </a:solidFill>
              <a:latin typeface="Arial" panose="020B0604020202020204" pitchFamily="34" charset="0"/>
              <a:cs typeface="Arial" panose="020B0604020202020204" pitchFamily="34" charset="0"/>
            </a:endParaRPr>
          </a:p>
          <a:p>
            <a:pPr marL="0" indent="0">
              <a:buClr>
                <a:srgbClr val="0070C0"/>
              </a:buClr>
              <a:buNone/>
            </a:pPr>
            <a:r>
              <a:rPr lang="en-CA" sz="2400" b="1" dirty="0">
                <a:solidFill>
                  <a:srgbClr val="002060"/>
                </a:solidFill>
                <a:latin typeface="Arial" panose="020B0604020202020204" pitchFamily="34" charset="0"/>
                <a:cs typeface="Arial" panose="020B0604020202020204" pitchFamily="34" charset="0"/>
              </a:rPr>
              <a:t>Mitigate Building &amp; Operational Readiness Risks </a:t>
            </a:r>
          </a:p>
          <a:p>
            <a:pPr>
              <a:buClr>
                <a:srgbClr val="0070C0"/>
              </a:buClr>
            </a:pPr>
            <a:r>
              <a:rPr lang="en-CA" sz="2000" i="1" dirty="0"/>
              <a:t>A detailed new hospital activation plan is required to support building </a:t>
            </a:r>
            <a:br>
              <a:rPr lang="en-CA" sz="2000" i="1" dirty="0"/>
            </a:br>
            <a:r>
              <a:rPr lang="en-CA" sz="2000" i="1" dirty="0"/>
              <a:t>and operational readiness from reception of the </a:t>
            </a:r>
            <a:br>
              <a:rPr lang="en-CA" sz="2000" i="1" dirty="0"/>
            </a:br>
            <a:r>
              <a:rPr lang="en-CA" sz="2000" i="1" dirty="0"/>
              <a:t>new building to First Patient Day</a:t>
            </a:r>
          </a:p>
          <a:p>
            <a:pPr>
              <a:buClr>
                <a:srgbClr val="0070C0"/>
              </a:buClr>
            </a:pPr>
            <a:r>
              <a:rPr lang="en-CA" sz="2000" i="1" dirty="0"/>
              <a:t>Requires a strategic approach to planning and </a:t>
            </a:r>
            <a:br>
              <a:rPr lang="en-CA" sz="2000" i="1" dirty="0"/>
            </a:br>
            <a:r>
              <a:rPr lang="en-CA" sz="2000" i="1" dirty="0"/>
              <a:t>a detailed Activation Schedule to support </a:t>
            </a:r>
            <a:br>
              <a:rPr lang="en-CA" sz="2000" i="1" dirty="0"/>
            </a:br>
            <a:r>
              <a:rPr lang="en-CA" sz="2000" i="1" dirty="0"/>
              <a:t>the execution process, i.e. 6 to 8-months</a:t>
            </a:r>
          </a:p>
        </p:txBody>
      </p:sp>
    </p:spTree>
    <p:extLst>
      <p:ext uri="{BB962C8B-B14F-4D97-AF65-F5344CB8AC3E}">
        <p14:creationId xmlns:p14="http://schemas.microsoft.com/office/powerpoint/2010/main" val="97624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EF6D2B6-88EA-304E-AE53-F14FA8A7347B}"/>
              </a:ext>
            </a:extLst>
          </p:cNvPr>
          <p:cNvSpPr txBox="1">
            <a:spLocks noChangeArrowheads="1"/>
          </p:cNvSpPr>
          <p:nvPr/>
        </p:nvSpPr>
        <p:spPr bwMode="auto">
          <a:xfrm>
            <a:off x="720725" y="449263"/>
            <a:ext cx="100584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CA" altLang="en-US" sz="36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rPr>
              <a:t>HCR’s HISTORY – A BIT ABOUT US…</a:t>
            </a:r>
          </a:p>
        </p:txBody>
      </p:sp>
      <p:sp>
        <p:nvSpPr>
          <p:cNvPr id="3" name="Content Placeholder 2">
            <a:extLst>
              <a:ext uri="{FF2B5EF4-FFF2-40B4-BE49-F238E27FC236}">
                <a16:creationId xmlns:a16="http://schemas.microsoft.com/office/drawing/2014/main" id="{EDC2F3FB-7028-9846-876D-4E7C9DCFDFD6}"/>
              </a:ext>
            </a:extLst>
          </p:cNvPr>
          <p:cNvSpPr txBox="1">
            <a:spLocks/>
          </p:cNvSpPr>
          <p:nvPr/>
        </p:nvSpPr>
        <p:spPr>
          <a:xfrm>
            <a:off x="828000" y="1440000"/>
            <a:ext cx="10639034" cy="4023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
                <a:srgbClr val="002060"/>
              </a:buClr>
              <a:buSzPct val="120000"/>
              <a:buNone/>
              <a:defRPr/>
            </a:pPr>
            <a:r>
              <a:rPr lang="en-CA" b="1" kern="0" dirty="0">
                <a:latin typeface="Arial" panose="020B0604020202020204" pitchFamily="34" charset="0"/>
                <a:cs typeface="Arial" panose="020B0604020202020204" pitchFamily="34" charset="0"/>
              </a:rPr>
              <a:t>Since 1993 Health Care Relocations (HCR) has:</a:t>
            </a:r>
          </a:p>
          <a:p>
            <a:pPr marL="671513" lvl="2" indent="-266700" fontAlgn="auto">
              <a:lnSpc>
                <a:spcPts val="3400"/>
              </a:lnSpc>
              <a:spcBef>
                <a:spcPts val="2400"/>
              </a:spcBef>
              <a:spcAft>
                <a:spcPts val="0"/>
              </a:spcAft>
              <a:buClr>
                <a:srgbClr val="0070C0"/>
              </a:buClr>
              <a:buSzPct val="100000"/>
              <a:buFont typeface="Arial" charset="0"/>
              <a:buChar char="•"/>
              <a:defRPr/>
            </a:pPr>
            <a:r>
              <a:rPr lang="en-CA" sz="2400" kern="0" dirty="0">
                <a:latin typeface="Arial" panose="020B0604020202020204" pitchFamily="34" charset="0"/>
                <a:cs typeface="Arial" panose="020B0604020202020204" pitchFamily="34" charset="0"/>
              </a:rPr>
              <a:t>Provided transition planning and physical relocation services exclusively to healthcare clients around the world</a:t>
            </a:r>
          </a:p>
          <a:p>
            <a:pPr marL="671513" lvl="2" indent="-266700" fontAlgn="auto">
              <a:lnSpc>
                <a:spcPts val="3400"/>
              </a:lnSpc>
              <a:spcBef>
                <a:spcPts val="2400"/>
              </a:spcBef>
              <a:spcAft>
                <a:spcPts val="0"/>
              </a:spcAft>
              <a:buClr>
                <a:srgbClr val="0070C0"/>
              </a:buClr>
              <a:buSzPct val="100000"/>
              <a:buFont typeface="Arial" charset="0"/>
              <a:buChar char="•"/>
              <a:defRPr/>
            </a:pPr>
            <a:r>
              <a:rPr lang="en-CA" sz="2400" dirty="0">
                <a:latin typeface="Arial" panose="020B0604020202020204" pitchFamily="34" charset="0"/>
                <a:cs typeface="Arial" panose="020B0604020202020204" pitchFamily="34" charset="0"/>
              </a:rPr>
              <a:t>Safely relocated more than 500 hospitals: </a:t>
            </a:r>
          </a:p>
          <a:p>
            <a:pPr marL="1335088" lvl="8" indent="-230188">
              <a:lnSpc>
                <a:spcPct val="100000"/>
              </a:lnSpc>
              <a:spcBef>
                <a:spcPts val="1200"/>
              </a:spcBef>
              <a:buClr>
                <a:srgbClr val="0070C0"/>
              </a:buClr>
              <a:buFont typeface="Arial" charset="0"/>
              <a:buChar char="•"/>
              <a:defRPr/>
            </a:pPr>
            <a:r>
              <a:rPr lang="en-CA" sz="2000" dirty="0">
                <a:latin typeface="Arial" panose="020B0604020202020204" pitchFamily="34" charset="0"/>
                <a:cs typeface="Arial" panose="020B0604020202020204" pitchFamily="34" charset="0"/>
              </a:rPr>
              <a:t>Approximately 18.5 million m² of healthcare facilities</a:t>
            </a:r>
          </a:p>
          <a:p>
            <a:pPr marL="1335088" lvl="8" indent="-230188">
              <a:lnSpc>
                <a:spcPct val="100000"/>
              </a:lnSpc>
              <a:spcBef>
                <a:spcPts val="1200"/>
              </a:spcBef>
              <a:buClr>
                <a:srgbClr val="0070C0"/>
              </a:buClr>
              <a:buFont typeface="Arial" charset="0"/>
              <a:buChar char="•"/>
              <a:defRPr/>
            </a:pPr>
            <a:r>
              <a:rPr lang="en-CA" sz="2000" kern="0" dirty="0">
                <a:latin typeface="Arial" panose="020B0604020202020204" pitchFamily="34" charset="0"/>
                <a:cs typeface="Arial" panose="020B0604020202020204" pitchFamily="34" charset="0"/>
              </a:rPr>
              <a:t>Tens of thousands of patients safely </a:t>
            </a:r>
            <a:br>
              <a:rPr lang="en-CA" sz="2000" kern="0" dirty="0">
                <a:latin typeface="Arial" panose="020B0604020202020204" pitchFamily="34" charset="0"/>
                <a:cs typeface="Arial" panose="020B0604020202020204" pitchFamily="34" charset="0"/>
              </a:rPr>
            </a:br>
            <a:r>
              <a:rPr lang="en-CA" sz="2000" kern="0" dirty="0">
                <a:latin typeface="Arial" panose="020B0604020202020204" pitchFamily="34" charset="0"/>
                <a:cs typeface="Arial" panose="020B0604020202020204" pitchFamily="34" charset="0"/>
              </a:rPr>
              <a:t>transferred worldwide</a:t>
            </a:r>
          </a:p>
          <a:p>
            <a:pPr lvl="2" fontAlgn="auto">
              <a:spcAft>
                <a:spcPts val="0"/>
              </a:spcAft>
              <a:buFont typeface="Arial" charset="0"/>
              <a:buChar char="•"/>
              <a:defRPr/>
            </a:pPr>
            <a:endParaRPr lang="en-CA" sz="2600" kern="0" dirty="0">
              <a:latin typeface="+mj-lt"/>
            </a:endParaRPr>
          </a:p>
          <a:p>
            <a:pPr fontAlgn="auto">
              <a:spcAft>
                <a:spcPts val="0"/>
              </a:spcAft>
              <a:buFont typeface="Arial" charset="0"/>
              <a:buChar char="•"/>
              <a:defRPr/>
            </a:pPr>
            <a:endParaRPr lang="en-CA" sz="3200" kern="0" dirty="0">
              <a:latin typeface="+mj-lt"/>
            </a:endParaRPr>
          </a:p>
          <a:p>
            <a:pPr fontAlgn="auto">
              <a:spcAft>
                <a:spcPts val="0"/>
              </a:spcAft>
              <a:defRPr/>
            </a:pPr>
            <a:endParaRPr lang="en-CA" sz="3200" kern="0" dirty="0">
              <a:latin typeface="+mj-lt"/>
            </a:endParaRPr>
          </a:p>
          <a:p>
            <a:pPr fontAlgn="auto">
              <a:spcAft>
                <a:spcPts val="0"/>
              </a:spcAft>
              <a:defRPr/>
            </a:pPr>
            <a:endParaRPr lang="en-CA" sz="2200" dirty="0">
              <a:latin typeface="+mj-lt"/>
            </a:endParaRPr>
          </a:p>
        </p:txBody>
      </p:sp>
      <p:pic>
        <p:nvPicPr>
          <p:cNvPr id="14340" name="Picture 4">
            <a:extLst>
              <a:ext uri="{FF2B5EF4-FFF2-40B4-BE49-F238E27FC236}">
                <a16:creationId xmlns:a16="http://schemas.microsoft.com/office/drawing/2014/main" id="{79FDE3B9-B23F-4942-AD43-39E384511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AEBAF11A-F3B8-1B4A-BC8B-F24B1C0C698C}"/>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09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93547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CA" sz="3200" b="1" dirty="0">
                <a:solidFill>
                  <a:srgbClr val="002060"/>
                </a:solidFill>
                <a:latin typeface="Arial Black" panose="020B0604020202020204" pitchFamily="34" charset="0"/>
                <a:cs typeface="Arial Black" panose="020B0604020202020204" pitchFamily="34" charset="0"/>
              </a:rPr>
              <a:t>LESSONS LEARNED</a:t>
            </a:r>
            <a:endPar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endParaRP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4" y="1219233"/>
            <a:ext cx="111066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0C0"/>
              </a:buClr>
              <a:buNone/>
            </a:pPr>
            <a:r>
              <a:rPr lang="en-CA" sz="2400" b="1" dirty="0">
                <a:solidFill>
                  <a:srgbClr val="002060"/>
                </a:solidFill>
                <a:latin typeface="Arial" panose="020B0604020202020204" pitchFamily="34" charset="0"/>
                <a:cs typeface="Arial" panose="020B0604020202020204" pitchFamily="34" charset="0"/>
              </a:rPr>
              <a:t>Mitigate Operational Risks </a:t>
            </a:r>
          </a:p>
          <a:p>
            <a:pPr marL="285750" indent="-285750">
              <a:buClr>
                <a:srgbClr val="0070C0"/>
              </a:buClr>
            </a:pPr>
            <a:r>
              <a:rPr lang="en-US" sz="2400" b="1" dirty="0"/>
              <a:t>Operational readiness planning takes approximately 2 years</a:t>
            </a:r>
          </a:p>
          <a:p>
            <a:pPr marL="285750" indent="-285750">
              <a:buClr>
                <a:srgbClr val="0070C0"/>
              </a:buClr>
            </a:pPr>
            <a:r>
              <a:rPr lang="en-US" sz="2400" b="1" dirty="0"/>
              <a:t>Critical to successful operational readiness:</a:t>
            </a:r>
          </a:p>
          <a:p>
            <a:pPr marL="622300" lvl="1" indent="-246063">
              <a:buClr>
                <a:srgbClr val="0070C0"/>
              </a:buClr>
            </a:pPr>
            <a:r>
              <a:rPr lang="en-US" sz="2000" i="1" dirty="0"/>
              <a:t>Develop new workflows for all departments</a:t>
            </a:r>
          </a:p>
          <a:p>
            <a:pPr marL="622300" lvl="1" indent="-246063">
              <a:buClr>
                <a:srgbClr val="0070C0"/>
              </a:buClr>
            </a:pPr>
            <a:r>
              <a:rPr lang="en-US" sz="2000" i="1" dirty="0"/>
              <a:t>Prioritize IT projects</a:t>
            </a:r>
          </a:p>
          <a:p>
            <a:pPr marL="622300" lvl="1" indent="-246063">
              <a:buClr>
                <a:srgbClr val="0070C0"/>
              </a:buClr>
            </a:pPr>
            <a:r>
              <a:rPr lang="en-US" sz="2000" i="1" dirty="0"/>
              <a:t>Workflow simulations must be completed to validate </a:t>
            </a:r>
            <a:br>
              <a:rPr lang="en-US" sz="2000" i="1" dirty="0"/>
            </a:br>
            <a:r>
              <a:rPr lang="en-US" sz="2000" i="1" dirty="0"/>
              <a:t>operational readiness</a:t>
            </a:r>
          </a:p>
          <a:p>
            <a:pPr marL="622300" lvl="1" indent="-246063">
              <a:buClr>
                <a:srgbClr val="0070C0"/>
              </a:buClr>
            </a:pPr>
            <a:r>
              <a:rPr lang="en-US" sz="2000" i="1" dirty="0"/>
              <a:t>Staff and physician orientation and training are essential</a:t>
            </a:r>
          </a:p>
          <a:p>
            <a:pPr marL="622300" lvl="1" indent="-246063">
              <a:buClr>
                <a:srgbClr val="0070C0"/>
              </a:buClr>
            </a:pPr>
            <a:r>
              <a:rPr lang="en-US" sz="2000" i="1" dirty="0"/>
              <a:t>Communication &amp; change management</a:t>
            </a:r>
          </a:p>
          <a:p>
            <a:pPr marL="285750" indent="-285750">
              <a:buClr>
                <a:srgbClr val="0070C0"/>
              </a:buClr>
            </a:pPr>
            <a:r>
              <a:rPr lang="en-US" sz="2400" b="1" dirty="0"/>
              <a:t>Wherever possible, new workflows, small medical </a:t>
            </a:r>
            <a:br>
              <a:rPr lang="en-US" sz="2400" b="1" dirty="0"/>
            </a:br>
            <a:r>
              <a:rPr lang="en-US" sz="2400" b="1" dirty="0"/>
              <a:t>equipment and IT changes should be implemented </a:t>
            </a:r>
            <a:br>
              <a:rPr lang="en-US" sz="2400" b="1" dirty="0"/>
            </a:br>
            <a:r>
              <a:rPr lang="en-US" sz="2400" b="1" dirty="0"/>
              <a:t>at the legacy hospital </a:t>
            </a:r>
          </a:p>
        </p:txBody>
      </p:sp>
    </p:spTree>
    <p:extLst>
      <p:ext uri="{BB962C8B-B14F-4D97-AF65-F5344CB8AC3E}">
        <p14:creationId xmlns:p14="http://schemas.microsoft.com/office/powerpoint/2010/main" val="2167339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3" y="449263"/>
            <a:ext cx="1102209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CA" sz="3200" b="1" dirty="0">
                <a:solidFill>
                  <a:srgbClr val="002060"/>
                </a:solidFill>
                <a:latin typeface="Arial Black" panose="020B0604020202020204" pitchFamily="34" charset="0"/>
                <a:cs typeface="Arial Black" panose="020B0604020202020204" pitchFamily="34" charset="0"/>
              </a:rPr>
              <a:t>LESSONS LEARNED – SUMMARY</a:t>
            </a:r>
            <a:endPar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endParaRP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17688"/>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4" y="1339617"/>
            <a:ext cx="111066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800"/>
              </a:spcAft>
              <a:buClr>
                <a:srgbClr val="0070C0"/>
              </a:buClr>
            </a:pPr>
            <a:r>
              <a:rPr lang="en-CA" sz="2400" dirty="0"/>
              <a:t>Change during transition to a new hospital is not an event; it is a process that </a:t>
            </a:r>
            <a:br>
              <a:rPr lang="en-CA" sz="2400" dirty="0"/>
            </a:br>
            <a:r>
              <a:rPr lang="en-CA" sz="2400" i="1" dirty="0"/>
              <a:t>should not be under-estimated!</a:t>
            </a:r>
          </a:p>
          <a:p>
            <a:pPr>
              <a:lnSpc>
                <a:spcPct val="100000"/>
              </a:lnSpc>
              <a:spcBef>
                <a:spcPts val="1200"/>
              </a:spcBef>
              <a:spcAft>
                <a:spcPts val="1800"/>
              </a:spcAft>
              <a:buClr>
                <a:srgbClr val="0070C0"/>
              </a:buClr>
            </a:pPr>
            <a:r>
              <a:rPr lang="en-US" sz="2400" dirty="0"/>
              <a:t>Relocation planning = government and hospital corporate priority </a:t>
            </a:r>
          </a:p>
          <a:p>
            <a:pPr>
              <a:lnSpc>
                <a:spcPct val="100000"/>
              </a:lnSpc>
              <a:spcBef>
                <a:spcPts val="1800"/>
              </a:spcBef>
              <a:spcAft>
                <a:spcPts val="1800"/>
              </a:spcAft>
              <a:buClr>
                <a:srgbClr val="0070C0"/>
              </a:buClr>
            </a:pPr>
            <a:r>
              <a:rPr lang="en-US" sz="2400" dirty="0"/>
              <a:t>Ownership and accountability = Sustainability</a:t>
            </a:r>
          </a:p>
          <a:p>
            <a:pPr>
              <a:lnSpc>
                <a:spcPct val="100000"/>
              </a:lnSpc>
              <a:spcBef>
                <a:spcPts val="1500"/>
              </a:spcBef>
              <a:spcAft>
                <a:spcPts val="1800"/>
              </a:spcAft>
              <a:buClr>
                <a:srgbClr val="0070C0"/>
              </a:buClr>
            </a:pPr>
            <a:r>
              <a:rPr lang="en-CA" sz="2400" dirty="0"/>
              <a:t>Be flexible, adaptable, supportive and </a:t>
            </a:r>
            <a:r>
              <a:rPr lang="en-CA" sz="2400" b="1" dirty="0"/>
              <a:t>be kind to each other</a:t>
            </a:r>
            <a:r>
              <a:rPr lang="en-CA" sz="2400" dirty="0"/>
              <a:t>…it’s an exciting but challenging period in the hospital’s history</a:t>
            </a:r>
          </a:p>
        </p:txBody>
      </p:sp>
    </p:spTree>
    <p:extLst>
      <p:ext uri="{BB962C8B-B14F-4D97-AF65-F5344CB8AC3E}">
        <p14:creationId xmlns:p14="http://schemas.microsoft.com/office/powerpoint/2010/main" val="1126268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FE5DCE-ACFE-F640-AAC6-EA1830F4C2E2}"/>
              </a:ext>
            </a:extLst>
          </p:cNvPr>
          <p:cNvSpPr txBox="1">
            <a:spLocks/>
          </p:cNvSpPr>
          <p:nvPr/>
        </p:nvSpPr>
        <p:spPr>
          <a:xfrm rot="843856">
            <a:off x="-1961012" y="38715"/>
            <a:ext cx="12605186" cy="921919"/>
          </a:xfrm>
          <a:prstGeom prst="rect">
            <a:avLst/>
          </a:prstGeom>
          <a:effectLst>
            <a:outerShdw blurRad="177800" dist="330200" dir="5400000" algn="ctr" rotWithShape="0">
              <a:srgbClr val="000000">
                <a:alpha val="35000"/>
              </a:srgb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60000" b="1" dirty="0">
                <a:ln>
                  <a:solidFill>
                    <a:srgbClr val="002060"/>
                  </a:solidFill>
                </a:ln>
                <a:solidFill>
                  <a:schemeClr val="bg1"/>
                </a:solidFill>
                <a:latin typeface="Arial Black" panose="020B0604020202020204" pitchFamily="34" charset="0"/>
                <a:cs typeface="Arial Black" panose="020B0604020202020204" pitchFamily="34" charset="0"/>
              </a:rPr>
              <a:t>?</a:t>
            </a:r>
          </a:p>
        </p:txBody>
      </p:sp>
      <p:sp>
        <p:nvSpPr>
          <p:cNvPr id="2" name="TextBox 1">
            <a:extLst>
              <a:ext uri="{FF2B5EF4-FFF2-40B4-BE49-F238E27FC236}">
                <a16:creationId xmlns:a16="http://schemas.microsoft.com/office/drawing/2014/main" id="{A238E2DC-97A3-1B4E-941C-B32D3F57E4AD}"/>
              </a:ext>
            </a:extLst>
          </p:cNvPr>
          <p:cNvSpPr txBox="1"/>
          <p:nvPr/>
        </p:nvSpPr>
        <p:spPr>
          <a:xfrm>
            <a:off x="6315779" y="1647413"/>
            <a:ext cx="4251485" cy="830997"/>
          </a:xfrm>
          <a:prstGeom prst="rect">
            <a:avLst/>
          </a:prstGeom>
          <a:noFill/>
        </p:spPr>
        <p:txBody>
          <a:bodyPr wrap="none" rtlCol="0">
            <a:spAutoFit/>
          </a:bodyPr>
          <a:lstStyle/>
          <a:p>
            <a:r>
              <a:rPr lang="en-US" sz="4800" b="1" dirty="0">
                <a:solidFill>
                  <a:srgbClr val="002060"/>
                </a:solidFill>
                <a:latin typeface="Arial Black" panose="020B0604020202020204" pitchFamily="34" charset="0"/>
                <a:cs typeface="Arial Black" panose="020B0604020202020204" pitchFamily="34" charset="0"/>
              </a:rPr>
              <a:t>QUESTIONS</a:t>
            </a:r>
          </a:p>
        </p:txBody>
      </p:sp>
    </p:spTree>
    <p:extLst>
      <p:ext uri="{BB962C8B-B14F-4D97-AF65-F5344CB8AC3E}">
        <p14:creationId xmlns:p14="http://schemas.microsoft.com/office/powerpoint/2010/main" val="366434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1FA235-9AE3-B645-AB59-BA4AB0E30C29}"/>
              </a:ext>
            </a:extLst>
          </p:cNvPr>
          <p:cNvSpPr txBox="1">
            <a:spLocks/>
          </p:cNvSpPr>
          <p:nvPr/>
        </p:nvSpPr>
        <p:spPr>
          <a:xfrm>
            <a:off x="720000" y="450000"/>
            <a:ext cx="10058400" cy="841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dirty="0">
                <a:solidFill>
                  <a:srgbClr val="002060"/>
                </a:solidFill>
                <a:latin typeface="Arial Black" panose="020B0604020202020204" pitchFamily="34" charset="0"/>
                <a:cs typeface="Arial Black" panose="020B0604020202020204" pitchFamily="34" charset="0"/>
              </a:rPr>
              <a:t>OUR OFFICE LOCATIONS</a:t>
            </a:r>
          </a:p>
        </p:txBody>
      </p:sp>
      <p:pic>
        <p:nvPicPr>
          <p:cNvPr id="4" name="Picture 3">
            <a:extLst>
              <a:ext uri="{FF2B5EF4-FFF2-40B4-BE49-F238E27FC236}">
                <a16:creationId xmlns:a16="http://schemas.microsoft.com/office/drawing/2014/main" id="{F7025F0C-3714-C24D-A15C-A5B24BAA3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480" y="6151608"/>
            <a:ext cx="508000" cy="508000"/>
          </a:xfrm>
          <a:prstGeom prst="rect">
            <a:avLst/>
          </a:prstGeom>
        </p:spPr>
      </p:pic>
      <p:cxnSp>
        <p:nvCxnSpPr>
          <p:cNvPr id="6" name="Straight Connector 5">
            <a:extLst>
              <a:ext uri="{FF2B5EF4-FFF2-40B4-BE49-F238E27FC236}">
                <a16:creationId xmlns:a16="http://schemas.microsoft.com/office/drawing/2014/main" id="{34EA2E52-F9E0-6940-914F-A2F2418B25C1}"/>
              </a:ext>
            </a:extLst>
          </p:cNvPr>
          <p:cNvCxnSpPr/>
          <p:nvPr/>
        </p:nvCxnSpPr>
        <p:spPr>
          <a:xfrm>
            <a:off x="828000" y="1008000"/>
            <a:ext cx="1048301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05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5" y="449263"/>
            <a:ext cx="100584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fr-CA" altLang="en-US" sz="36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rPr>
              <a:t>THE HCR MANDATE…</a:t>
            </a:r>
          </a:p>
        </p:txBody>
      </p:sp>
      <p:sp>
        <p:nvSpPr>
          <p:cNvPr id="5" name="Rectangle 3">
            <a:extLst>
              <a:ext uri="{FF2B5EF4-FFF2-40B4-BE49-F238E27FC236}">
                <a16:creationId xmlns:a16="http://schemas.microsoft.com/office/drawing/2014/main" id="{EF80E5E6-7917-4B49-A303-C1DED6023918}"/>
              </a:ext>
            </a:extLst>
          </p:cNvPr>
          <p:cNvSpPr txBox="1">
            <a:spLocks noChangeArrowheads="1"/>
          </p:cNvSpPr>
          <p:nvPr/>
        </p:nvSpPr>
        <p:spPr bwMode="auto">
          <a:xfrm>
            <a:off x="782638" y="1495425"/>
            <a:ext cx="10231437" cy="4160838"/>
          </a:xfrm>
          <a:prstGeom prst="rect">
            <a:avLst/>
          </a:prstGeom>
          <a:noFill/>
          <a:ln w="9525">
            <a:noFill/>
            <a:miter lim="800000"/>
            <a:headEnd/>
            <a:tailEnd/>
          </a:ln>
        </p:spPr>
        <p:txBody>
          <a:bodyPr/>
          <a:lst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85738" indent="-185738" eaLnBrk="0" hangingPunct="0">
              <a:spcBef>
                <a:spcPts val="0"/>
              </a:spcBef>
              <a:spcAft>
                <a:spcPts val="2400"/>
              </a:spcAft>
              <a:buClr>
                <a:srgbClr val="002060"/>
              </a:buClr>
              <a:buSzPct val="120000"/>
              <a:buFont typeface="Arial" panose="020B0604020202020204" pitchFamily="34" charset="0"/>
              <a:buChar char="•"/>
              <a:defRPr/>
            </a:pPr>
            <a:r>
              <a:rPr lang="en-CA" sz="3200" kern="0" dirty="0"/>
              <a:t> Maintain Patient Focus</a:t>
            </a:r>
          </a:p>
          <a:p>
            <a:pPr marL="185738" indent="-185738" eaLnBrk="0" hangingPunct="0">
              <a:spcBef>
                <a:spcPts val="0"/>
              </a:spcBef>
              <a:spcAft>
                <a:spcPts val="2400"/>
              </a:spcAft>
              <a:buClr>
                <a:srgbClr val="002060"/>
              </a:buClr>
              <a:buSzPct val="120000"/>
              <a:buFont typeface="Arial" panose="020B0604020202020204" pitchFamily="34" charset="0"/>
              <a:buChar char="•"/>
              <a:defRPr/>
            </a:pPr>
            <a:r>
              <a:rPr lang="en-CA" sz="3200" dirty="0"/>
              <a:t> Minimize Downtime and Associated Costs</a:t>
            </a:r>
          </a:p>
          <a:p>
            <a:pPr marL="185738" indent="-185738" eaLnBrk="0" hangingPunct="0">
              <a:spcBef>
                <a:spcPts val="0"/>
              </a:spcBef>
              <a:spcAft>
                <a:spcPts val="2400"/>
              </a:spcAft>
              <a:buClr>
                <a:srgbClr val="002060"/>
              </a:buClr>
              <a:buSzPct val="120000"/>
              <a:buFont typeface="Arial" panose="020B0604020202020204" pitchFamily="34" charset="0"/>
              <a:buChar char="•"/>
              <a:defRPr/>
            </a:pPr>
            <a:r>
              <a:rPr lang="en-CA" sz="3200" dirty="0"/>
              <a:t> Mitigate Risk</a:t>
            </a:r>
          </a:p>
          <a:p>
            <a:pPr marL="0" indent="0" eaLnBrk="0" hangingPunct="0">
              <a:spcBef>
                <a:spcPts val="0"/>
              </a:spcBef>
              <a:spcAft>
                <a:spcPts val="0"/>
              </a:spcAft>
              <a:buClr>
                <a:srgbClr val="002060"/>
              </a:buClr>
              <a:buSzPct val="120000"/>
              <a:buFont typeface="Wingdings 3" pitchFamily="18" charset="2"/>
              <a:buNone/>
              <a:defRPr/>
            </a:pPr>
            <a:br>
              <a:rPr lang="en-CA" sz="3200" b="1" spc="-50" dirty="0">
                <a:solidFill>
                  <a:schemeClr val="tx1">
                    <a:lumMod val="75000"/>
                    <a:lumOff val="25000"/>
                  </a:schemeClr>
                </a:solidFill>
                <a:cs typeface="Arial Black" panose="020B0604020202020204" pitchFamily="34" charset="0"/>
              </a:rPr>
            </a:br>
            <a:r>
              <a:rPr lang="en-CA" sz="3200" b="1" spc="-50" dirty="0">
                <a:solidFill>
                  <a:srgbClr val="002060"/>
                </a:solidFill>
                <a:latin typeface="Arial" panose="020B0604020202020204" pitchFamily="34" charset="0"/>
                <a:cs typeface="Arial" panose="020B0604020202020204" pitchFamily="34" charset="0"/>
              </a:rPr>
              <a:t>For over 25 years, HCR has been </a:t>
            </a:r>
            <a:br>
              <a:rPr lang="en-CA" sz="3200" b="1" spc="-50" dirty="0">
                <a:solidFill>
                  <a:srgbClr val="002060"/>
                </a:solidFill>
                <a:latin typeface="Arial" panose="020B0604020202020204" pitchFamily="34" charset="0"/>
                <a:cs typeface="Arial" panose="020B0604020202020204" pitchFamily="34" charset="0"/>
              </a:rPr>
            </a:br>
            <a:r>
              <a:rPr lang="en-CA" sz="3200" b="1" spc="-50" dirty="0">
                <a:solidFill>
                  <a:srgbClr val="002060"/>
                </a:solidFill>
                <a:latin typeface="Arial" panose="020B0604020202020204" pitchFamily="34" charset="0"/>
                <a:cs typeface="Arial" panose="020B0604020202020204" pitchFamily="34" charset="0"/>
              </a:rPr>
              <a:t>planning &amp; relocating hospitals.</a:t>
            </a:r>
            <a:endParaRPr lang="en-US" sz="2800" kern="0" dirty="0">
              <a:solidFill>
                <a:srgbClr val="002060"/>
              </a:solidFill>
              <a:latin typeface="Arial" panose="020B0604020202020204" pitchFamily="34" charset="0"/>
              <a:cs typeface="Arial" panose="020B0604020202020204" pitchFamily="34" charset="0"/>
            </a:endParaRPr>
          </a:p>
          <a:p>
            <a:pPr marL="381000" indent="-381000">
              <a:buSzPct val="75000"/>
              <a:buFont typeface="Wingdings" panose="05000000000000000000" pitchFamily="2" charset="2"/>
              <a:buChar char="Ø"/>
              <a:defRPr/>
            </a:pPr>
            <a:endParaRPr lang="en-US" sz="2400" b="1" dirty="0">
              <a:solidFill>
                <a:schemeClr val="accent5">
                  <a:lumMod val="50000"/>
                </a:schemeClr>
              </a:solidFill>
            </a:endParaRPr>
          </a:p>
          <a:p>
            <a:pPr marL="381000" indent="-381000">
              <a:buSzPct val="75000"/>
              <a:buFont typeface="Wingdings" panose="05000000000000000000" pitchFamily="2" charset="2"/>
              <a:buChar char="Ø"/>
              <a:defRPr/>
            </a:pPr>
            <a:endParaRPr lang="en-US" sz="2400" dirty="0">
              <a:solidFill>
                <a:schemeClr val="accent5">
                  <a:lumMod val="50000"/>
                </a:schemeClr>
              </a:solidFill>
            </a:endParaRPr>
          </a:p>
          <a:p>
            <a:pPr marL="381000" indent="-381000">
              <a:buFont typeface="Wingdings" pitchFamily="2" charset="2"/>
              <a:buChar char="Ø"/>
              <a:defRPr/>
            </a:pPr>
            <a:endParaRPr lang="en-US" sz="2400" b="1" dirty="0">
              <a:solidFill>
                <a:schemeClr val="accent2">
                  <a:lumMod val="75000"/>
                </a:schemeClr>
              </a:solidFill>
            </a:endParaRPr>
          </a:p>
          <a:p>
            <a:pPr marL="381000" indent="-381000">
              <a:buFont typeface="Wingdings" pitchFamily="2" charset="2"/>
              <a:buChar char="Ø"/>
              <a:defRPr/>
            </a:pPr>
            <a:endParaRPr lang="en-US" b="1" dirty="0">
              <a:solidFill>
                <a:schemeClr val="accent2">
                  <a:lumMod val="75000"/>
                </a:schemeClr>
              </a:solidFill>
            </a:endParaRPr>
          </a:p>
          <a:p>
            <a:pPr marL="381000" indent="-381000">
              <a:buFontTx/>
              <a:buNone/>
              <a:defRPr/>
            </a:pPr>
            <a:endParaRPr lang="en-US" dirty="0">
              <a:solidFill>
                <a:schemeClr val="accent2">
                  <a:lumMod val="75000"/>
                </a:schemeClr>
              </a:solidFill>
            </a:endParaRPr>
          </a:p>
          <a:p>
            <a:pPr marL="381000" indent="-381000">
              <a:buFontTx/>
              <a:buNone/>
              <a:defRPr/>
            </a:pPr>
            <a:endParaRPr lang="en-US" dirty="0">
              <a:solidFill>
                <a:schemeClr val="accent2">
                  <a:lumMod val="75000"/>
                </a:schemeClr>
              </a:solidFill>
            </a:endParaRPr>
          </a:p>
          <a:p>
            <a:pPr marL="381000" indent="-381000">
              <a:buFontTx/>
              <a:buNone/>
              <a:defRPr/>
            </a:pPr>
            <a:endParaRPr lang="en-US" dirty="0">
              <a:solidFill>
                <a:schemeClr val="accent2">
                  <a:lumMod val="75000"/>
                </a:schemeClr>
              </a:solidFill>
            </a:endParaRPr>
          </a:p>
          <a:p>
            <a:pPr marL="381000" indent="-381000">
              <a:defRPr/>
            </a:pPr>
            <a:endParaRPr lang="en-US" dirty="0">
              <a:solidFill>
                <a:schemeClr val="accent2">
                  <a:lumMod val="75000"/>
                </a:schemeClr>
              </a:solidFill>
            </a:endParaRPr>
          </a:p>
          <a:p>
            <a:pPr marL="381000" indent="-381000">
              <a:defRPr/>
            </a:pPr>
            <a:endParaRPr lang="en-US" dirty="0">
              <a:solidFill>
                <a:schemeClr val="accent2">
                  <a:lumMod val="75000"/>
                </a:schemeClr>
              </a:solidFill>
            </a:endParaRPr>
          </a:p>
          <a:p>
            <a:pPr marL="381000" indent="-381000">
              <a:buFontTx/>
              <a:buNone/>
              <a:defRPr/>
            </a:pPr>
            <a:endParaRPr lang="en-US" dirty="0">
              <a:solidFill>
                <a:schemeClr val="accent2">
                  <a:lumMod val="75000"/>
                </a:schemeClr>
              </a:solidFill>
            </a:endParaRPr>
          </a:p>
          <a:p>
            <a:pPr marL="381000" indent="-381000">
              <a:defRPr/>
            </a:pPr>
            <a:endParaRPr lang="en-US" dirty="0">
              <a:solidFill>
                <a:schemeClr val="accent2">
                  <a:lumMod val="75000"/>
                </a:schemeClr>
              </a:solidFill>
            </a:endParaRP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66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5" y="449263"/>
            <a:ext cx="100584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rPr>
              <a:t>PRESENTATION OVERVIEW</a:t>
            </a: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5" y="142136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spcAft>
                <a:spcPts val="1600"/>
              </a:spcAft>
              <a:buClr>
                <a:srgbClr val="0070C0"/>
              </a:buClr>
            </a:pPr>
            <a:r>
              <a:rPr lang="en-US" sz="2400" dirty="0"/>
              <a:t>This presentation will highlight critical lessons learned from one of Canada’s first major hospital relocation experiences in 2007</a:t>
            </a:r>
          </a:p>
          <a:p>
            <a:pPr>
              <a:lnSpc>
                <a:spcPts val="2800"/>
              </a:lnSpc>
              <a:spcBef>
                <a:spcPts val="0"/>
              </a:spcBef>
              <a:spcAft>
                <a:spcPts val="1600"/>
              </a:spcAft>
              <a:buClr>
                <a:srgbClr val="0070C0"/>
              </a:buClr>
            </a:pPr>
            <a:r>
              <a:rPr lang="en-US" sz="2400" dirty="0"/>
              <a:t>The lessons learned will review three essential relocation planning elements and how important it is to integrate the planning and execution processes through one central process,  i.e. operational readiness, new hospital activation, physical relocation.  </a:t>
            </a:r>
          </a:p>
          <a:p>
            <a:pPr>
              <a:lnSpc>
                <a:spcPts val="2800"/>
              </a:lnSpc>
              <a:spcBef>
                <a:spcPts val="0"/>
              </a:spcBef>
              <a:spcAft>
                <a:spcPts val="1600"/>
              </a:spcAft>
              <a:buClr>
                <a:srgbClr val="0070C0"/>
              </a:buClr>
            </a:pPr>
            <a:r>
              <a:rPr lang="en-US" sz="2400" dirty="0"/>
              <a:t>These relocation planning elements will also be examined on how they relate to our current work in Denmark.</a:t>
            </a:r>
            <a:endParaRPr lang="en-CA" sz="2400" dirty="0"/>
          </a:p>
        </p:txBody>
      </p:sp>
    </p:spTree>
    <p:extLst>
      <p:ext uri="{BB962C8B-B14F-4D97-AF65-F5344CB8AC3E}">
        <p14:creationId xmlns:p14="http://schemas.microsoft.com/office/powerpoint/2010/main" val="347114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5" y="449263"/>
            <a:ext cx="100584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rPr>
              <a:t>THE NEW BRAMPTON CIVIC HOSPITAL</a:t>
            </a: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4">
            <a:extLst>
              <a:ext uri="{FF2B5EF4-FFF2-40B4-BE49-F238E27FC236}">
                <a16:creationId xmlns:a16="http://schemas.microsoft.com/office/drawing/2014/main" id="{7D6F4F2E-B274-A84D-B6B9-C667A17D0C07}"/>
              </a:ext>
            </a:extLst>
          </p:cNvPr>
          <p:cNvSpPr txBox="1">
            <a:spLocks/>
          </p:cNvSpPr>
          <p:nvPr/>
        </p:nvSpPr>
        <p:spPr>
          <a:xfrm>
            <a:off x="838199" y="1320266"/>
            <a:ext cx="9239452" cy="51714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0070C0"/>
              </a:buClr>
            </a:pPr>
            <a:r>
              <a:rPr lang="en-US" sz="2400" dirty="0"/>
              <a:t>Opened in 2007</a:t>
            </a:r>
          </a:p>
          <a:p>
            <a:pPr>
              <a:spcBef>
                <a:spcPts val="1200"/>
              </a:spcBef>
              <a:buClr>
                <a:srgbClr val="0070C0"/>
              </a:buClr>
            </a:pPr>
            <a:r>
              <a:rPr lang="en-US" sz="2400" dirty="0"/>
              <a:t>One of Canada's first public hospitals to be designed, built, financed, and maintained under a private-public partnership (P3)</a:t>
            </a:r>
          </a:p>
          <a:p>
            <a:pPr>
              <a:spcBef>
                <a:spcPts val="1200"/>
              </a:spcBef>
              <a:buClr>
                <a:srgbClr val="0070C0"/>
              </a:buClr>
            </a:pPr>
            <a:r>
              <a:rPr lang="en-US" sz="2400" dirty="0">
                <a:solidFill>
                  <a:srgbClr val="333333"/>
                </a:solidFill>
              </a:rPr>
              <a:t>608 bed replacement facility</a:t>
            </a:r>
          </a:p>
          <a:p>
            <a:pPr>
              <a:spcBef>
                <a:spcPts val="1200"/>
              </a:spcBef>
              <a:buClr>
                <a:srgbClr val="0070C0"/>
              </a:buClr>
            </a:pPr>
            <a:r>
              <a:rPr lang="en-US" sz="2400" dirty="0">
                <a:solidFill>
                  <a:srgbClr val="222222"/>
                </a:solidFill>
              </a:rPr>
              <a:t>Serves approximately 500.000 residents in Brampton </a:t>
            </a:r>
            <a:br>
              <a:rPr lang="en-US" sz="2400" dirty="0">
                <a:solidFill>
                  <a:srgbClr val="222222"/>
                </a:solidFill>
              </a:rPr>
            </a:br>
            <a:r>
              <a:rPr lang="en-US" sz="2400" dirty="0">
                <a:solidFill>
                  <a:srgbClr val="222222"/>
                </a:solidFill>
              </a:rPr>
              <a:t>and the surrounding area</a:t>
            </a:r>
          </a:p>
          <a:p>
            <a:pPr>
              <a:spcBef>
                <a:spcPts val="1200"/>
              </a:spcBef>
              <a:buClr>
                <a:srgbClr val="0070C0"/>
              </a:buClr>
            </a:pPr>
            <a:r>
              <a:rPr lang="en-US" sz="2400" dirty="0">
                <a:solidFill>
                  <a:srgbClr val="222222"/>
                </a:solidFill>
              </a:rPr>
              <a:t>Built to accommodate 80.000 emergency </a:t>
            </a:r>
            <a:br>
              <a:rPr lang="en-US" sz="2400" dirty="0">
                <a:solidFill>
                  <a:srgbClr val="222222"/>
                </a:solidFill>
              </a:rPr>
            </a:br>
            <a:r>
              <a:rPr lang="en-US" sz="2400" dirty="0">
                <a:solidFill>
                  <a:srgbClr val="222222"/>
                </a:solidFill>
              </a:rPr>
              <a:t>patient visits and 201.000 ambulatory care </a:t>
            </a:r>
            <a:br>
              <a:rPr lang="en-US" sz="2400" dirty="0">
                <a:solidFill>
                  <a:srgbClr val="222222"/>
                </a:solidFill>
              </a:rPr>
            </a:br>
            <a:r>
              <a:rPr lang="en-US" sz="2400" dirty="0">
                <a:solidFill>
                  <a:srgbClr val="222222"/>
                </a:solidFill>
              </a:rPr>
              <a:t>visits annually</a:t>
            </a:r>
          </a:p>
          <a:p>
            <a:pPr>
              <a:spcBef>
                <a:spcPts val="1200"/>
              </a:spcBef>
              <a:buClr>
                <a:srgbClr val="0070C0"/>
              </a:buClr>
            </a:pPr>
            <a:r>
              <a:rPr lang="en-US" sz="2400" dirty="0">
                <a:solidFill>
                  <a:srgbClr val="222222"/>
                </a:solidFill>
              </a:rPr>
              <a:t>4.100 employees</a:t>
            </a:r>
            <a:endParaRPr lang="en-CA" sz="2400" dirty="0"/>
          </a:p>
          <a:p>
            <a:endParaRPr lang="en-US" sz="2000" dirty="0">
              <a:solidFill>
                <a:srgbClr val="333333"/>
              </a:solidFill>
              <a:latin typeface="Lato"/>
            </a:endParaRPr>
          </a:p>
          <a:p>
            <a:pPr marL="0" indent="0">
              <a:buFont typeface="Arial" panose="020B0604020202020204" pitchFamily="34" charset="0"/>
              <a:buNone/>
            </a:pPr>
            <a:endParaRPr lang="en-CA" sz="2000" dirty="0"/>
          </a:p>
        </p:txBody>
      </p:sp>
    </p:spTree>
    <p:extLst>
      <p:ext uri="{BB962C8B-B14F-4D97-AF65-F5344CB8AC3E}">
        <p14:creationId xmlns:p14="http://schemas.microsoft.com/office/powerpoint/2010/main" val="303232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5" y="449263"/>
            <a:ext cx="100584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rPr>
              <a:t>BRAMPTON CIVIC HOSPITAL LOCATION</a:t>
            </a: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5" y="142136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0070C0"/>
              </a:buClr>
            </a:pPr>
            <a:r>
              <a:rPr lang="en-CA" b="1" dirty="0"/>
              <a:t>Located in the Province of Ontario</a:t>
            </a:r>
          </a:p>
          <a:p>
            <a:pPr marL="342900" indent="-342900">
              <a:lnSpc>
                <a:spcPct val="100000"/>
              </a:lnSpc>
              <a:spcBef>
                <a:spcPts val="2200"/>
              </a:spcBef>
              <a:buClr>
                <a:srgbClr val="0070C0"/>
              </a:buClr>
            </a:pPr>
            <a:r>
              <a:rPr lang="en-CA" b="1" dirty="0"/>
              <a:t>Northwest of Toronto </a:t>
            </a:r>
          </a:p>
          <a:p>
            <a:pPr lvl="1">
              <a:buClr>
                <a:srgbClr val="0070C0"/>
              </a:buClr>
            </a:pPr>
            <a:r>
              <a:rPr lang="en-CA" sz="2000" i="1" dirty="0"/>
              <a:t>Close to the Toronto International Airport</a:t>
            </a:r>
          </a:p>
          <a:p>
            <a:pPr lvl="1">
              <a:buClr>
                <a:srgbClr val="0070C0"/>
              </a:buClr>
            </a:pPr>
            <a:r>
              <a:rPr lang="en-CA" sz="2000" i="1" dirty="0"/>
              <a:t>Part of the “Greater Toronto Area” catchment</a:t>
            </a:r>
          </a:p>
          <a:p>
            <a:pPr marL="342900" indent="-342900">
              <a:lnSpc>
                <a:spcPct val="100000"/>
              </a:lnSpc>
              <a:spcBef>
                <a:spcPts val="2200"/>
              </a:spcBef>
              <a:buClr>
                <a:srgbClr val="0070C0"/>
              </a:buClr>
            </a:pPr>
            <a:r>
              <a:rPr lang="en-CA" b="1" dirty="0"/>
              <a:t>Part of the William Osler Health System</a:t>
            </a:r>
          </a:p>
          <a:p>
            <a:pPr lvl="1">
              <a:buClr>
                <a:srgbClr val="0070C0"/>
              </a:buClr>
            </a:pPr>
            <a:r>
              <a:rPr lang="en-CA" sz="2000" i="1" dirty="0"/>
              <a:t>Brampton Civic Hospital</a:t>
            </a:r>
          </a:p>
          <a:p>
            <a:pPr lvl="1">
              <a:buClr>
                <a:srgbClr val="0070C0"/>
              </a:buClr>
            </a:pPr>
            <a:r>
              <a:rPr lang="en-CA" sz="2000" i="1" dirty="0"/>
              <a:t>Etobicoke General Hospital</a:t>
            </a:r>
          </a:p>
          <a:p>
            <a:pPr lvl="1">
              <a:buClr>
                <a:srgbClr val="0070C0"/>
              </a:buClr>
            </a:pPr>
            <a:r>
              <a:rPr lang="en-CA" sz="2000" i="1" dirty="0"/>
              <a:t>Peel Memorial</a:t>
            </a:r>
          </a:p>
        </p:txBody>
      </p:sp>
      <p:pic>
        <p:nvPicPr>
          <p:cNvPr id="8" name="Picture 7">
            <a:extLst>
              <a:ext uri="{FF2B5EF4-FFF2-40B4-BE49-F238E27FC236}">
                <a16:creationId xmlns:a16="http://schemas.microsoft.com/office/drawing/2014/main" id="{1372E2C6-C6DC-D04B-8D77-DA28C4FC0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562" y="1230729"/>
            <a:ext cx="3793356" cy="4326203"/>
          </a:xfrm>
          <a:prstGeom prst="rect">
            <a:avLst/>
          </a:prstGeom>
        </p:spPr>
      </p:pic>
    </p:spTree>
    <p:extLst>
      <p:ext uri="{BB962C8B-B14F-4D97-AF65-F5344CB8AC3E}">
        <p14:creationId xmlns:p14="http://schemas.microsoft.com/office/powerpoint/2010/main" val="307971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8199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fr-CA" altLang="en-US" sz="30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rPr>
              <a:t>CONSTRUCTION COST AND EQUIPMENT FUNDING</a:t>
            </a: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5" y="142136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US" b="1" dirty="0">
                <a:solidFill>
                  <a:srgbClr val="333333"/>
                </a:solidFill>
              </a:rPr>
              <a:t>Total square meters:  </a:t>
            </a:r>
            <a:r>
              <a:rPr lang="en-CA" b="1" dirty="0"/>
              <a:t>120.800 m</a:t>
            </a:r>
            <a:r>
              <a:rPr lang="en-CA" b="1" baseline="30000" dirty="0"/>
              <a:t>2</a:t>
            </a:r>
            <a:endParaRPr lang="en-US" b="1" dirty="0">
              <a:solidFill>
                <a:srgbClr val="333333"/>
              </a:solidFill>
            </a:endParaRPr>
          </a:p>
          <a:p>
            <a:pPr>
              <a:lnSpc>
                <a:spcPct val="100000"/>
              </a:lnSpc>
              <a:spcBef>
                <a:spcPts val="2200"/>
              </a:spcBef>
              <a:buClr>
                <a:srgbClr val="0070C0"/>
              </a:buClr>
            </a:pPr>
            <a:r>
              <a:rPr lang="en-US" b="1" dirty="0">
                <a:solidFill>
                  <a:srgbClr val="333333"/>
                </a:solidFill>
              </a:rPr>
              <a:t>Total Construction Cost: $734 million (3,7 </a:t>
            </a:r>
            <a:r>
              <a:rPr lang="en-US" b="1" dirty="0" err="1">
                <a:solidFill>
                  <a:srgbClr val="333333"/>
                </a:solidFill>
              </a:rPr>
              <a:t>mia</a:t>
            </a:r>
            <a:r>
              <a:rPr lang="en-US" b="1" dirty="0">
                <a:solidFill>
                  <a:srgbClr val="333333"/>
                </a:solidFill>
              </a:rPr>
              <a:t>. DKK)</a:t>
            </a:r>
          </a:p>
          <a:p>
            <a:pPr lvl="1">
              <a:buClr>
                <a:srgbClr val="0070C0"/>
              </a:buClr>
            </a:pPr>
            <a:r>
              <a:rPr lang="en-US" sz="2000" i="1" dirty="0">
                <a:solidFill>
                  <a:srgbClr val="333333"/>
                </a:solidFill>
              </a:rPr>
              <a:t>original projection of $350 million (1,8 </a:t>
            </a:r>
            <a:r>
              <a:rPr lang="en-US" sz="2000" i="1" dirty="0" err="1">
                <a:solidFill>
                  <a:srgbClr val="333333"/>
                </a:solidFill>
              </a:rPr>
              <a:t>mia</a:t>
            </a:r>
            <a:r>
              <a:rPr lang="en-US" sz="2000" i="1" dirty="0">
                <a:solidFill>
                  <a:srgbClr val="333333"/>
                </a:solidFill>
              </a:rPr>
              <a:t>. DKK)</a:t>
            </a:r>
          </a:p>
          <a:p>
            <a:pPr lvl="1">
              <a:buClr>
                <a:srgbClr val="0070C0"/>
              </a:buClr>
            </a:pPr>
            <a:r>
              <a:rPr lang="en-US" sz="2000" i="1" dirty="0">
                <a:solidFill>
                  <a:srgbClr val="333333"/>
                </a:solidFill>
              </a:rPr>
              <a:t>significantly over budget predictions!</a:t>
            </a:r>
          </a:p>
          <a:p>
            <a:pPr>
              <a:lnSpc>
                <a:spcPts val="3200"/>
              </a:lnSpc>
              <a:spcBef>
                <a:spcPts val="2200"/>
              </a:spcBef>
              <a:buClr>
                <a:srgbClr val="0070C0"/>
              </a:buClr>
            </a:pPr>
            <a:r>
              <a:rPr lang="en-US" b="1" dirty="0">
                <a:solidFill>
                  <a:srgbClr val="333333"/>
                </a:solidFill>
              </a:rPr>
              <a:t>Additional New Equipment Costs: </a:t>
            </a:r>
            <a:r>
              <a:rPr lang="en-US" b="1" dirty="0"/>
              <a:t>$56 million </a:t>
            </a:r>
            <a:br>
              <a:rPr lang="en-US" b="1" dirty="0"/>
            </a:br>
            <a:r>
              <a:rPr lang="en-US" b="1" dirty="0"/>
              <a:t>(282 </a:t>
            </a:r>
            <a:r>
              <a:rPr lang="en-US" b="1" dirty="0" err="1"/>
              <a:t>mio</a:t>
            </a:r>
            <a:r>
              <a:rPr lang="en-US" b="1" dirty="0"/>
              <a:t>. DKK) for diagnostic &amp; medical equipment</a:t>
            </a:r>
          </a:p>
        </p:txBody>
      </p:sp>
      <p:sp>
        <p:nvSpPr>
          <p:cNvPr id="2" name="TextBox 1">
            <a:extLst>
              <a:ext uri="{FF2B5EF4-FFF2-40B4-BE49-F238E27FC236}">
                <a16:creationId xmlns:a16="http://schemas.microsoft.com/office/drawing/2014/main" id="{E85219F8-4AC1-2648-ABEF-EF7642BB9AB6}"/>
              </a:ext>
            </a:extLst>
          </p:cNvPr>
          <p:cNvSpPr txBox="1"/>
          <p:nvPr/>
        </p:nvSpPr>
        <p:spPr>
          <a:xfrm rot="1017747">
            <a:off x="8889205" y="1043548"/>
            <a:ext cx="3950894" cy="4708981"/>
          </a:xfrm>
          <a:prstGeom prst="rect">
            <a:avLst/>
          </a:prstGeom>
          <a:noFill/>
          <a:effectLst/>
        </p:spPr>
        <p:txBody>
          <a:bodyPr wrap="square" rtlCol="0">
            <a:spAutoFit/>
          </a:bodyPr>
          <a:lstStyle/>
          <a:p>
            <a:r>
              <a:rPr lang="en-US" sz="30000" b="1" kern="0" spc="-3000" dirty="0">
                <a:ln>
                  <a:solidFill>
                    <a:srgbClr val="C00000"/>
                  </a:solidFill>
                </a:ln>
                <a:solidFill>
                  <a:schemeClr val="bg1"/>
                </a:solidFill>
                <a:effectLst>
                  <a:outerShdw blurRad="177800" dist="50800" dir="5400000" algn="ctr" rotWithShape="0">
                    <a:srgbClr val="000000">
                      <a:alpha val="85000"/>
                    </a:srgbClr>
                  </a:outerShdw>
                </a:effectLst>
              </a:rPr>
              <a:t>$</a:t>
            </a:r>
            <a:r>
              <a:rPr lang="en-US" sz="30000" b="1" kern="0" spc="-3000" baseline="30000" dirty="0">
                <a:ln>
                  <a:solidFill>
                    <a:srgbClr val="C00000"/>
                  </a:solidFill>
                </a:ln>
                <a:solidFill>
                  <a:schemeClr val="bg1"/>
                </a:solidFill>
                <a:effectLst>
                  <a:outerShdw blurRad="177800" dist="50800" dir="5400000" algn="ctr" rotWithShape="0">
                    <a:srgbClr val="000000">
                      <a:alpha val="85000"/>
                    </a:srgbClr>
                  </a:outerShdw>
                </a:effectLst>
              </a:rPr>
              <a:t>!</a:t>
            </a:r>
          </a:p>
        </p:txBody>
      </p:sp>
    </p:spTree>
    <p:extLst>
      <p:ext uri="{BB962C8B-B14F-4D97-AF65-F5344CB8AC3E}">
        <p14:creationId xmlns:p14="http://schemas.microsoft.com/office/powerpoint/2010/main" val="51994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F2463F-D254-E444-82E0-C2D87BBF8C43}"/>
              </a:ext>
            </a:extLst>
          </p:cNvPr>
          <p:cNvSpPr txBox="1">
            <a:spLocks noChangeArrowheads="1"/>
          </p:cNvSpPr>
          <p:nvPr/>
        </p:nvSpPr>
        <p:spPr bwMode="auto">
          <a:xfrm>
            <a:off x="720724" y="449263"/>
            <a:ext cx="108199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fr-CA" altLang="en-US" sz="3200" b="1" dirty="0">
                <a:solidFill>
                  <a:srgbClr val="002060"/>
                </a:solidFill>
                <a:latin typeface="Arial Black" panose="020B0604020202020204" pitchFamily="34" charset="0"/>
                <a:ea typeface="Arial Black" panose="020B0604020202020204" pitchFamily="34" charset="0"/>
                <a:cs typeface="Arial Black" panose="020B0604020202020204" pitchFamily="34" charset="0"/>
              </a:rPr>
              <a:t>WHAT WENT WELL</a:t>
            </a:r>
          </a:p>
        </p:txBody>
      </p:sp>
      <p:pic>
        <p:nvPicPr>
          <p:cNvPr id="15364" name="Picture 5">
            <a:extLst>
              <a:ext uri="{FF2B5EF4-FFF2-40B4-BE49-F238E27FC236}">
                <a16:creationId xmlns:a16="http://schemas.microsoft.com/office/drawing/2014/main" id="{E542B135-88F1-574D-8C46-F07D31E6C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615156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0660C98-0A51-8B4C-9C34-84E72DC01731}"/>
              </a:ext>
            </a:extLst>
          </p:cNvPr>
          <p:cNvCxnSpPr/>
          <p:nvPr/>
        </p:nvCxnSpPr>
        <p:spPr>
          <a:xfrm>
            <a:off x="828675" y="1008063"/>
            <a:ext cx="104822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44D68FC-E266-5B4C-874F-4D4DE505E90B}"/>
              </a:ext>
            </a:extLst>
          </p:cNvPr>
          <p:cNvSpPr txBox="1">
            <a:spLocks/>
          </p:cNvSpPr>
          <p:nvPr/>
        </p:nvSpPr>
        <p:spPr>
          <a:xfrm>
            <a:off x="828675" y="1421364"/>
            <a:ext cx="1094302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CA" b="1" dirty="0"/>
              <a:t>The Physical relocation to the new hospital was a great success</a:t>
            </a:r>
          </a:p>
          <a:p>
            <a:pPr lvl="1">
              <a:spcBef>
                <a:spcPts val="1400"/>
              </a:spcBef>
              <a:buClr>
                <a:srgbClr val="0070C0"/>
              </a:buClr>
            </a:pPr>
            <a:r>
              <a:rPr lang="en-CA" dirty="0"/>
              <a:t>Developed the relocation plan over a 2 year period including:</a:t>
            </a:r>
          </a:p>
          <a:p>
            <a:pPr lvl="2">
              <a:buClr>
                <a:srgbClr val="0070C0"/>
              </a:buClr>
            </a:pPr>
            <a:r>
              <a:rPr lang="en-CA" dirty="0"/>
              <a:t>the physical relocation of hospital furniture and equipment</a:t>
            </a:r>
          </a:p>
          <a:p>
            <a:pPr lvl="2">
              <a:buClr>
                <a:srgbClr val="0070C0"/>
              </a:buClr>
            </a:pPr>
            <a:r>
              <a:rPr lang="en-CA" dirty="0"/>
              <a:t>Patient Transfer planning</a:t>
            </a:r>
          </a:p>
          <a:p>
            <a:pPr marL="227013" lvl="1" indent="-227013">
              <a:spcBef>
                <a:spcPts val="1400"/>
              </a:spcBef>
              <a:buClr>
                <a:srgbClr val="0070C0"/>
              </a:buClr>
            </a:pPr>
            <a:r>
              <a:rPr lang="en-CA" sz="2800" b="1" dirty="0"/>
              <a:t>Legacy hospital site was approximately 10 km away</a:t>
            </a:r>
          </a:p>
          <a:p>
            <a:pPr marL="227013" lvl="1" indent="-227013">
              <a:spcBef>
                <a:spcPts val="1400"/>
              </a:spcBef>
              <a:buClr>
                <a:srgbClr val="0070C0"/>
              </a:buClr>
            </a:pPr>
            <a:r>
              <a:rPr lang="en-CA" sz="2800" b="1" dirty="0"/>
              <a:t>Developed a detailed 3-week relocation plan including: </a:t>
            </a:r>
          </a:p>
          <a:p>
            <a:pPr marL="712788" lvl="2" indent="-227013">
              <a:buClr>
                <a:srgbClr val="0070C0"/>
              </a:buClr>
            </a:pPr>
            <a:r>
              <a:rPr lang="en-CA" sz="2400" dirty="0"/>
              <a:t>Relocation calendar and sequence</a:t>
            </a:r>
          </a:p>
          <a:p>
            <a:pPr marL="712788" lvl="2" indent="-227013">
              <a:buClr>
                <a:srgbClr val="0070C0"/>
              </a:buClr>
            </a:pPr>
            <a:r>
              <a:rPr lang="en-CA" sz="2400" dirty="0"/>
              <a:t>Detailed department relocation plans</a:t>
            </a:r>
          </a:p>
          <a:p>
            <a:pPr marL="712788" lvl="2" indent="-227013">
              <a:buClr>
                <a:srgbClr val="0070C0"/>
              </a:buClr>
            </a:pPr>
            <a:r>
              <a:rPr lang="en-CA" sz="2400" dirty="0"/>
              <a:t>Service level reduction plan / maintained urgent &amp; emergent services</a:t>
            </a:r>
          </a:p>
          <a:p>
            <a:pPr marL="914400" lvl="2" indent="0">
              <a:buNone/>
            </a:pPr>
            <a:endParaRPr lang="en-CA" dirty="0"/>
          </a:p>
        </p:txBody>
      </p:sp>
    </p:spTree>
    <p:extLst>
      <p:ext uri="{BB962C8B-B14F-4D97-AF65-F5344CB8AC3E}">
        <p14:creationId xmlns:p14="http://schemas.microsoft.com/office/powerpoint/2010/main" val="1190757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BDB167AA9F517541BDEC47268EFCF25B" ma:contentTypeVersion="2" ma:contentTypeDescription="GetOrganized dokument" ma:contentTypeScope="" ma:versionID="7ecbdca024c22780eb7d2c88b042d400">
  <xsd:schema xmlns:xsd="http://www.w3.org/2001/XMLSchema" xmlns:xs="http://www.w3.org/2001/XMLSchema" xmlns:p="http://schemas.microsoft.com/office/2006/metadata/properties" xmlns:ns1="http://schemas.microsoft.com/sharepoint/v3" xmlns:ns2="033c7dc4-6b86-496f-b452-17b5b118f1bd" xmlns:ns3="DB346E4C-9DF8-4121-BB51-A986C3F78F60" xmlns:ns4="3f08c971-85ff-4813-ab9d-6ec27d0f650d" targetNamespace="http://schemas.microsoft.com/office/2006/metadata/properties" ma:root="true" ma:fieldsID="2a511cb863a685b61a711c2de42a7b8c" ns1:_="" ns2:_="" ns3:_="" ns4:_="">
    <xsd:import namespace="http://schemas.microsoft.com/sharepoint/v3"/>
    <xsd:import namespace="033c7dc4-6b86-496f-b452-17b5b118f1bd"/>
    <xsd:import namespace="DB346E4C-9DF8-4121-BB51-A986C3F78F60"/>
    <xsd:import namespace="3f08c971-85ff-4813-ab9d-6ec27d0f650d"/>
    <xsd:element name="properties">
      <xsd:complexType>
        <xsd:sequence>
          <xsd:element name="documentManagement">
            <xsd:complexType>
              <xsd:all>
                <xsd:element ref="ns1:Classification" minOccurs="0"/>
                <xsd:element ref="ns1:CaseOwner" minOccurs="0"/>
                <xsd:element ref="ns1:TrackID"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2:TaxCatchAll" minOccurs="0"/>
                <xsd:element ref="ns3:CCMAgendaDocumentStatus" minOccurs="0"/>
                <xsd:element ref="ns3:CCMAgendaStatus" minOccurs="0"/>
                <xsd:element ref="ns3:CCMMeetingCaseId" minOccurs="0"/>
                <xsd:element ref="ns3:CCMMeetingCaseInstanceId" minOccurs="0"/>
                <xsd:element ref="ns3:CCMAgendaItemId" minOccurs="0"/>
                <xsd:element ref="ns3:CCMMeetingCaseLink" minOccurs="0"/>
                <xsd:element ref="ns3:AgendaStatusIcon" minOccurs="0"/>
                <xsd:element ref="ns1:CCMVisualId" minOccurs="0"/>
                <xsd:element ref="ns1:CCMOriginalDocID" minOccurs="0"/>
                <xsd:element ref="ns3:Bem_x00e6_rkning"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lassification" ma:index="2" nillable="true" ma:displayName="Klassifikation" ma:hidden="true" ma:internalName="Classification">
      <xsd:simpleType>
        <xsd:restriction base="dms:Choice">
          <xsd:enumeration value="Offentlig"/>
          <xsd:enumeration value="Intern"/>
          <xsd:enumeration value="Fortrolig"/>
        </xsd:restriction>
      </xsd:simpleType>
    </xsd:element>
    <xsd:element name="CaseOwner" ma:index="3" nillable="true" ma:displayName="Ansvarlig" ma:list="UserInfo" ma:SharePointGroup="0" ma:internalName="Cas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rackID" ma:index="4" nillable="true" ma:displayName="TrackID" ma:description="" ma:internalName="TrackID">
      <xsd:simpleType>
        <xsd:restriction base="dms:Note">
          <xsd:maxLength value="255"/>
        </xsd:restriction>
      </xsd:simpleType>
    </xsd:element>
    <xsd:element name="CaseID" ma:index="11" nillable="true" ma:displayName="Sags ID" ma:default="Tildeler" ma:internalName="CaseID" ma:readOnly="true">
      <xsd:simpleType>
        <xsd:restriction base="dms:Text"/>
      </xsd:simpleType>
    </xsd:element>
    <xsd:element name="DocID" ma:index="12" nillable="true" ma:displayName="Dok ID" ma:default="Tildeler" ma:internalName="DocID" ma:readOnly="true">
      <xsd:simpleType>
        <xsd:restriction base="dms:Text"/>
      </xsd:simpleType>
    </xsd:element>
    <xsd:element name="Finalized" ma:index="13" nillable="true" ma:displayName="Endeligt" ma:default="False" ma:internalName="Finalized" ma:readOnly="true">
      <xsd:simpleType>
        <xsd:restriction base="dms:Boolean"/>
      </xsd:simpleType>
    </xsd:element>
    <xsd:element name="Related" ma:index="14" nillable="true" ma:displayName="Vedhæftet dokument" ma:default="False" ma:internalName="Related" ma:readOnly="true">
      <xsd:simpleType>
        <xsd:restriction base="dms:Boolean"/>
      </xsd:simpleType>
    </xsd:element>
    <xsd:element name="RegistrationDate" ma:index="15" nillable="true" ma:displayName="Registrerings dato" ma:format="DateTime" ma:internalName="RegistrationDate" ma:readOnly="true">
      <xsd:simpleType>
        <xsd:restriction base="dms:DateTime"/>
      </xsd:simpleType>
    </xsd:element>
    <xsd:element name="CaseRecordNumber" ma:index="16" nillable="true" ma:displayName="Akt ID" ma:decimals="0" ma:default="0" ma:internalName="CaseRecordNumber" ma:readOnly="true">
      <xsd:simpleType>
        <xsd:restriction base="dms:Number"/>
      </xsd:simpleType>
    </xsd:element>
    <xsd:element name="LocalAttachment" ma:index="17" nillable="true" ma:displayName="Lokalt bilag" ma:default="False" ma:internalName="LocalAttachment" ma:readOnly="true">
      <xsd:simpleType>
        <xsd:restriction base="dms:Boolean"/>
      </xsd:simpleType>
    </xsd:element>
    <xsd:element name="CCMTemplateName" ma:index="18" nillable="true" ma:displayName="Skabelon navn" ma:internalName="CCMTemplateName" ma:readOnly="true">
      <xsd:simpleType>
        <xsd:restriction base="dms:Text"/>
      </xsd:simpleType>
    </xsd:element>
    <xsd:element name="CCMTemplateVersion" ma:index="19" nillable="true" ma:displayName="Skabelon version" ma:internalName="CCMTemplateVersion" ma:readOnly="true">
      <xsd:simpleType>
        <xsd:restriction base="dms:Text"/>
      </xsd:simpleType>
    </xsd:element>
    <xsd:element name="CCMTemplateID" ma:index="20" nillable="true" ma:displayName="CCMTemplateID" ma:decimals="0" ma:default="0" ma:hidden="true" ma:internalName="CCMTemplateID" ma:readOnly="true">
      <xsd:simpleType>
        <xsd:restriction base="dms:Number"/>
      </xsd:simpleType>
    </xsd:element>
    <xsd:element name="CCMSystemID" ma:index="21" nillable="true" ma:displayName="CCMSystemID" ma:hidden="true" ma:internalName="CCMSystemID" ma:readOnly="true">
      <xsd:simpleType>
        <xsd:restriction base="dms:Text"/>
      </xsd:simpleType>
    </xsd:element>
    <xsd:element name="WasEncrypted" ma:index="22" nillable="true" ma:displayName="Krypteret" ma:default="False" ma:internalName="WasEncrypted" ma:readOnly="true">
      <xsd:simpleType>
        <xsd:restriction base="dms:Boolean"/>
      </xsd:simpleType>
    </xsd:element>
    <xsd:element name="WasSigned" ma:index="23" nillable="true" ma:displayName="Signeret" ma:default="False" ma:internalName="WasSigned" ma:readOnly="true">
      <xsd:simpleType>
        <xsd:restriction base="dms:Boolean"/>
      </xsd:simpleType>
    </xsd:element>
    <xsd:element name="MailHasAttachments" ma:index="24" nillable="true" ma:displayName="E-mail har vedhæftede filer" ma:default="False" ma:internalName="MailHasAttachments" ma:readOnly="true">
      <xsd:simpleType>
        <xsd:restriction base="dms:Boolean"/>
      </xsd:simpleType>
    </xsd:element>
    <xsd:element name="CCMConversation" ma:index="25" nillable="true" ma:displayName="Samtale" ma:internalName="CCMConversation" ma:readOnly="true">
      <xsd:simpleType>
        <xsd:restriction base="dms:Text"/>
      </xsd:simpleType>
    </xsd:element>
    <xsd:element name="CCMVisualId" ma:index="36" nillable="true" ma:displayName="Sags ID" ma:default="Tildeler" ma:internalName="CCMVisualId" ma:readOnly="true">
      <xsd:simpleType>
        <xsd:restriction base="dms:Text"/>
      </xsd:simpleType>
    </xsd:element>
    <xsd:element name="CCMOriginalDocID" ma:index="37" nillable="true" ma:displayName="Originalt Dok ID" ma:description="" ma:internalName="CCMOriginal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3c7dc4-6b86-496f-b452-17b5b118f1bd"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c7b3393c-eb47-41f2-96ad-cf3a3efd1ea9}" ma:internalName="TaxCatchAll" ma:showField="CatchAllData" ma:web="033c7dc4-6b86-496f-b452-17b5b118f1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346E4C-9DF8-4121-BB51-A986C3F78F60" elementFormDefault="qualified">
    <xsd:import namespace="http://schemas.microsoft.com/office/2006/documentManagement/types"/>
    <xsd:import namespace="http://schemas.microsoft.com/office/infopath/2007/PartnerControls"/>
    <xsd:element name="CCMAgendaDocumentStatus" ma:index="29" nillable="true" ma:displayName="Status  for dagsordensdokument" ma:description="Status for dagsordensdokument skal kun udfyldes, hvis du er ved at oprette et dagsordenspunkt.&#10;&#10;Udkast - når du opretter dokumentet og begynder at arbejde i det&#10;Under udarbejdelse - når udkastet er færdigt og bliver sendt til godkendelse m.v.&#10;Endelig - når dagsordenspunktet er helt færdigt, godkendt og klar til at blive publiceret til en dagsorden." ma:format="Dropdown" ma:internalName="CCMAgendaDocumentStatus">
      <xsd:simpleType>
        <xsd:restriction base="dms:Choice">
          <xsd:enumeration value="Udkast"/>
          <xsd:enumeration value="Under udarbejdelse"/>
          <xsd:enumeration value="Endelig"/>
        </xsd:restriction>
      </xsd:simpleType>
    </xsd:element>
    <xsd:element name="CCMAgendaStatus" ma:index="30" nillable="true" ma:displayName="Dagsordenstatus" ma:description="Udfyldes kun hvis det er et dagsordenspunk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Id" ma:index="31" nillable="true" ma:displayName="CCMMeetingCaseId" ma:hidden="true" ma:internalName="CCMMeetingCaseId">
      <xsd:simpleType>
        <xsd:restriction base="dms:Text">
          <xsd:maxLength value="255"/>
        </xsd:restriction>
      </xsd:simpleType>
    </xsd:element>
    <xsd:element name="CCMMeetingCaseInstanceId" ma:index="32" nillable="true" ma:displayName="CCMMeetingCaseInstanceId" ma:hidden="true" ma:internalName="CCMMeetingCaseInstanceId">
      <xsd:simpleType>
        <xsd:restriction base="dms:Text">
          <xsd:maxLength value="255"/>
        </xsd:restriction>
      </xsd:simpleType>
    </xsd:element>
    <xsd:element name="CCMAgendaItemId" ma:index="33" nillable="true" ma:displayName="CCMAgendaItemId" ma:decimals="0" ma:hidden="true" ma:internalName="CCMAgendaItemId">
      <xsd:simpleType>
        <xsd:restriction base="dms:Number"/>
      </xsd:simpleType>
    </xsd:element>
    <xsd:element name="CCMMeetingCaseLink" ma:index="34"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35" nillable="true" ma:displayName="Ikon for dagsordensstatus" ma:internalName="AgendaStatusIcon" ma:readOnly="true">
      <xsd:simpleType>
        <xsd:restriction base="dms:Unknown"/>
      </xsd:simpleType>
    </xsd:element>
    <xsd:element name="Bem_x00e6_rkning" ma:index="40" nillable="true" ma:displayName="Bemærkning" ma:internalName="Bem_x00e6_rkning">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08c971-85ff-4813-ab9d-6ec27d0f650d" elementFormDefault="qualified">
    <xsd:import namespace="http://schemas.microsoft.com/office/2006/documentManagement/types"/>
    <xsd:import namespace="http://schemas.microsoft.com/office/infopath/2007/PartnerControls"/>
    <xsd:element name="SharedWithUsers" ma:index="41"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CMAgendaItemId xmlns="DB346E4C-9DF8-4121-BB51-A986C3F78F60" xsi:nil="true"/>
    <TaxCatchAll xmlns="033c7dc4-6b86-496f-b452-17b5b118f1bd"/>
    <CCMMeetingCaseInstanceId xmlns="DB346E4C-9DF8-4121-BB51-A986C3F78F60" xsi:nil="true"/>
    <CCMAgendaStatus xmlns="DB346E4C-9DF8-4121-BB51-A986C3F78F60" xsi:nil="true"/>
    <Bem_x00e6_rkning xmlns="DB346E4C-9DF8-4121-BB51-A986C3F78F60" xsi:nil="true"/>
    <CaseOwner xmlns="http://schemas.microsoft.com/sharepoint/v3">
      <UserInfo>
        <DisplayName/>
        <AccountId xsi:nil="true"/>
        <AccountType/>
      </UserInfo>
    </CaseOwner>
    <CCMAgendaDocumentStatus xmlns="DB346E4C-9DF8-4121-BB51-A986C3F78F60" xsi:nil="true"/>
    <TrackID xmlns="http://schemas.microsoft.com/sharepoint/v3" xsi:nil="true"/>
    <CCMMeetingCaseLink xmlns="DB346E4C-9DF8-4121-BB51-A986C3F78F60">
      <Url xsi:nil="true"/>
      <Description xsi:nil="true"/>
    </CCMMeetingCaseLink>
    <Classification xmlns="http://schemas.microsoft.com/sharepoint/v3" xsi:nil="true"/>
    <CCMMeetingCaseId xmlns="DB346E4C-9DF8-4121-BB51-A986C3F78F60" xsi:nil="true"/>
    <WasSigned xmlns="http://schemas.microsoft.com/sharepoint/v3">false</WasSigned>
    <WasEncrypted xmlns="http://schemas.microsoft.com/sharepoint/v3">false</WasEncrypted>
    <LocalAttachment xmlns="http://schemas.microsoft.com/sharepoint/v3">false</LocalAttachment>
    <CCMTemplateID xmlns="http://schemas.microsoft.com/sharepoint/v3">0</CCMTemplateID>
    <CaseRecordNumber xmlns="http://schemas.microsoft.com/sharepoint/v3">0</CaseRecordNumber>
    <CaseID xmlns="http://schemas.microsoft.com/sharepoint/v3">EMN-2018-02943</CaseID>
    <RegistrationDate xmlns="http://schemas.microsoft.com/sharepoint/v3" xsi:nil="true"/>
    <Related xmlns="http://schemas.microsoft.com/sharepoint/v3">false</Related>
    <CCMSystemID xmlns="http://schemas.microsoft.com/sharepoint/v3">70b75415-b03e-435b-a96a-f2c99eab6ff9</CCMSystemID>
    <CCMVisualId xmlns="http://schemas.microsoft.com/sharepoint/v3">EMN-2018-02943</CCMVisualId>
    <Finalized xmlns="http://schemas.microsoft.com/sharepoint/v3">false</Finalized>
    <DocID xmlns="http://schemas.microsoft.com/sharepoint/v3">1308700</DocID>
    <MailHasAttachments xmlns="http://schemas.microsoft.com/sharepoint/v3">false</MailHasAttachments>
  </documentManagement>
</p:properties>
</file>

<file path=customXml/itemProps1.xml><?xml version="1.0" encoding="utf-8"?>
<ds:datastoreItem xmlns:ds="http://schemas.openxmlformats.org/officeDocument/2006/customXml" ds:itemID="{980ED668-C91B-4EB9-9EF1-023B05E27C5E}"/>
</file>

<file path=customXml/itemProps2.xml><?xml version="1.0" encoding="utf-8"?>
<ds:datastoreItem xmlns:ds="http://schemas.openxmlformats.org/officeDocument/2006/customXml" ds:itemID="{FD00850C-AEF9-4D53-A110-4888D26810CF}"/>
</file>

<file path=customXml/itemProps3.xml><?xml version="1.0" encoding="utf-8"?>
<ds:datastoreItem xmlns:ds="http://schemas.openxmlformats.org/officeDocument/2006/customXml" ds:itemID="{18D0D7B7-5859-4C46-8777-3C86E1183AFF}"/>
</file>

<file path=docProps/app.xml><?xml version="1.0" encoding="utf-8"?>
<Properties xmlns="http://schemas.openxmlformats.org/officeDocument/2006/extended-properties" xmlns:vt="http://schemas.openxmlformats.org/officeDocument/2006/docPropsVTypes">
  <TotalTime>57592</TotalTime>
  <Words>850</Words>
  <Application>Microsoft Macintosh PowerPoint</Application>
  <PresentationFormat>Widescreen</PresentationFormat>
  <Paragraphs>205</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Calibri</vt:lpstr>
      <vt:lpstr>Calibri Light</vt:lpstr>
      <vt:lpstr>Courier New</vt:lpstr>
      <vt:lpstr>Lato</vt:lpstr>
      <vt:lpstr>Times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 Relocation Planning - Lessons Learned from Canada</dc:title>
  <dc:creator>Colleen Tew</dc:creator>
  <cp:lastModifiedBy>Microsoft Office User</cp:lastModifiedBy>
  <cp:revision>145</cp:revision>
  <dcterms:created xsi:type="dcterms:W3CDTF">2019-06-07T12:19:20Z</dcterms:created>
  <dcterms:modified xsi:type="dcterms:W3CDTF">2019-09-09T15:44:28Z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0x010100AC085CFC53BC46CEA2EADE194AD9D48200BDB167AA9F517541BDEC47268EFCF25B</vt:lpwstr>
  </property>
  <property fmtid="{D5CDD505-2E9C-101B-9397-08002B2CF9AE}" pid="3" name="CCMIsSharedOnOneDrive">
    <vt:bool>false</vt:bool>
  </property>
  <property fmtid="{D5CDD505-2E9C-101B-9397-08002B2CF9AE}" pid="4" name="xd_Signatur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System">
    <vt:lpwstr> </vt:lpwstr>
  </property>
</Properties>
</file>