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customXml/itemProps6.xml" ContentType="application/vnd.openxmlformats-officedocument.customXmlProperties+xml"/>
  <Override PartName="/customXml/itemProps5.xml" ContentType="application/vnd.openxmlformats-officedocument.customXmlProperties+xml"/>
  <Override PartName="/customXml/itemProps7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5"/>
  </p:sldMasterIdLst>
  <p:notesMasterIdLst>
    <p:notesMasterId r:id="rId21"/>
  </p:notesMasterIdLst>
  <p:sldIdLst>
    <p:sldId id="256" r:id="rId6"/>
    <p:sldId id="369" r:id="rId7"/>
    <p:sldId id="370" r:id="rId8"/>
    <p:sldId id="371" r:id="rId9"/>
    <p:sldId id="372" r:id="rId10"/>
    <p:sldId id="374" r:id="rId11"/>
    <p:sldId id="373" r:id="rId12"/>
    <p:sldId id="375" r:id="rId13"/>
    <p:sldId id="379" r:id="rId14"/>
    <p:sldId id="376" r:id="rId15"/>
    <p:sldId id="380" r:id="rId16"/>
    <p:sldId id="381" r:id="rId17"/>
    <p:sldId id="382" r:id="rId18"/>
    <p:sldId id="377" r:id="rId19"/>
    <p:sldId id="378" r:id="rId2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B3B3"/>
    <a:srgbClr val="565656"/>
    <a:srgbClr val="1F4A60"/>
    <a:srgbClr val="009C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669" autoAdjust="0"/>
  </p:normalViewPr>
  <p:slideViewPr>
    <p:cSldViewPr showGuides="1">
      <p:cViewPr varScale="1">
        <p:scale>
          <a:sx n="81" d="100"/>
          <a:sy n="81" d="100"/>
        </p:scale>
        <p:origin x="1668" y="84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customXml" Target="../customXml/item5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28" Type="http://schemas.openxmlformats.org/officeDocument/2006/relationships/customXml" Target="../customXml/item7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openxmlformats.org/officeDocument/2006/relationships/customXml" Target="../customXml/item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B28D1-58D8-4EBA-AD4A-3097FCE67AD9}" type="datetimeFigureOut">
              <a:rPr lang="da-DK" smtClean="0"/>
              <a:t>18-09-2019</a:t>
            </a:fld>
            <a:endParaRPr lang="da-DK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91502-756A-4244-B8CC-0FD4F7A5EFF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2771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45021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Trine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10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270609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da-DK" dirty="0"/>
              <a:t>Trine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11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45891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Trine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12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218301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da-DK" dirty="0"/>
              <a:t>Trine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13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90372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Jesper, Trine, Leise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14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316196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/>
              <a:t>Jesper, Trine, Leise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78020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Leise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62436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/>
              <a:t>Målet med risikostyring </a:t>
            </a:r>
            <a:r>
              <a:rPr lang="da-DK" dirty="0"/>
              <a:t>er, at vi kun påtager os risici der hjælper os med at opnå vores mål, mens øvrige risici holdes under kontrol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dirty="0"/>
              <a:t>Arbejder løbende med udvikling af metoder, således at risikostyringen giver mest mulig værdi for projekterne.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dirty="0"/>
              <a:t>CSRA: metode der mere nøjagtigt kan måle, hvor sandsynligt det er at et projekt færdiggøres til tiden og til prisen og samtidigt klarlægge hvilke risici der er årsagen til overskridelser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39509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Jesper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05542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Jesper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07115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Jesper + Trine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40269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Trine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454789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Trine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54104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da-DK" dirty="0"/>
              <a:t>Trine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1424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3.w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3.w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3.w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3.w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3.w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3.w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3.w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3.w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3.w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3.w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2038154"/>
            <a:ext cx="12191423" cy="48224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D6031C12-8933-4DF7-B9DD-4C7F8E5256F3}"/>
              </a:ext>
            </a:extLst>
          </p:cNvPr>
          <p:cNvSpPr/>
          <p:nvPr userDrawn="1"/>
        </p:nvSpPr>
        <p:spPr>
          <a:xfrm>
            <a:off x="11508432" y="2040924"/>
            <a:ext cx="683568" cy="48198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683EB3E0-3341-498E-85B6-C250852B81FE}"/>
              </a:ext>
            </a:extLst>
          </p:cNvPr>
          <p:cNvSpPr/>
          <p:nvPr userDrawn="1"/>
        </p:nvSpPr>
        <p:spPr>
          <a:xfrm>
            <a:off x="0" y="0"/>
            <a:ext cx="683568" cy="20381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1054062817" name="image" descr="{&quot;templafy&quot;:{&quot;id&quot;:&quot;95a8a328-6b2b-48ec-9b89-a3ead172b8ef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40924"/>
            <a:ext cx="684000" cy="4820400"/>
          </a:xfrm>
          <a:prstGeom prst="rect">
            <a:avLst/>
          </a:prstGeom>
        </p:spPr>
      </p:pic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1366839" y="2720891"/>
            <a:ext cx="9435658" cy="1981738"/>
          </a:xfrm>
        </p:spPr>
        <p:txBody>
          <a:bodyPr anchor="t" anchorCtr="0"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38pt skrives her</a:t>
            </a:r>
            <a:br>
              <a:rPr lang="da-DK" dirty="0"/>
            </a:br>
            <a:r>
              <a:rPr lang="da-DK" dirty="0"/>
              <a:t>i to eller flere linjer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 hasCustomPrompt="1"/>
          </p:nvPr>
        </p:nvSpPr>
        <p:spPr>
          <a:xfrm>
            <a:off x="1366839" y="5101432"/>
            <a:ext cx="9433105" cy="888504"/>
          </a:xfrm>
        </p:spPr>
        <p:txBody>
          <a:bodyPr/>
          <a:lstStyle>
            <a:lvl1pPr marL="0" indent="0" algn="l">
              <a:lnSpc>
                <a:spcPct val="89000"/>
              </a:lnSpc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 20pt skrives her i to linjer eller max tre linjer</a:t>
            </a:r>
          </a:p>
        </p:txBody>
      </p:sp>
      <p:pic>
        <p:nvPicPr>
          <p:cNvPr id="443576634" name="image" descr="{&quot;templafy&quot;:{&quot;id&quot;:&quot;7e866dcf-d83a-4220-bf31-3ba4662079ba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84000"/>
            <a:ext cx="687600" cy="687600"/>
          </a:xfrm>
          <a:prstGeom prst="rect">
            <a:avLst/>
          </a:prstGeom>
        </p:spPr>
      </p:pic>
      <p:pic>
        <p:nvPicPr>
          <p:cNvPr id="25" name="Region">
            <a:extLst>
              <a:ext uri="{FF2B5EF4-FFF2-40B4-BE49-F238E27FC236}">
                <a16:creationId xmlns:a16="http://schemas.microsoft.com/office/drawing/2014/main" id="{55FD13A4-D9BD-4B21-9B2C-0F540E45261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1629407"/>
            <a:ext cx="116417" cy="594784"/>
          </a:xfrm>
          <a:prstGeom prst="rect">
            <a:avLst/>
          </a:prstGeom>
        </p:spPr>
      </p:pic>
      <p:pic>
        <p:nvPicPr>
          <p:cNvPr id="785162373" name="image" descr="{&quot;templafy&quot;:{&quot;id&quot;:&quot;be72b890-092e-41c7-ab15-898570f105ba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3600" y="-3600"/>
            <a:ext cx="12200400" cy="6865200"/>
          </a:xfrm>
          <a:prstGeom prst="rect">
            <a:avLst/>
          </a:prstGeom>
        </p:spPr>
      </p:pic>
      <p:pic>
        <p:nvPicPr>
          <p:cNvPr id="1691471600" name="image" descr="{&quot;templafy&quot;:{&quot;id&quot;:&quot;2723bb8e-6c3a-4a00-b2c1-8eae706ed874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6720" y="-7200"/>
            <a:ext cx="12200400" cy="6865200"/>
          </a:xfrm>
          <a:prstGeom prst="rect">
            <a:avLst/>
          </a:prstGeom>
        </p:spPr>
      </p:pic>
      <p:sp>
        <p:nvSpPr>
          <p:cNvPr id="17" name="text" descr="{&quot;templafy&quot;:{&quot;id&quot;:&quot;f794b886-9f55-4f23-a5a9-b75f9c7d8c72&quot;}}" title="Form.PresentationTitle">
            <a:extLst>
              <a:ext uri="{FF2B5EF4-FFF2-40B4-BE49-F238E27FC236}">
                <a16:creationId xmlns:a16="http://schemas.microsoft.com/office/drawing/2014/main" id="{6E96F3D6-F9A3-4A0A-AF11-9947015BA81A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000" dirty="0">
                <a:solidFill>
                  <a:schemeClr val="bg1"/>
                </a:solidFill>
              </a:rPr>
              <a:t>Cost and Schedule Risk Analysis</a:t>
            </a:r>
          </a:p>
        </p:txBody>
      </p:sp>
      <p:sp>
        <p:nvSpPr>
          <p:cNvPr id="19" name="text" descr="{&quot;templafy&quot;:{&quot;id&quot;:&quot;9b4266f8-7a3f-4f24-8f13-935c124c26c1&quot;}}" hidden="1" title="UserProfile.Name">
            <a:extLst>
              <a:ext uri="{FF2B5EF4-FFF2-40B4-BE49-F238E27FC236}">
                <a16:creationId xmlns:a16="http://schemas.microsoft.com/office/drawing/2014/main" id="{443C3F1B-6F22-44FD-9D20-8046FEEFD6D9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Leise Lund Sørensen</a:t>
            </a:r>
          </a:p>
        </p:txBody>
      </p:sp>
      <p:sp>
        <p:nvSpPr>
          <p:cNvPr id="5" name="Date Placeholder 4" hidden="1">
            <a:extLst>
              <a:ext uri="{FF2B5EF4-FFF2-40B4-BE49-F238E27FC236}">
                <a16:creationId xmlns:a16="http://schemas.microsoft.com/office/drawing/2014/main" id="{DB375924-8F1B-4A42-B386-30D658A1E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Footer Placeholder 6" hidden="1">
            <a:extLst>
              <a:ext uri="{FF2B5EF4-FFF2-40B4-BE49-F238E27FC236}">
                <a16:creationId xmlns:a16="http://schemas.microsoft.com/office/drawing/2014/main" id="{40073283-4609-4E3F-B89A-30DFFAA2E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088646-E100-4B10-A869-A5FAC8DAF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469169964" name="image" descr="{&quot;templafy&quot;:{&quot;id&quot;:&quot;0dc1e66b-3e25-4fc6-add7-95cd6e9b7066&quot;}}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1743501516" name="image" descr="{&quot;templafy&quot;:{&quot;id&quot;:&quot;55e37470-64b8-484a-96ee-c6d2643a48b8&quot;}}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16000" y="50400"/>
            <a:ext cx="4176000" cy="619200"/>
          </a:xfrm>
          <a:prstGeom prst="rect">
            <a:avLst/>
          </a:prstGeom>
        </p:spPr>
      </p:pic>
      <p:pic>
        <p:nvPicPr>
          <p:cNvPr id="1157601184" name="image" descr="{&quot;templafy&quot;:{&quot;id&quot;:&quot;7ace5f11-1ea0-49c3-846c-615ba46df0ba&quot;}}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1355048830" name="image" descr="{&quot;templafy&quot;:{&quot;id&quot;:&quot;64ace599-318b-47d3-a198-4f7e104d7f9a&quot;}}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sp>
        <p:nvSpPr>
          <p:cNvPr id="28" name="text" descr="{&quot;templafy&quot;:{&quot;id&quot;:&quot;e0c4b6b9-fd5e-47fa-af52-2d62ac959eab&quot;}}" title="UserProfile.Office.Virksomhed_{{DocumentLanguage}}">
            <a:extLst>
              <a:ext uri="{FF2B5EF4-FFF2-40B4-BE49-F238E27FC236}">
                <a16:creationId xmlns:a16="http://schemas.microsoft.com/office/drawing/2014/main" id="{516BAA53-8511-47D7-9AD0-B6F8B7A92F4D}"/>
              </a:ext>
            </a:extLst>
          </p:cNvPr>
          <p:cNvSpPr txBox="1"/>
          <p:nvPr userDrawn="1"/>
        </p:nvSpPr>
        <p:spPr>
          <a:xfrm>
            <a:off x="1366838" y="207098"/>
            <a:ext cx="5148262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29" name="text" descr="{&quot;templafy&quot;:{&quot;id&quot;:&quot;052423be-3805-47e5-b0aa-6e5b570bccf4&quot;}}" hidden="1" title="UserProfile.CenterFreeText">
            <a:extLst>
              <a:ext uri="{FF2B5EF4-FFF2-40B4-BE49-F238E27FC236}">
                <a16:creationId xmlns:a16="http://schemas.microsoft.com/office/drawing/2014/main" id="{5A30AC9F-7EFA-48B4-8857-325A6FCD653B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600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Enhed for byggestyring</a:t>
            </a:r>
          </a:p>
        </p:txBody>
      </p:sp>
      <p:sp>
        <p:nvSpPr>
          <p:cNvPr id="30" name="text" descr="{&quot;templafy&quot;:{&quot;id&quot;:&quot;12feea70-c054-4f9c-8c68-a2eb5f362541&quot;}}" title="UserProfile.Centers.Center_{{DocumentLanguage}}">
            <a:extLst>
              <a:ext uri="{FF2B5EF4-FFF2-40B4-BE49-F238E27FC236}">
                <a16:creationId xmlns:a16="http://schemas.microsoft.com/office/drawing/2014/main" id="{A6175086-BB3F-4D08-AA72-D59A277C3D84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578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Center for Økonomi</a:t>
            </a:r>
          </a:p>
        </p:txBody>
      </p:sp>
      <p:sp>
        <p:nvSpPr>
          <p:cNvPr id="31" name="text" descr="{&quot;templafy&quot;:{&quot;id&quot;:&quot;8a688d7d-e91f-4c6a-86f8-85d7469691ac&quot;}}" title="Form.Manuel_dato">
            <a:extLst>
              <a:ext uri="{FF2B5EF4-FFF2-40B4-BE49-F238E27FC236}">
                <a16:creationId xmlns:a16="http://schemas.microsoft.com/office/drawing/2014/main" id="{85898D87-959A-4A63-81D8-7ADE604F6901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18. september 2019</a:t>
            </a:r>
          </a:p>
        </p:txBody>
      </p:sp>
    </p:spTree>
    <p:extLst>
      <p:ext uri="{BB962C8B-B14F-4D97-AF65-F5344CB8AC3E}">
        <p14:creationId xmlns:p14="http://schemas.microsoft.com/office/powerpoint/2010/main" val="197394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Hvid dæk boks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800" dirty="0"/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6FD4C43F-4081-4BC5-87EE-BACD7BEA5FCB}"/>
              </a:ext>
            </a:extLst>
          </p:cNvPr>
          <p:cNvSpPr/>
          <p:nvPr userDrawn="1"/>
        </p:nvSpPr>
        <p:spPr>
          <a:xfrm>
            <a:off x="0" y="0"/>
            <a:ext cx="683568" cy="20381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2050278881" name="image" descr="{&quot;templafy&quot;:{&quot;id&quot;:&quot;18e93bfc-9586-4e31-8954-5e0537aa6f31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37600"/>
            <a:ext cx="684000" cy="4820400"/>
          </a:xfrm>
          <a:prstGeom prst="rect">
            <a:avLst/>
          </a:prstGeom>
        </p:spPr>
      </p:pic>
      <p:pic>
        <p:nvPicPr>
          <p:cNvPr id="810506840" name="image" descr="{&quot;templafy&quot;:{&quot;id&quot;:&quot;52eb86bf-d2ae-4503-94c2-981f78b1b07d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84000"/>
            <a:ext cx="687600" cy="687600"/>
          </a:xfrm>
          <a:prstGeom prst="rect">
            <a:avLst/>
          </a:prstGeom>
        </p:spPr>
      </p:pic>
      <p:pic>
        <p:nvPicPr>
          <p:cNvPr id="25" name="Region">
            <a:extLst>
              <a:ext uri="{FF2B5EF4-FFF2-40B4-BE49-F238E27FC236}">
                <a16:creationId xmlns:a16="http://schemas.microsoft.com/office/drawing/2014/main" id="{53844F14-517A-4B48-AF56-A237DD5C572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1629407"/>
            <a:ext cx="116417" cy="594784"/>
          </a:xfrm>
          <a:prstGeom prst="rect">
            <a:avLst/>
          </a:prstGeom>
        </p:spPr>
      </p:pic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1366837" y="2328863"/>
            <a:ext cx="10137775" cy="3155951"/>
          </a:xfrm>
        </p:spPr>
        <p:txBody>
          <a:bodyPr anchor="t" anchorCtr="0"/>
          <a:lstStyle>
            <a:lvl1pPr>
              <a:defRPr sz="3700">
                <a:solidFill>
                  <a:schemeClr val="tx2"/>
                </a:solidFill>
              </a:defRPr>
            </a:lvl1pPr>
          </a:lstStyle>
          <a:p>
            <a:r>
              <a:rPr lang="da-DK" dirty="0"/>
              <a:t>Overskrift 38pt skrives her</a:t>
            </a:r>
            <a:br>
              <a:rPr lang="da-DK" dirty="0"/>
            </a:br>
            <a:r>
              <a:rPr lang="da-DK" dirty="0"/>
              <a:t>i to eller flere linjer</a:t>
            </a: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49DD8573-7CBB-4652-800A-962EBE3F4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37273E1E-FA5D-4987-9D9D-4AC13F5E6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501F5-EB62-40C6-A824-362A150E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AB5548-7253-48D6-B95B-F3D312A72220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1359629722" name="image" descr="{&quot;templafy&quot;:{&quot;id&quot;:&quot;af5504fc-b9b8-4c97-864b-342c0a536b0a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sp>
        <p:nvSpPr>
          <p:cNvPr id="16" name="text" descr="{&quot;templafy&quot;:{&quot;id&quot;:&quot;8720220a-761d-4406-b482-8137e2a0cd0a&quot;}}" title="UserProfile.Office.Virksomhed_{{DocumentLanguage}}">
            <a:extLst>
              <a:ext uri="{FF2B5EF4-FFF2-40B4-BE49-F238E27FC236}">
                <a16:creationId xmlns:a16="http://schemas.microsoft.com/office/drawing/2014/main" id="{FEADB208-04FC-4883-BFF3-8853B2AEB238}"/>
              </a:ext>
            </a:extLst>
          </p:cNvPr>
          <p:cNvSpPr txBox="1"/>
          <p:nvPr userDrawn="1"/>
        </p:nvSpPr>
        <p:spPr>
          <a:xfrm>
            <a:off x="1366838" y="207098"/>
            <a:ext cx="5148262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chemeClr val="tx1"/>
                </a:solidFill>
              </a:rPr>
              <a:t>Region Hovedstaden</a:t>
            </a:r>
          </a:p>
        </p:txBody>
      </p:sp>
      <p:sp>
        <p:nvSpPr>
          <p:cNvPr id="17" name="text" descr="{&quot;templafy&quot;:{&quot;id&quot;:&quot;68f9367d-7b9c-4fb1-b5d2-7537d86ef300&quot;}}" hidden="1" title="UserProfile.CenterFreeText">
            <a:extLst>
              <a:ext uri="{FF2B5EF4-FFF2-40B4-BE49-F238E27FC236}">
                <a16:creationId xmlns:a16="http://schemas.microsoft.com/office/drawing/2014/main" id="{453BA509-AEA3-42BA-BFA2-2D8120882C40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600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Enhed for byggestyring</a:t>
            </a:r>
          </a:p>
        </p:txBody>
      </p:sp>
      <p:sp>
        <p:nvSpPr>
          <p:cNvPr id="19" name="text" descr="{&quot;templafy&quot;:{&quot;id&quot;:&quot;6ac3ac71-34b3-43bf-9942-f5779b82ed08&quot;}}" title="UserProfile.Centers.Center_{{DocumentLanguage}}">
            <a:extLst>
              <a:ext uri="{FF2B5EF4-FFF2-40B4-BE49-F238E27FC236}">
                <a16:creationId xmlns:a16="http://schemas.microsoft.com/office/drawing/2014/main" id="{54DF22DF-2E32-46BB-9E30-FD81DB7AE5E3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578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Center for Økonomi</a:t>
            </a:r>
          </a:p>
        </p:txBody>
      </p:sp>
      <p:sp>
        <p:nvSpPr>
          <p:cNvPr id="22" name="text" descr="{&quot;templafy&quot;:{&quot;id&quot;:&quot;da8a70c4-ab01-424b-9893-48d3d14f0276&quot;}}" title="Form.PresentationTitle">
            <a:extLst>
              <a:ext uri="{FF2B5EF4-FFF2-40B4-BE49-F238E27FC236}">
                <a16:creationId xmlns:a16="http://schemas.microsoft.com/office/drawing/2014/main" id="{31DBF82D-AED9-4C75-AB26-9B39D93076D8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000" dirty="0">
                <a:solidFill>
                  <a:schemeClr val="tx1"/>
                </a:solidFill>
              </a:rPr>
              <a:t>Cost and Schedule Risk Analysis</a:t>
            </a:r>
          </a:p>
        </p:txBody>
      </p:sp>
      <p:pic>
        <p:nvPicPr>
          <p:cNvPr id="1176113036" name="image" descr="{&quot;templafy&quot;:{&quot;id&quot;:&quot;80a5fd1d-e4c9-4572-a51e-da4227060172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367867865" name="image" descr="{&quot;templafy&quot;:{&quot;id&quot;:&quot;c6b79517-80f1-4c2c-89ba-c5cba5a59cf2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pic>
        <p:nvPicPr>
          <p:cNvPr id="475672325" name="image" descr="{&quot;templafy&quot;:{&quot;id&quot;:&quot;0f77dc8a-a743-4f19-b2cb-a9c33f652a32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16000" y="50400"/>
            <a:ext cx="4176000" cy="619200"/>
          </a:xfrm>
          <a:prstGeom prst="rect">
            <a:avLst/>
          </a:prstGeom>
        </p:spPr>
      </p:pic>
      <p:sp>
        <p:nvSpPr>
          <p:cNvPr id="29" name="text" descr="{&quot;templafy&quot;:{&quot;id&quot;:&quot;45be95ed-1734-47c8-b2d2-ba538fc15fe0&quot;}}" hidden="1" title="UserProfile.Name">
            <a:extLst>
              <a:ext uri="{FF2B5EF4-FFF2-40B4-BE49-F238E27FC236}">
                <a16:creationId xmlns:a16="http://schemas.microsoft.com/office/drawing/2014/main" id="{ED054364-705A-41F4-AFC5-8A7293874A86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tx1"/>
                </a:solidFill>
              </a:rPr>
              <a:t>Leise Lund Sørensen</a:t>
            </a:r>
          </a:p>
        </p:txBody>
      </p:sp>
      <p:sp>
        <p:nvSpPr>
          <p:cNvPr id="30" name="text" descr="{&quot;templafy&quot;:{&quot;id&quot;:&quot;a2cabdc2-f47b-42dc-8898-ada09e6e6e03&quot;}}" title="Form.Manuel_dato">
            <a:extLst>
              <a:ext uri="{FF2B5EF4-FFF2-40B4-BE49-F238E27FC236}">
                <a16:creationId xmlns:a16="http://schemas.microsoft.com/office/drawing/2014/main" id="{824D26E6-65DD-4D4A-90AB-8D1335ED0F78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tx1"/>
                </a:solidFill>
              </a:rPr>
              <a:t>18. september 2019</a:t>
            </a:r>
          </a:p>
        </p:txBody>
      </p:sp>
    </p:spTree>
    <p:extLst>
      <p:ext uri="{BB962C8B-B14F-4D97-AF65-F5344CB8AC3E}">
        <p14:creationId xmlns:p14="http://schemas.microsoft.com/office/powerpoint/2010/main" val="2765125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 hidden="1">
            <a:extLst>
              <a:ext uri="{FF2B5EF4-FFF2-40B4-BE49-F238E27FC236}">
                <a16:creationId xmlns:a16="http://schemas.microsoft.com/office/drawing/2014/main" id="{1ADD90D0-F6A3-4F85-A196-6E7F39CAA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Footer Placeholder 5" hidden="1">
            <a:extLst>
              <a:ext uri="{FF2B5EF4-FFF2-40B4-BE49-F238E27FC236}">
                <a16:creationId xmlns:a16="http://schemas.microsoft.com/office/drawing/2014/main" id="{84A09467-3A38-402F-9ED6-D89FA586B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DB719-CE50-4868-A2BA-4256CC1D4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498021416" name="image" descr="{&quot;templafy&quot;:{&quot;id&quot;:&quot;43a4d3ce-df1a-42b5-bd9c-49c02734d0f2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4000"/>
            <a:ext cx="684000" cy="684000"/>
          </a:xfrm>
          <a:prstGeom prst="rect">
            <a:avLst/>
          </a:prstGeom>
        </p:spPr>
      </p:pic>
      <p:pic>
        <p:nvPicPr>
          <p:cNvPr id="1601578728" name="image" descr="{&quot;templafy&quot;:{&quot;id&quot;:&quot;6a0d65a3-00ee-4998-bf0e-85ac62e7c431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718575"/>
            <a:ext cx="687600" cy="687600"/>
          </a:xfrm>
          <a:prstGeom prst="rect">
            <a:avLst/>
          </a:prstGeom>
        </p:spPr>
      </p:pic>
      <p:pic>
        <p:nvPicPr>
          <p:cNvPr id="10" name="Region">
            <a:extLst>
              <a:ext uri="{FF2B5EF4-FFF2-40B4-BE49-F238E27FC236}">
                <a16:creationId xmlns:a16="http://schemas.microsoft.com/office/drawing/2014/main" id="{F7978959-2DB0-44DD-987A-82DCD344EDE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5763982"/>
            <a:ext cx="116417" cy="594784"/>
          </a:xfrm>
          <a:prstGeom prst="rect">
            <a:avLst/>
          </a:prstGeom>
        </p:spPr>
      </p:pic>
      <p:sp>
        <p:nvSpPr>
          <p:cNvPr id="11" name="text" descr="{&quot;templafy&quot;:{&quot;id&quot;:&quot;d892d5ef-40a7-4ddd-b18b-9fe2c48a1c85&quot;}}" title="UserProfile.Office.Virksomhed_{{DocumentLanguage}}">
            <a:extLst>
              <a:ext uri="{FF2B5EF4-FFF2-40B4-BE49-F238E27FC236}">
                <a16:creationId xmlns:a16="http://schemas.microsoft.com/office/drawing/2014/main" id="{B4D4DF00-AF3E-4DC7-ABCD-B4BE3CF93D63}"/>
              </a:ext>
            </a:extLst>
          </p:cNvPr>
          <p:cNvSpPr txBox="1"/>
          <p:nvPr userDrawn="1"/>
        </p:nvSpPr>
        <p:spPr>
          <a:xfrm>
            <a:off x="1366838" y="207098"/>
            <a:ext cx="5148262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12" name="text" descr="{&quot;templafy&quot;:{&quot;id&quot;:&quot;df93e3a4-8174-4750-a1ce-694db089274a&quot;}}" hidden="1" title="UserProfile.CenterFreeText">
            <a:extLst>
              <a:ext uri="{FF2B5EF4-FFF2-40B4-BE49-F238E27FC236}">
                <a16:creationId xmlns:a16="http://schemas.microsoft.com/office/drawing/2014/main" id="{F46AE864-C9BA-42F1-BDB3-A7972E5A9F46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600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Enhed for byggestyring</a:t>
            </a:r>
          </a:p>
        </p:txBody>
      </p:sp>
      <p:sp>
        <p:nvSpPr>
          <p:cNvPr id="13" name="text" descr="{&quot;templafy&quot;:{&quot;id&quot;:&quot;de1a425b-f5e6-4ad5-bb5a-505aefb17cc6&quot;}}" title="UserProfile.Centers.Center_{{DocumentLanguage}}">
            <a:extLst>
              <a:ext uri="{FF2B5EF4-FFF2-40B4-BE49-F238E27FC236}">
                <a16:creationId xmlns:a16="http://schemas.microsoft.com/office/drawing/2014/main" id="{69118E20-973C-46A3-AAC4-295762DCC1E1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578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Center for Økonomi</a:t>
            </a:r>
          </a:p>
        </p:txBody>
      </p:sp>
      <p:sp>
        <p:nvSpPr>
          <p:cNvPr id="14" name="text" descr="{&quot;templafy&quot;:{&quot;id&quot;:&quot;479eb3eb-1f75-486c-8675-a1e317b8eb00&quot;}}" title="Form.PresentationTitle">
            <a:extLst>
              <a:ext uri="{FF2B5EF4-FFF2-40B4-BE49-F238E27FC236}">
                <a16:creationId xmlns:a16="http://schemas.microsoft.com/office/drawing/2014/main" id="{C47B8F7A-A89D-4C0E-9C22-3FFB44C7AD50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000" dirty="0">
                <a:solidFill>
                  <a:schemeClr val="bg1"/>
                </a:solidFill>
              </a:rPr>
              <a:t>Cost and Schedule Risk Analysis</a:t>
            </a:r>
          </a:p>
        </p:txBody>
      </p:sp>
      <p:pic>
        <p:nvPicPr>
          <p:cNvPr id="533839408" name="image" descr="{&quot;templafy&quot;:{&quot;id&quot;:&quot;945d8a97-360d-4b3b-89b6-d6e01c5c18ae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1956555351" name="image" descr="{&quot;templafy&quot;:{&quot;id&quot;:&quot;ab46bb72-2c12-49f0-a798-b7c68c41bc3f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771274845" name="image" descr="{&quot;templafy&quot;:{&quot;id&quot;:&quot;6c21d19d-104d-4f9e-941c-d6e0475a1a01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pic>
        <p:nvPicPr>
          <p:cNvPr id="451713566" name="image" descr="{&quot;templafy&quot;:{&quot;id&quot;:&quot;965f992b-a24f-40df-b0a0-7e46a9a6c363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16000" y="50400"/>
            <a:ext cx="4176000" cy="619200"/>
          </a:xfrm>
          <a:prstGeom prst="rect">
            <a:avLst/>
          </a:prstGeom>
        </p:spPr>
      </p:pic>
      <p:sp>
        <p:nvSpPr>
          <p:cNvPr id="17" name="text" descr="{&quot;templafy&quot;:{&quot;id&quot;:&quot;174e45e9-e2d5-4a6d-ad3f-6ff9d8379fb3&quot;}}" hidden="1" title="UserProfile.Name">
            <a:extLst>
              <a:ext uri="{FF2B5EF4-FFF2-40B4-BE49-F238E27FC236}">
                <a16:creationId xmlns:a16="http://schemas.microsoft.com/office/drawing/2014/main" id="{3D127054-B0BA-42D5-B9B5-3029C95093B7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Leise Lund Sørensen</a:t>
            </a:r>
          </a:p>
        </p:txBody>
      </p:sp>
      <p:sp>
        <p:nvSpPr>
          <p:cNvPr id="18" name="text" descr="{&quot;templafy&quot;:{&quot;id&quot;:&quot;8ca689a0-5da5-4731-9803-130d2cfedb85&quot;}}" title="Form.Manuel_dato">
            <a:extLst>
              <a:ext uri="{FF2B5EF4-FFF2-40B4-BE49-F238E27FC236}">
                <a16:creationId xmlns:a16="http://schemas.microsoft.com/office/drawing/2014/main" id="{135BC48F-12FB-4B9D-AF58-8793099603C0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18. september 2019</a:t>
            </a:r>
          </a:p>
        </p:txBody>
      </p:sp>
    </p:spTree>
    <p:extLst>
      <p:ext uri="{BB962C8B-B14F-4D97-AF65-F5344CB8AC3E}">
        <p14:creationId xmlns:p14="http://schemas.microsoft.com/office/powerpoint/2010/main" val="2318619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0"/>
            <a:ext cx="1219142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AB805BE9-6F51-4341-9FCD-D36438E5A89E}"/>
              </a:ext>
            </a:extLst>
          </p:cNvPr>
          <p:cNvSpPr/>
          <p:nvPr userDrawn="1"/>
        </p:nvSpPr>
        <p:spPr>
          <a:xfrm>
            <a:off x="11514880" y="1"/>
            <a:ext cx="68356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728318245" name="image" descr="{&quot;templafy&quot;:{&quot;id&quot;:&quot;4ea56606-dc88-4e47-adba-1584de0ccba7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366837" y="1016733"/>
            <a:ext cx="10137775" cy="1312131"/>
          </a:xfrm>
        </p:spPr>
        <p:txBody>
          <a:bodyPr/>
          <a:lstStyle>
            <a:lvl1pPr>
              <a:lnSpc>
                <a:spcPct val="85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28pt i max. to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11" name="Pladsholder til tekst 2"/>
          <p:cNvSpPr>
            <a:spLocks noGrp="1"/>
          </p:cNvSpPr>
          <p:nvPr>
            <p:ph type="body" sz="quarter" idx="15" hasCustomPrompt="1"/>
          </p:nvPr>
        </p:nvSpPr>
        <p:spPr>
          <a:xfrm>
            <a:off x="1366837" y="2585610"/>
            <a:ext cx="4644000" cy="648000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324000">
              <a:defRPr sz="1600">
                <a:solidFill>
                  <a:schemeClr val="bg1"/>
                </a:solidFill>
              </a:defRPr>
            </a:lvl3pPr>
            <a:lvl4pPr marL="540000">
              <a:defRPr lang="da-DK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Tak tekst 16pt i to eller max 3 linjer</a:t>
            </a:r>
          </a:p>
        </p:txBody>
      </p:sp>
      <p:sp>
        <p:nvSpPr>
          <p:cNvPr id="17" name="Pladsholder til tekst 3"/>
          <p:cNvSpPr>
            <a:spLocks noGrp="1"/>
          </p:cNvSpPr>
          <p:nvPr>
            <p:ph type="body" sz="quarter" idx="16" hasCustomPrompt="1"/>
          </p:nvPr>
        </p:nvSpPr>
        <p:spPr>
          <a:xfrm>
            <a:off x="1366837" y="3490922"/>
            <a:ext cx="4644000" cy="648000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324000">
              <a:defRPr sz="1600">
                <a:solidFill>
                  <a:schemeClr val="bg1"/>
                </a:solidFill>
              </a:defRPr>
            </a:lvl3pPr>
            <a:lvl4pPr marL="540000">
              <a:defRPr lang="da-DK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Tak tekst 16pt i to eller max 3 linjer</a:t>
            </a:r>
          </a:p>
        </p:txBody>
      </p:sp>
      <p:sp>
        <p:nvSpPr>
          <p:cNvPr id="18" name="Pladsholder til tekst 4"/>
          <p:cNvSpPr>
            <a:spLocks noGrp="1"/>
          </p:cNvSpPr>
          <p:nvPr>
            <p:ph type="body" sz="quarter" idx="17" hasCustomPrompt="1"/>
          </p:nvPr>
        </p:nvSpPr>
        <p:spPr>
          <a:xfrm>
            <a:off x="6304551" y="2584800"/>
            <a:ext cx="4644000" cy="648000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324000">
              <a:defRPr sz="1600">
                <a:solidFill>
                  <a:schemeClr val="bg1"/>
                </a:solidFill>
              </a:defRPr>
            </a:lvl3pPr>
            <a:lvl4pPr marL="540000">
              <a:defRPr lang="da-DK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Tak tekst 16pt i to eller max 3 linjer</a:t>
            </a:r>
          </a:p>
        </p:txBody>
      </p:sp>
      <p:sp>
        <p:nvSpPr>
          <p:cNvPr id="19" name="Pladsholder til tekst5"/>
          <p:cNvSpPr>
            <a:spLocks noGrp="1"/>
          </p:cNvSpPr>
          <p:nvPr>
            <p:ph type="body" sz="quarter" idx="18" hasCustomPrompt="1"/>
          </p:nvPr>
        </p:nvSpPr>
        <p:spPr>
          <a:xfrm>
            <a:off x="6304551" y="3492000"/>
            <a:ext cx="4644000" cy="648000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324000">
              <a:defRPr sz="1600">
                <a:solidFill>
                  <a:schemeClr val="bg1"/>
                </a:solidFill>
              </a:defRPr>
            </a:lvl3pPr>
            <a:lvl4pPr marL="540000">
              <a:defRPr lang="da-DK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Tak tekst 16pt i to eller max 3 linjer</a:t>
            </a:r>
          </a:p>
        </p:txBody>
      </p:sp>
      <p:pic>
        <p:nvPicPr>
          <p:cNvPr id="481114994" name="image" descr="{&quot;templafy&quot;:{&quot;id&quot;:&quot;23d855d7-452f-4504-9ad5-e5855a92429a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7200" y="50400"/>
            <a:ext cx="4176000" cy="619200"/>
          </a:xfrm>
          <a:prstGeom prst="rect">
            <a:avLst/>
          </a:prstGeom>
        </p:spPr>
      </p:pic>
      <p:pic>
        <p:nvPicPr>
          <p:cNvPr id="382394642" name="image" descr="{&quot;templafy&quot;:{&quot;id&quot;:&quot;e666ea8d-8cc4-4cd1-8edc-4c2b0d03213a&quot;}}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4806975"/>
            <a:ext cx="687600" cy="687600"/>
          </a:xfrm>
          <a:prstGeom prst="rect">
            <a:avLst/>
          </a:prstGeom>
        </p:spPr>
      </p:pic>
      <p:pic>
        <p:nvPicPr>
          <p:cNvPr id="32" name="Region">
            <a:extLst>
              <a:ext uri="{FF2B5EF4-FFF2-40B4-BE49-F238E27FC236}">
                <a16:creationId xmlns:a16="http://schemas.microsoft.com/office/drawing/2014/main" id="{7DBE4519-D315-4551-8FFF-23278A41F74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4852382"/>
            <a:ext cx="116417" cy="594784"/>
          </a:xfrm>
          <a:prstGeom prst="rect">
            <a:avLst/>
          </a:prstGeom>
        </p:spPr>
      </p:pic>
      <p:sp>
        <p:nvSpPr>
          <p:cNvPr id="3" name="Date Placeholder 2" hidden="1">
            <a:extLst>
              <a:ext uri="{FF2B5EF4-FFF2-40B4-BE49-F238E27FC236}">
                <a16:creationId xmlns:a16="http://schemas.microsoft.com/office/drawing/2014/main" id="{4E5C5C65-92B8-4B3F-BE1B-63180EB0E183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Footer Placeholder 6" hidden="1">
            <a:extLst>
              <a:ext uri="{FF2B5EF4-FFF2-40B4-BE49-F238E27FC236}">
                <a16:creationId xmlns:a16="http://schemas.microsoft.com/office/drawing/2014/main" id="{9908E025-A0FB-4A57-BEE6-3B848F4574F7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89C57-8555-49A1-8F50-00267BCA1260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554689762" name="image" descr="{&quot;templafy&quot;:{&quot;id&quot;:&quot;dd6cea99-e896-4ecf-b6d2-e7e7e1802189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sp>
        <p:nvSpPr>
          <p:cNvPr id="24" name="text" descr="{&quot;templafy&quot;:{&quot;id&quot;:&quot;1be485cc-ac55-4332-8e44-243db879065a&quot;}}" title="UserProfile.Office.Virksomhed_{{DocumentLanguage}}">
            <a:extLst>
              <a:ext uri="{FF2B5EF4-FFF2-40B4-BE49-F238E27FC236}">
                <a16:creationId xmlns:a16="http://schemas.microsoft.com/office/drawing/2014/main" id="{B86E3A09-07D7-4572-B9B4-424492595535}"/>
              </a:ext>
            </a:extLst>
          </p:cNvPr>
          <p:cNvSpPr txBox="1"/>
          <p:nvPr userDrawn="1"/>
        </p:nvSpPr>
        <p:spPr>
          <a:xfrm>
            <a:off x="1366838" y="207098"/>
            <a:ext cx="5148262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chemeClr val="bg1"/>
                </a:solidFill>
              </a:rPr>
              <a:t>Region Hovedstaden</a:t>
            </a:r>
          </a:p>
        </p:txBody>
      </p:sp>
      <p:sp>
        <p:nvSpPr>
          <p:cNvPr id="27" name="text" descr="{&quot;templafy&quot;:{&quot;id&quot;:&quot;0bca2c45-df14-46f0-ad4e-830e2cf2ecd7&quot;}}" hidden="1" title="UserProfile.CenterFreeText">
            <a:extLst>
              <a:ext uri="{FF2B5EF4-FFF2-40B4-BE49-F238E27FC236}">
                <a16:creationId xmlns:a16="http://schemas.microsoft.com/office/drawing/2014/main" id="{5F299E72-7220-4037-A022-AB131B48EEA5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600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bg1"/>
                </a:solidFill>
              </a:rPr>
              <a:t>Enhed for byggestyring</a:t>
            </a:r>
          </a:p>
        </p:txBody>
      </p:sp>
      <p:sp>
        <p:nvSpPr>
          <p:cNvPr id="28" name="text" descr="{&quot;templafy&quot;:{&quot;id&quot;:&quot;20385e0c-6690-4468-a088-edb45aceffb4&quot;}}" title="UserProfile.Centers.Center_{{DocumentLanguage}}">
            <a:extLst>
              <a:ext uri="{FF2B5EF4-FFF2-40B4-BE49-F238E27FC236}">
                <a16:creationId xmlns:a16="http://schemas.microsoft.com/office/drawing/2014/main" id="{E470E0A8-A54B-4294-8741-350F4F6D0CD1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578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bg1"/>
                </a:solidFill>
              </a:rPr>
              <a:t>Center for Økonomi</a:t>
            </a:r>
          </a:p>
        </p:txBody>
      </p:sp>
      <p:sp>
        <p:nvSpPr>
          <p:cNvPr id="36" name="text" descr="{&quot;templafy&quot;:{&quot;id&quot;:&quot;6e87fcc8-1dc6-4460-b063-13208a3eae51&quot;}}" title="Form.PresentationTitle">
            <a:extLst>
              <a:ext uri="{FF2B5EF4-FFF2-40B4-BE49-F238E27FC236}">
                <a16:creationId xmlns:a16="http://schemas.microsoft.com/office/drawing/2014/main" id="{AC371463-26EB-4629-B7E5-E75885298EA4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000" dirty="0">
                <a:solidFill>
                  <a:schemeClr val="bg1"/>
                </a:solidFill>
              </a:rPr>
              <a:t>Cost and Schedule Risk Analysis</a:t>
            </a:r>
          </a:p>
        </p:txBody>
      </p:sp>
      <p:pic>
        <p:nvPicPr>
          <p:cNvPr id="79313679" name="image" descr="{&quot;templafy&quot;:{&quot;id&quot;:&quot;15a8864a-40f9-4f0f-8404-5dc377602e06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837876618" name="image" descr="{&quot;templafy&quot;:{&quot;id&quot;:&quot;e6bb64fd-7b5f-4cbb-8b8e-5048853ce704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sp>
        <p:nvSpPr>
          <p:cNvPr id="25" name="text" descr="{&quot;templafy&quot;:{&quot;id&quot;:&quot;aaa8bf34-b478-474b-b0f3-5f88adfe913a&quot;}}" hidden="1" title="UserProfile.Name">
            <a:extLst>
              <a:ext uri="{FF2B5EF4-FFF2-40B4-BE49-F238E27FC236}">
                <a16:creationId xmlns:a16="http://schemas.microsoft.com/office/drawing/2014/main" id="{2D9BE457-D838-4671-A534-D2113083BAD4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Leise Lund Sørensen</a:t>
            </a:r>
          </a:p>
        </p:txBody>
      </p:sp>
      <p:sp>
        <p:nvSpPr>
          <p:cNvPr id="30" name="text" descr="{&quot;templafy&quot;:{&quot;id&quot;:&quot;0a07390e-d216-4c9e-a0c7-fc974f66ed16&quot;}}" title="Form.Manuel_dato">
            <a:extLst>
              <a:ext uri="{FF2B5EF4-FFF2-40B4-BE49-F238E27FC236}">
                <a16:creationId xmlns:a16="http://schemas.microsoft.com/office/drawing/2014/main" id="{22340F70-8ECE-4613-ADC1-E4F33D756A14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18. september 2019</a:t>
            </a:r>
          </a:p>
        </p:txBody>
      </p:sp>
    </p:spTree>
    <p:extLst>
      <p:ext uri="{BB962C8B-B14F-4D97-AF65-F5344CB8AC3E}">
        <p14:creationId xmlns:p14="http://schemas.microsoft.com/office/powerpoint/2010/main" val="3859027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 userDrawn="1"/>
        </p:nvSpPr>
        <p:spPr>
          <a:xfrm>
            <a:off x="539748" y="539751"/>
            <a:ext cx="1110932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a-DK" sz="32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- Slet før anvendelse</a:t>
            </a:r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9ED1F91D-CAD7-4803-B48E-26A1E9D1349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58800" y="1479519"/>
            <a:ext cx="2280360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900" b="1" noProof="1"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sz="900" b="1" baseline="0" noProof="1">
                <a:latin typeface="Arial" panose="020B0604020202020204" pitchFamily="34" charset="0"/>
                <a:cs typeface="Arial" panose="020B0604020202020204" pitchFamily="34" charset="0"/>
              </a:rPr>
              <a:t> tekst typografier</a:t>
            </a:r>
            <a:endParaRPr lang="da-DK" sz="90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et næste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listeniveau bruges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Ændre slide layouts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pilen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ved siden af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få vist en dropdown menu af 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mulige slides layout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dit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nuværende layout til et alternativt</a:t>
            </a:r>
          </a:p>
          <a:p>
            <a:pPr fontAlgn="auto">
              <a:spcBef>
                <a:spcPts val="120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nulstille placering, størrelse og formatering af pladsholdere til layoutets oprindelige design</a:t>
            </a:r>
            <a:endParaRPr 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1 Forøg formindsk">
            <a:extLst>
              <a:ext uri="{FF2B5EF4-FFF2-40B4-BE49-F238E27FC236}">
                <a16:creationId xmlns:a16="http://schemas.microsoft.com/office/drawing/2014/main" id="{C1320887-C283-44C4-A258-0F4F30AB9B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19597" y="2564168"/>
            <a:ext cx="549328" cy="285228"/>
          </a:xfrm>
          <a:prstGeom prst="rect">
            <a:avLst/>
          </a:prstGeom>
        </p:spPr>
      </p:pic>
      <p:pic>
        <p:nvPicPr>
          <p:cNvPr id="20" name="3 Layout">
            <a:extLst>
              <a:ext uri="{FF2B5EF4-FFF2-40B4-BE49-F238E27FC236}">
                <a16:creationId xmlns:a16="http://schemas.microsoft.com/office/drawing/2014/main" id="{65C4A96F-1A4B-422A-A364-36A11A350F1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6944" r="2272" b="69429"/>
          <a:stretch/>
        </p:blipFill>
        <p:spPr>
          <a:xfrm>
            <a:off x="2748981" y="3277001"/>
            <a:ext cx="593368" cy="192211"/>
          </a:xfrm>
          <a:prstGeom prst="rect">
            <a:avLst/>
          </a:prstGeom>
        </p:spPr>
      </p:pic>
      <p:pic>
        <p:nvPicPr>
          <p:cNvPr id="21" name="4 Nulstil">
            <a:extLst>
              <a:ext uri="{FF2B5EF4-FFF2-40B4-BE49-F238E27FC236}">
                <a16:creationId xmlns:a16="http://schemas.microsoft.com/office/drawing/2014/main" id="{B4442F1F-206C-4948-A2CE-402C8A7844F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8981" y="4655118"/>
            <a:ext cx="547241" cy="197798"/>
          </a:xfrm>
          <a:prstGeom prst="rect">
            <a:avLst/>
          </a:prstGeom>
        </p:spPr>
      </p:pic>
      <p:sp>
        <p:nvSpPr>
          <p:cNvPr id="22" name="Text Box 3">
            <a:extLst>
              <a:ext uri="{FF2B5EF4-FFF2-40B4-BE49-F238E27FC236}">
                <a16:creationId xmlns:a16="http://schemas.microsoft.com/office/drawing/2014/main" id="{AC472DCD-3E25-4024-9053-0797118E219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41331" y="1479519"/>
            <a:ext cx="2160798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 eller hvilken som helst anden pladsholder, klik på pladsholderens kant. TIP: Hold Shift nede og klik på pladsholderen</a:t>
            </a:r>
            <a:endParaRPr lang="da-DK" alt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Indsæt firma billede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Klik på den blå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Templafy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I drop ned menuen, vælg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Images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klik på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Images</a:t>
            </a:r>
            <a:r>
              <a:rPr lang="da-DK" altLang="da-DK" sz="900" b="0" i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Templafy vinduet i højre side af skærmen</a:t>
            </a:r>
            <a:endParaRPr lang="da-DK" alt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Browse efter andre billeder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på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 Tools-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knappen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findes under firma fanen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browse 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efter et billede</a:t>
            </a:r>
            <a:endParaRPr lang="da-DK" alt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Indsæt et kopieret billede</a:t>
            </a:r>
            <a:endParaRPr lang="da-DK" alt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 Tools-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knappen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findes under firma fanen 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Paste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indsætte det kopierede billede</a:t>
            </a:r>
            <a:endParaRPr lang="da-DK" alt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1F9AF259-CD67-4F52-9A1F-EC718D03CD3D}"/>
              </a:ext>
            </a:extLst>
          </p:cNvPr>
          <p:cNvGrpSpPr/>
          <p:nvPr userDrawn="1"/>
        </p:nvGrpSpPr>
        <p:grpSpPr>
          <a:xfrm>
            <a:off x="6241457" y="3341699"/>
            <a:ext cx="740398" cy="934814"/>
            <a:chOff x="6398620" y="3815586"/>
            <a:chExt cx="740398" cy="934814"/>
          </a:xfrm>
        </p:grpSpPr>
        <p:pic>
          <p:nvPicPr>
            <p:cNvPr id="24" name="6 Crop">
              <a:extLst>
                <a:ext uri="{FF2B5EF4-FFF2-40B4-BE49-F238E27FC236}">
                  <a16:creationId xmlns:a16="http://schemas.microsoft.com/office/drawing/2014/main" id="{9CB1AB9A-B60D-4B1E-9CBF-74CFC0E384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6398620" y="3815586"/>
              <a:ext cx="337400" cy="321707"/>
            </a:xfrm>
            <a:prstGeom prst="rect">
              <a:avLst/>
            </a:prstGeom>
          </p:spPr>
        </p:pic>
        <p:pic>
          <p:nvPicPr>
            <p:cNvPr id="25" name="Billede 24">
              <a:extLst>
                <a:ext uri="{FF2B5EF4-FFF2-40B4-BE49-F238E27FC236}">
                  <a16:creationId xmlns:a16="http://schemas.microsoft.com/office/drawing/2014/main" id="{85D034CD-5AB5-4128-B1ED-C46433151D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1304" t="11451" r="30180" b="26335"/>
            <a:stretch/>
          </p:blipFill>
          <p:spPr>
            <a:xfrm>
              <a:off x="6442770" y="4118189"/>
              <a:ext cx="696248" cy="632211"/>
            </a:xfrm>
            <a:prstGeom prst="rect">
              <a:avLst/>
            </a:prstGeom>
            <a:ln w="3175">
              <a:solidFill>
                <a:schemeClr val="bg1">
                  <a:lumMod val="95000"/>
                </a:schemeClr>
              </a:solidFill>
            </a:ln>
          </p:spPr>
        </p:pic>
      </p:grpSp>
      <p:grpSp>
        <p:nvGrpSpPr>
          <p:cNvPr id="28" name="Gruppe 27">
            <a:extLst>
              <a:ext uri="{FF2B5EF4-FFF2-40B4-BE49-F238E27FC236}">
                <a16:creationId xmlns:a16="http://schemas.microsoft.com/office/drawing/2014/main" id="{6E0524AF-02C9-42C0-A17F-A5980D805B44}"/>
              </a:ext>
            </a:extLst>
          </p:cNvPr>
          <p:cNvGrpSpPr/>
          <p:nvPr userDrawn="1"/>
        </p:nvGrpSpPr>
        <p:grpSpPr>
          <a:xfrm>
            <a:off x="6234489" y="4380694"/>
            <a:ext cx="740397" cy="929593"/>
            <a:chOff x="6391652" y="4854581"/>
            <a:chExt cx="740397" cy="929593"/>
          </a:xfrm>
        </p:grpSpPr>
        <p:pic>
          <p:nvPicPr>
            <p:cNvPr id="29" name="6 Crop">
              <a:extLst>
                <a:ext uri="{FF2B5EF4-FFF2-40B4-BE49-F238E27FC236}">
                  <a16:creationId xmlns:a16="http://schemas.microsoft.com/office/drawing/2014/main" id="{9F98BB02-E51F-4746-B69E-9C711482649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6391652" y="4854581"/>
              <a:ext cx="337400" cy="321707"/>
            </a:xfrm>
            <a:prstGeom prst="rect">
              <a:avLst/>
            </a:prstGeom>
          </p:spPr>
        </p:pic>
        <p:pic>
          <p:nvPicPr>
            <p:cNvPr id="36" name="Billede 35">
              <a:extLst>
                <a:ext uri="{FF2B5EF4-FFF2-40B4-BE49-F238E27FC236}">
                  <a16:creationId xmlns:a16="http://schemas.microsoft.com/office/drawing/2014/main" id="{F03B3F55-2CD4-4955-87F4-7332ABF9C31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7"/>
            <a:srcRect l="1152" t="11676" r="31017" b="26411"/>
            <a:stretch/>
          </p:blipFill>
          <p:spPr>
            <a:xfrm>
              <a:off x="6442770" y="5155024"/>
              <a:ext cx="689279" cy="629150"/>
            </a:xfrm>
            <a:prstGeom prst="rect">
              <a:avLst/>
            </a:prstGeom>
            <a:ln w="3175">
              <a:solidFill>
                <a:schemeClr val="bg1">
                  <a:lumMod val="95000"/>
                </a:schemeClr>
              </a:solidFill>
            </a:ln>
          </p:spPr>
        </p:pic>
      </p:grpSp>
      <p:grpSp>
        <p:nvGrpSpPr>
          <p:cNvPr id="37" name="Gruppe 36">
            <a:extLst>
              <a:ext uri="{FF2B5EF4-FFF2-40B4-BE49-F238E27FC236}">
                <a16:creationId xmlns:a16="http://schemas.microsoft.com/office/drawing/2014/main" id="{570C9D30-5E46-4A8F-8AF8-0A3A35FF4070}"/>
              </a:ext>
            </a:extLst>
          </p:cNvPr>
          <p:cNvGrpSpPr/>
          <p:nvPr userDrawn="1"/>
        </p:nvGrpSpPr>
        <p:grpSpPr>
          <a:xfrm>
            <a:off x="6285608" y="2237665"/>
            <a:ext cx="676669" cy="997704"/>
            <a:chOff x="6442771" y="2574072"/>
            <a:chExt cx="676669" cy="997704"/>
          </a:xfrm>
        </p:grpSpPr>
        <p:pic>
          <p:nvPicPr>
            <p:cNvPr id="38" name="Billede 37">
              <a:extLst>
                <a:ext uri="{FF2B5EF4-FFF2-40B4-BE49-F238E27FC236}">
                  <a16:creationId xmlns:a16="http://schemas.microsoft.com/office/drawing/2014/main" id="{6459B022-C4F9-472E-A75D-684BCC545A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6442771" y="2574072"/>
              <a:ext cx="305786" cy="365851"/>
            </a:xfrm>
            <a:prstGeom prst="rect">
              <a:avLst/>
            </a:prstGeom>
          </p:spPr>
        </p:pic>
        <p:pic>
          <p:nvPicPr>
            <p:cNvPr id="39" name="Billede 38">
              <a:extLst>
                <a:ext uri="{FF2B5EF4-FFF2-40B4-BE49-F238E27FC236}">
                  <a16:creationId xmlns:a16="http://schemas.microsoft.com/office/drawing/2014/main" id="{6676C55A-9D05-4855-A873-5DA79C75422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9"/>
            <a:srcRect l="1432" t="16308" r="2422" b="1509"/>
            <a:stretch/>
          </p:blipFill>
          <p:spPr>
            <a:xfrm>
              <a:off x="6444587" y="2943287"/>
              <a:ext cx="674853" cy="628489"/>
            </a:xfrm>
            <a:prstGeom prst="rect">
              <a:avLst/>
            </a:prstGeom>
            <a:ln w="3175">
              <a:solidFill>
                <a:schemeClr val="bg1">
                  <a:lumMod val="95000"/>
                </a:schemeClr>
              </a:solidFill>
            </a:ln>
          </p:spPr>
        </p:pic>
      </p:grpSp>
      <p:sp>
        <p:nvSpPr>
          <p:cNvPr id="40" name="Text Box 3">
            <a:extLst>
              <a:ext uri="{FF2B5EF4-FFF2-40B4-BE49-F238E27FC236}">
                <a16:creationId xmlns:a16="http://schemas.microsoft.com/office/drawing/2014/main" id="{3D524C37-9B03-4C43-9C67-F15B8611C77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982683" y="1479519"/>
            <a:ext cx="2566254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sletter billedet og indsætter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nyt, kan billedet lægge sig foran tekst og grafik. Hvis dette sker, højreklik på billedet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justere sidenummerering, </a:t>
            </a:r>
            <a:b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 og sidefod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det sidste i din præsentation, 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så det slår igennem på alle slides</a:t>
            </a: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Sidefod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(Tekst kommer fra Templafy)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det kun skal være på et enkelt slide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se 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Alt + F9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hjælpelinjer</a:t>
            </a:r>
          </a:p>
        </p:txBody>
      </p:sp>
      <p:pic>
        <p:nvPicPr>
          <p:cNvPr id="41" name="6 Beskær">
            <a:extLst>
              <a:ext uri="{FF2B5EF4-FFF2-40B4-BE49-F238E27FC236}">
                <a16:creationId xmlns:a16="http://schemas.microsoft.com/office/drawing/2014/main" id="{6D747865-747C-4723-A63A-8AA2425D45D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085312" y="1658669"/>
            <a:ext cx="337400" cy="321707"/>
          </a:xfrm>
          <a:prstGeom prst="rect">
            <a:avLst/>
          </a:prstGeom>
        </p:spPr>
      </p:pic>
      <p:pic>
        <p:nvPicPr>
          <p:cNvPr id="42" name="7 Skalér billede">
            <a:extLst>
              <a:ext uri="{FF2B5EF4-FFF2-40B4-BE49-F238E27FC236}">
                <a16:creationId xmlns:a16="http://schemas.microsoft.com/office/drawing/2014/main" id="{5183FB2B-6E9E-41FC-88C0-479135A148CA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085312" y="2019309"/>
            <a:ext cx="359695" cy="335309"/>
          </a:xfrm>
          <a:prstGeom prst="rect">
            <a:avLst/>
          </a:prstGeom>
        </p:spPr>
      </p:pic>
      <p:sp>
        <p:nvSpPr>
          <p:cNvPr id="5" name="Date Placeholder 4" hidden="1">
            <a:extLst>
              <a:ext uri="{FF2B5EF4-FFF2-40B4-BE49-F238E27FC236}">
                <a16:creationId xmlns:a16="http://schemas.microsoft.com/office/drawing/2014/main" id="{F5A184B9-90D9-4973-987E-71621E0A2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Footer Placeholder 5" hidden="1">
            <a:extLst>
              <a:ext uri="{FF2B5EF4-FFF2-40B4-BE49-F238E27FC236}">
                <a16:creationId xmlns:a16="http://schemas.microsoft.com/office/drawing/2014/main" id="{D015F341-CDF3-4F74-8F12-0BEE09574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D0652-AB80-46FC-A21E-38F4C38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1484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Èn tekst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1367391" y="872716"/>
            <a:ext cx="10137524" cy="828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Overskrift 28pt i max. to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1367999" y="1989139"/>
            <a:ext cx="10136614" cy="3498850"/>
          </a:xfrm>
        </p:spPr>
        <p:txBody>
          <a:bodyPr/>
          <a:lstStyle>
            <a:lvl1pPr marL="270000" indent="-270000">
              <a:defRPr/>
            </a:lvl1pPr>
            <a:lvl2pPr marL="630000" indent="-270000">
              <a:defRPr/>
            </a:lvl2pPr>
            <a:lvl3pPr marL="936000" indent="-234000">
              <a:defRPr/>
            </a:lvl3pPr>
            <a:lvl4pPr marL="1296000" indent="-216000">
              <a:defRPr/>
            </a:lvl4pPr>
            <a:lvl5pPr marL="1656000" indent="-216000">
              <a:defRPr/>
            </a:lvl5pPr>
            <a:lvl6pPr marL="1998000" indent="-180000">
              <a:defRPr/>
            </a:lvl6pPr>
            <a:lvl7pPr marL="2358000" indent="-180000">
              <a:defRPr/>
            </a:lvl7pPr>
            <a:lvl8pPr marL="2718000" indent="-180000">
              <a:defRPr/>
            </a:lvl8pPr>
            <a:lvl9pPr marL="2718000" indent="-180000">
              <a:defRPr sz="1000"/>
            </a:lvl9pPr>
          </a:lstStyle>
          <a:p>
            <a:pPr lvl="0"/>
            <a:r>
              <a:rPr lang="da-DK" dirty="0"/>
              <a:t>Brødtekst 22pt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 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5" name="text" descr="{&quot;templafy&quot;:{&quot;id&quot;:&quot;e9971c37-27db-4a82-8e36-08eed342362d&quot;}}" title="UserProfile.Office.Virksomhed_{{DocumentLanguage}}">
            <a:extLst>
              <a:ext uri="{FF2B5EF4-FFF2-40B4-BE49-F238E27FC236}">
                <a16:creationId xmlns:a16="http://schemas.microsoft.com/office/drawing/2014/main" id="{591555D6-BB2E-43A6-8859-28C59425DBF4}"/>
              </a:ext>
            </a:extLst>
          </p:cNvPr>
          <p:cNvSpPr txBox="1"/>
          <p:nvPr userDrawn="1"/>
        </p:nvSpPr>
        <p:spPr>
          <a:xfrm>
            <a:off x="1366838" y="207098"/>
            <a:ext cx="5148262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7" name="text" descr="{&quot;templafy&quot;:{&quot;id&quot;:&quot;43ba2265-1772-49d5-96c7-e139d3283936&quot;}}" hidden="1" title="UserProfile.CenterFreeText">
            <a:extLst>
              <a:ext uri="{FF2B5EF4-FFF2-40B4-BE49-F238E27FC236}">
                <a16:creationId xmlns:a16="http://schemas.microsoft.com/office/drawing/2014/main" id="{E53FC353-2F0F-4922-821A-1A51D53892CD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600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Enhed for byggestyring</a:t>
            </a:r>
          </a:p>
        </p:txBody>
      </p:sp>
      <p:sp>
        <p:nvSpPr>
          <p:cNvPr id="8" name="text" descr="{&quot;templafy&quot;:{&quot;id&quot;:&quot;79518f6c-e5b6-4ade-b8a1-008f1c7da5ae&quot;}}" title="UserProfile.Centers.Center_{{DocumentLanguage}}">
            <a:extLst>
              <a:ext uri="{FF2B5EF4-FFF2-40B4-BE49-F238E27FC236}">
                <a16:creationId xmlns:a16="http://schemas.microsoft.com/office/drawing/2014/main" id="{867010F9-A7D3-4A5E-BC65-021A3528870A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578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Center for Økonomi</a:t>
            </a:r>
          </a:p>
        </p:txBody>
      </p:sp>
      <p:sp>
        <p:nvSpPr>
          <p:cNvPr id="9" name="text" descr="{&quot;templafy&quot;:{&quot;id&quot;:&quot;80acb9f6-8734-4ef3-a573-6065b084e0ce&quot;}}" title="Form.PresentationTitle">
            <a:extLst>
              <a:ext uri="{FF2B5EF4-FFF2-40B4-BE49-F238E27FC236}">
                <a16:creationId xmlns:a16="http://schemas.microsoft.com/office/drawing/2014/main" id="{53BDA2D0-B22F-42B1-A4C9-3F000756EB91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000" dirty="0">
                <a:solidFill>
                  <a:schemeClr val="bg1"/>
                </a:solidFill>
              </a:rPr>
              <a:t>Cost and Schedule Risk Analysis</a:t>
            </a:r>
          </a:p>
        </p:txBody>
      </p:sp>
      <p:pic>
        <p:nvPicPr>
          <p:cNvPr id="822175336" name="image" descr="{&quot;templafy&quot;:{&quot;id&quot;:&quot;1c5dbb9b-5d04-413e-95ec-698bc98f1afe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4000"/>
            <a:ext cx="684000" cy="684000"/>
          </a:xfrm>
          <a:prstGeom prst="rect">
            <a:avLst/>
          </a:prstGeom>
        </p:spPr>
      </p:pic>
      <p:pic>
        <p:nvPicPr>
          <p:cNvPr id="86003267" name="image" descr="{&quot;templafy&quot;:{&quot;id&quot;:&quot;a0d6e854-6143-4881-831c-a845e11ac3ed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718575"/>
            <a:ext cx="687600" cy="687600"/>
          </a:xfrm>
          <a:prstGeom prst="rect">
            <a:avLst/>
          </a:prstGeom>
        </p:spPr>
      </p:pic>
      <p:pic>
        <p:nvPicPr>
          <p:cNvPr id="17" name="Region">
            <a:extLst>
              <a:ext uri="{FF2B5EF4-FFF2-40B4-BE49-F238E27FC236}">
                <a16:creationId xmlns:a16="http://schemas.microsoft.com/office/drawing/2014/main" id="{30058ECB-B484-48BD-9049-4B17351B1EA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5763982"/>
            <a:ext cx="116417" cy="594784"/>
          </a:xfrm>
          <a:prstGeom prst="rect">
            <a:avLst/>
          </a:prstGeom>
        </p:spPr>
      </p:pic>
      <p:pic>
        <p:nvPicPr>
          <p:cNvPr id="1674017732" name="image" descr="{&quot;templafy&quot;:{&quot;id&quot;:&quot;2de9f0ef-209e-4a6f-ac70-ba24e2b7a570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268752167" name="image" descr="{&quot;templafy&quot;:{&quot;id&quot;:&quot;8759044d-40f7-4f83-9d25-826b5f05fe4c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2119765782" name="image" descr="{&quot;templafy&quot;:{&quot;id&quot;:&quot;50a92ce5-000a-4f07-b949-49e6b68a7a6c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pic>
        <p:nvPicPr>
          <p:cNvPr id="1854342854" name="image" descr="{&quot;templafy&quot;:{&quot;id&quot;:&quot;9674ed36-084e-4aab-935f-f30264baefa0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16000" y="50400"/>
            <a:ext cx="4176000" cy="619200"/>
          </a:xfrm>
          <a:prstGeom prst="rect">
            <a:avLst/>
          </a:prstGeom>
        </p:spPr>
      </p:pic>
      <p:sp>
        <p:nvSpPr>
          <p:cNvPr id="22" name="text" descr="{&quot;templafy&quot;:{&quot;id&quot;:&quot;9781f75f-d1aa-427f-b9ad-db2f97e349fa&quot;}}" hidden="1" title="UserProfile.Name">
            <a:extLst>
              <a:ext uri="{FF2B5EF4-FFF2-40B4-BE49-F238E27FC236}">
                <a16:creationId xmlns:a16="http://schemas.microsoft.com/office/drawing/2014/main" id="{2436B9E0-97E8-428C-B474-A1B8FBC4D037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Leise Lund Sørensen</a:t>
            </a:r>
          </a:p>
        </p:txBody>
      </p:sp>
      <p:sp>
        <p:nvSpPr>
          <p:cNvPr id="23" name="text" descr="{&quot;templafy&quot;:{&quot;id&quot;:&quot;ee8254c1-0ffb-47f9-abb3-311fd44c395e&quot;}}" title="Form.Manuel_dato">
            <a:extLst>
              <a:ext uri="{FF2B5EF4-FFF2-40B4-BE49-F238E27FC236}">
                <a16:creationId xmlns:a16="http://schemas.microsoft.com/office/drawing/2014/main" id="{D852104B-31C3-45BB-B8A2-2EFD81BDA39E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18. september 2019</a:t>
            </a:r>
          </a:p>
        </p:txBody>
      </p:sp>
    </p:spTree>
    <p:extLst>
      <p:ext uri="{BB962C8B-B14F-4D97-AF65-F5344CB8AC3E}">
        <p14:creationId xmlns:p14="http://schemas.microsoft.com/office/powerpoint/2010/main" val="322329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tekst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366837" y="871200"/>
            <a:ext cx="10137775" cy="828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Overskrift 28pt i max. to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3" hasCustomPrompt="1"/>
          </p:nvPr>
        </p:nvSpPr>
        <p:spPr>
          <a:xfrm>
            <a:off x="1366837" y="1989139"/>
            <a:ext cx="4924425" cy="3498850"/>
          </a:xfrm>
        </p:spPr>
        <p:txBody>
          <a:bodyPr/>
          <a:lstStyle>
            <a:lvl1pPr marL="126000" indent="-126000">
              <a:defRPr sz="1800"/>
            </a:lvl1pPr>
            <a:lvl2pPr marL="450000" indent="-108000">
              <a:defRPr sz="16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18pt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19" name="Pladsholder til indhold 6"/>
          <p:cNvSpPr>
            <a:spLocks noGrp="1"/>
          </p:cNvSpPr>
          <p:nvPr>
            <p:ph sz="quarter" idx="14" hasCustomPrompt="1"/>
          </p:nvPr>
        </p:nvSpPr>
        <p:spPr>
          <a:xfrm>
            <a:off x="6580188" y="1989139"/>
            <a:ext cx="4924424" cy="3500776"/>
          </a:xfrm>
        </p:spPr>
        <p:txBody>
          <a:bodyPr/>
          <a:lstStyle>
            <a:lvl1pPr marL="126000" indent="-126000">
              <a:defRPr sz="1800"/>
            </a:lvl1pPr>
            <a:lvl2pPr marL="450000" indent="-108000">
              <a:defRPr sz="16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18pt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3" name="Date Placeholder 2" hidden="1">
            <a:extLst>
              <a:ext uri="{FF2B5EF4-FFF2-40B4-BE49-F238E27FC236}">
                <a16:creationId xmlns:a16="http://schemas.microsoft.com/office/drawing/2014/main" id="{168D8D5A-0B9B-4749-A27C-B61865A9F46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8" name="Footer Placeholder 7" hidden="1">
            <a:extLst>
              <a:ext uri="{FF2B5EF4-FFF2-40B4-BE49-F238E27FC236}">
                <a16:creationId xmlns:a16="http://schemas.microsoft.com/office/drawing/2014/main" id="{BD7D929E-55A9-404B-AB63-7056C83E8F0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409F8F-FD32-4C43-B004-D50DBD62F82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" descr="{&quot;templafy&quot;:{&quot;id&quot;:&quot;712ff73b-7558-456e-8d68-d8c2e69a26b2&quot;}}" title="UserProfile.Office.Virksomhed_{{DocumentLanguage}}">
            <a:extLst>
              <a:ext uri="{FF2B5EF4-FFF2-40B4-BE49-F238E27FC236}">
                <a16:creationId xmlns:a16="http://schemas.microsoft.com/office/drawing/2014/main" id="{378BF857-31E9-400F-B9EC-F6C9240631E1}"/>
              </a:ext>
            </a:extLst>
          </p:cNvPr>
          <p:cNvSpPr txBox="1"/>
          <p:nvPr userDrawn="1"/>
        </p:nvSpPr>
        <p:spPr>
          <a:xfrm>
            <a:off x="1366838" y="207098"/>
            <a:ext cx="5148262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11" name="text" descr="{&quot;templafy&quot;:{&quot;id&quot;:&quot;63a828ab-38b9-4355-8905-37d429161dc0&quot;}}" hidden="1" title="UserProfile.CenterFreeText">
            <a:extLst>
              <a:ext uri="{FF2B5EF4-FFF2-40B4-BE49-F238E27FC236}">
                <a16:creationId xmlns:a16="http://schemas.microsoft.com/office/drawing/2014/main" id="{77896589-C225-45A9-9215-F9AD1222BC9E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600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Enhed for byggestyring</a:t>
            </a:r>
          </a:p>
        </p:txBody>
      </p:sp>
      <p:sp>
        <p:nvSpPr>
          <p:cNvPr id="12" name="text" descr="{&quot;templafy&quot;:{&quot;id&quot;:&quot;d0636022-e68e-4c56-bbad-a0ee3a7728ac&quot;}}" title="UserProfile.Centers.Center_{{DocumentLanguage}}">
            <a:extLst>
              <a:ext uri="{FF2B5EF4-FFF2-40B4-BE49-F238E27FC236}">
                <a16:creationId xmlns:a16="http://schemas.microsoft.com/office/drawing/2014/main" id="{070629F2-536E-43DB-A618-FC0BE464A8B6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578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Center for Økonomi</a:t>
            </a:r>
          </a:p>
        </p:txBody>
      </p:sp>
      <p:sp>
        <p:nvSpPr>
          <p:cNvPr id="13" name="text" descr="{&quot;templafy&quot;:{&quot;id&quot;:&quot;c9d8b949-102c-4fc7-a054-75e222588ce7&quot;}}" title="Form.PresentationTitle">
            <a:extLst>
              <a:ext uri="{FF2B5EF4-FFF2-40B4-BE49-F238E27FC236}">
                <a16:creationId xmlns:a16="http://schemas.microsoft.com/office/drawing/2014/main" id="{7A43BAE4-F51C-489D-91E6-EDE93BB05E1E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000" dirty="0">
                <a:solidFill>
                  <a:schemeClr val="bg1"/>
                </a:solidFill>
              </a:rPr>
              <a:t>Cost and Schedule Risk Analysis</a:t>
            </a:r>
          </a:p>
        </p:txBody>
      </p:sp>
      <p:pic>
        <p:nvPicPr>
          <p:cNvPr id="782788975" name="image" descr="{&quot;templafy&quot;:{&quot;id&quot;:&quot;4452b2f6-ef21-4c30-9aec-9e0fcf860e2b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4000"/>
            <a:ext cx="684000" cy="684000"/>
          </a:xfrm>
          <a:prstGeom prst="rect">
            <a:avLst/>
          </a:prstGeom>
        </p:spPr>
      </p:pic>
      <p:pic>
        <p:nvPicPr>
          <p:cNvPr id="191950944" name="image" descr="{&quot;templafy&quot;:{&quot;id&quot;:&quot;a5fa4f31-06de-4cf5-b121-a165797be0af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718575"/>
            <a:ext cx="687600" cy="687600"/>
          </a:xfrm>
          <a:prstGeom prst="rect">
            <a:avLst/>
          </a:prstGeom>
        </p:spPr>
      </p:pic>
      <p:pic>
        <p:nvPicPr>
          <p:cNvPr id="21" name="Region">
            <a:extLst>
              <a:ext uri="{FF2B5EF4-FFF2-40B4-BE49-F238E27FC236}">
                <a16:creationId xmlns:a16="http://schemas.microsoft.com/office/drawing/2014/main" id="{518A4D16-3C1E-41DA-AF00-CB8F5B0BFEB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5763982"/>
            <a:ext cx="116417" cy="594784"/>
          </a:xfrm>
          <a:prstGeom prst="rect">
            <a:avLst/>
          </a:prstGeom>
        </p:spPr>
      </p:pic>
      <p:pic>
        <p:nvPicPr>
          <p:cNvPr id="538885955" name="image" descr="{&quot;templafy&quot;:{&quot;id&quot;:&quot;159eec10-f448-44da-a601-8926c4490469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1057516914" name="image" descr="{&quot;templafy&quot;:{&quot;id&quot;:&quot;dc787617-ceee-4419-8266-246b62c306d7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1583950729" name="image" descr="{&quot;templafy&quot;:{&quot;id&quot;:&quot;8bbc3c8d-6d73-4581-a629-da34a759de9f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pic>
        <p:nvPicPr>
          <p:cNvPr id="209446118" name="image" descr="{&quot;templafy&quot;:{&quot;id&quot;:&quot;0a4549f3-ae10-42ac-9c6b-f529de5a64dd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16000" y="50400"/>
            <a:ext cx="4176000" cy="619200"/>
          </a:xfrm>
          <a:prstGeom prst="rect">
            <a:avLst/>
          </a:prstGeom>
        </p:spPr>
      </p:pic>
      <p:sp>
        <p:nvSpPr>
          <p:cNvPr id="26" name="text" descr="{&quot;templafy&quot;:{&quot;id&quot;:&quot;dbaa7093-93c4-4ccd-a91a-54e1d1427954&quot;}}" hidden="1" title="UserProfile.Name">
            <a:extLst>
              <a:ext uri="{FF2B5EF4-FFF2-40B4-BE49-F238E27FC236}">
                <a16:creationId xmlns:a16="http://schemas.microsoft.com/office/drawing/2014/main" id="{6B0C741D-8435-4AB2-B2D8-0B88BF717232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Leise Lund Sørensen</a:t>
            </a:r>
          </a:p>
        </p:txBody>
      </p:sp>
      <p:sp>
        <p:nvSpPr>
          <p:cNvPr id="27" name="text" descr="{&quot;templafy&quot;:{&quot;id&quot;:&quot;653fbf29-107d-41f5-9e0a-7b79fad144df&quot;}}" title="Form.Manuel_dato">
            <a:extLst>
              <a:ext uri="{FF2B5EF4-FFF2-40B4-BE49-F238E27FC236}">
                <a16:creationId xmlns:a16="http://schemas.microsoft.com/office/drawing/2014/main" id="{6FE2C55A-F3A3-4C26-9E35-9687C243706A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18. september 2019</a:t>
            </a:r>
          </a:p>
        </p:txBody>
      </p:sp>
    </p:spTree>
    <p:extLst>
      <p:ext uri="{BB962C8B-B14F-4D97-AF65-F5344CB8AC3E}">
        <p14:creationId xmlns:p14="http://schemas.microsoft.com/office/powerpoint/2010/main" val="91777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t fel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tekst 1"/>
          <p:cNvSpPr>
            <a:spLocks noGrp="1"/>
          </p:cNvSpPr>
          <p:nvPr>
            <p:ph type="body" sz="quarter" idx="15" hasCustomPrompt="1"/>
          </p:nvPr>
        </p:nvSpPr>
        <p:spPr>
          <a:xfrm>
            <a:off x="1367999" y="4838163"/>
            <a:ext cx="10136614" cy="654587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 baseline="0"/>
            </a:lvl1pPr>
            <a:lvl2pPr>
              <a:defRPr sz="1800"/>
            </a:lvl2pPr>
            <a:lvl3pPr marL="324000">
              <a:defRPr sz="1600"/>
            </a:lvl3pPr>
            <a:lvl4pPr marL="540000"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/>
            </a:lvl5pPr>
          </a:lstStyle>
          <a:p>
            <a:pPr lvl="0"/>
            <a:r>
              <a:rPr lang="da-DK" dirty="0"/>
              <a:t>Billedtekst 16pt i to eller max tre linjer</a:t>
            </a:r>
          </a:p>
        </p:txBody>
      </p:sp>
      <p:sp>
        <p:nvSpPr>
          <p:cNvPr id="8" name="Pladsholder til billede 2"/>
          <p:cNvSpPr>
            <a:spLocks noGrp="1"/>
          </p:cNvSpPr>
          <p:nvPr>
            <p:ph type="pic" sz="quarter" idx="16" hasCustomPrompt="1"/>
          </p:nvPr>
        </p:nvSpPr>
        <p:spPr>
          <a:xfrm>
            <a:off x="1367999" y="871200"/>
            <a:ext cx="10136614" cy="3831429"/>
          </a:xfrm>
        </p:spPr>
        <p:txBody>
          <a:bodyPr tIns="612000" anchor="ctr" anchorCtr="0"/>
          <a:lstStyle>
            <a:lvl1pPr marL="0" indent="0" algn="ctr">
              <a:buNone/>
              <a:defRPr sz="1400" baseline="0">
                <a:solidFill>
                  <a:schemeClr val="accent6"/>
                </a:solidFill>
              </a:defRPr>
            </a:lvl1pPr>
          </a:lstStyle>
          <a:p>
            <a:r>
              <a:rPr lang="da-DK" dirty="0"/>
              <a:t>Klik på ikon for at indsætte billede</a:t>
            </a: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FD384858-CF75-4D90-99EB-C57934C0FD1F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8A6BEA05-A108-48C1-B55F-9DCB7AF8DBD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AFCB0-3A09-4940-BE2D-7847FFF09D9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" descr="{&quot;templafy&quot;:{&quot;id&quot;:&quot;53cd7928-6522-4278-8e67-81a5730fbab2&quot;}}" title="UserProfile.Office.Virksomhed_{{DocumentLanguage}}">
            <a:extLst>
              <a:ext uri="{FF2B5EF4-FFF2-40B4-BE49-F238E27FC236}">
                <a16:creationId xmlns:a16="http://schemas.microsoft.com/office/drawing/2014/main" id="{F51367B4-CC7A-4489-8018-4AD5360FE837}"/>
              </a:ext>
            </a:extLst>
          </p:cNvPr>
          <p:cNvSpPr txBox="1"/>
          <p:nvPr userDrawn="1"/>
        </p:nvSpPr>
        <p:spPr>
          <a:xfrm>
            <a:off x="1366838" y="207098"/>
            <a:ext cx="5148262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10" name="text" descr="{&quot;templafy&quot;:{&quot;id&quot;:&quot;9dc2c28d-112a-44b7-a48d-8d76fcf58b4b&quot;}}" hidden="1" title="UserProfile.CenterFreeText">
            <a:extLst>
              <a:ext uri="{FF2B5EF4-FFF2-40B4-BE49-F238E27FC236}">
                <a16:creationId xmlns:a16="http://schemas.microsoft.com/office/drawing/2014/main" id="{9481764F-DC1F-44F4-A637-F9AF39FDB626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600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Enhed for byggestyring</a:t>
            </a:r>
          </a:p>
        </p:txBody>
      </p:sp>
      <p:sp>
        <p:nvSpPr>
          <p:cNvPr id="12" name="text" descr="{&quot;templafy&quot;:{&quot;id&quot;:&quot;1f47b0fa-2b1d-450a-9edf-e119c0db0dac&quot;}}" title="UserProfile.Centers.Center_{{DocumentLanguage}}">
            <a:extLst>
              <a:ext uri="{FF2B5EF4-FFF2-40B4-BE49-F238E27FC236}">
                <a16:creationId xmlns:a16="http://schemas.microsoft.com/office/drawing/2014/main" id="{3DA6B91A-0D81-4188-8F91-5978B8F67F6B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578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Center for Økonomi</a:t>
            </a:r>
          </a:p>
        </p:txBody>
      </p:sp>
      <p:sp>
        <p:nvSpPr>
          <p:cNvPr id="13" name="text" descr="{&quot;templafy&quot;:{&quot;id&quot;:&quot;a3e5882d-9e28-4ee1-9cc5-7211b6371422&quot;}}" title="Form.PresentationTitle">
            <a:extLst>
              <a:ext uri="{FF2B5EF4-FFF2-40B4-BE49-F238E27FC236}">
                <a16:creationId xmlns:a16="http://schemas.microsoft.com/office/drawing/2014/main" id="{4E693C6E-CD0D-4ADB-8EDC-FCDE08D6EA50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000" dirty="0">
                <a:solidFill>
                  <a:schemeClr val="bg1"/>
                </a:solidFill>
              </a:rPr>
              <a:t>Cost and Schedule Risk Analysis</a:t>
            </a:r>
          </a:p>
        </p:txBody>
      </p:sp>
      <p:pic>
        <p:nvPicPr>
          <p:cNvPr id="832026748" name="image" descr="{&quot;templafy&quot;:{&quot;id&quot;:&quot;891bdfb8-597d-49e8-b0bb-320d8c5cf68d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4000"/>
            <a:ext cx="684000" cy="684000"/>
          </a:xfrm>
          <a:prstGeom prst="rect">
            <a:avLst/>
          </a:prstGeom>
        </p:spPr>
      </p:pic>
      <p:pic>
        <p:nvPicPr>
          <p:cNvPr id="660850583" name="image" descr="{&quot;templafy&quot;:{&quot;id&quot;:&quot;11bf19fa-26de-42fa-a8bd-8e51b41cf639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718575"/>
            <a:ext cx="687600" cy="687600"/>
          </a:xfrm>
          <a:prstGeom prst="rect">
            <a:avLst/>
          </a:prstGeom>
        </p:spPr>
      </p:pic>
      <p:pic>
        <p:nvPicPr>
          <p:cNvPr id="20" name="Region">
            <a:extLst>
              <a:ext uri="{FF2B5EF4-FFF2-40B4-BE49-F238E27FC236}">
                <a16:creationId xmlns:a16="http://schemas.microsoft.com/office/drawing/2014/main" id="{20CBC785-56F5-48DD-9413-CEBA68A9FCF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5763982"/>
            <a:ext cx="116417" cy="594784"/>
          </a:xfrm>
          <a:prstGeom prst="rect">
            <a:avLst/>
          </a:prstGeom>
        </p:spPr>
      </p:pic>
      <p:pic>
        <p:nvPicPr>
          <p:cNvPr id="971513647" name="image" descr="{&quot;templafy&quot;:{&quot;id&quot;:&quot;6a226e2a-b3a0-4246-a93a-aef95694dffe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529887912" name="image" descr="{&quot;templafy&quot;:{&quot;id&quot;:&quot;1842bcf1-b394-405d-8c66-3e6c570fe743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1571767392" name="image" descr="{&quot;templafy&quot;:{&quot;id&quot;:&quot;4ecbd760-4423-4d67-a8d3-c2aafc726d0b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pic>
        <p:nvPicPr>
          <p:cNvPr id="647962991" name="image" descr="{&quot;templafy&quot;:{&quot;id&quot;:&quot;1c76cc91-73ac-42e5-80b3-98897ea5f36f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16000" y="50400"/>
            <a:ext cx="4176000" cy="619200"/>
          </a:xfrm>
          <a:prstGeom prst="rect">
            <a:avLst/>
          </a:prstGeom>
        </p:spPr>
      </p:pic>
      <p:sp>
        <p:nvSpPr>
          <p:cNvPr id="25" name="text" descr="{&quot;templafy&quot;:{&quot;id&quot;:&quot;6f5e4512-3985-40f0-9041-821f91e9a624&quot;}}" hidden="1" title="UserProfile.Name">
            <a:extLst>
              <a:ext uri="{FF2B5EF4-FFF2-40B4-BE49-F238E27FC236}">
                <a16:creationId xmlns:a16="http://schemas.microsoft.com/office/drawing/2014/main" id="{942EC712-B94B-4055-BE7D-8973BA96BC60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Leise Lund Sørensen</a:t>
            </a:r>
          </a:p>
        </p:txBody>
      </p:sp>
      <p:sp>
        <p:nvSpPr>
          <p:cNvPr id="26" name="text" descr="{&quot;templafy&quot;:{&quot;id&quot;:&quot;bd410255-3f6f-4ee6-90fe-bd7f39509b83&quot;}}" title="Form.Manuel_dato">
            <a:extLst>
              <a:ext uri="{FF2B5EF4-FFF2-40B4-BE49-F238E27FC236}">
                <a16:creationId xmlns:a16="http://schemas.microsoft.com/office/drawing/2014/main" id="{3321C456-855E-4615-89FF-2FC48B182200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18. september 2019</a:t>
            </a:r>
          </a:p>
        </p:txBody>
      </p:sp>
    </p:spTree>
    <p:extLst>
      <p:ext uri="{BB962C8B-B14F-4D97-AF65-F5344CB8AC3E}">
        <p14:creationId xmlns:p14="http://schemas.microsoft.com/office/powerpoint/2010/main" val="3211764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t fel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tekst 1"/>
          <p:cNvSpPr>
            <a:spLocks noGrp="1"/>
          </p:cNvSpPr>
          <p:nvPr>
            <p:ph type="body" sz="quarter" idx="15" hasCustomPrompt="1"/>
          </p:nvPr>
        </p:nvSpPr>
        <p:spPr>
          <a:xfrm>
            <a:off x="1367547" y="4838163"/>
            <a:ext cx="10137065" cy="654587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 baseline="0"/>
            </a:lvl1pPr>
            <a:lvl2pPr>
              <a:defRPr sz="1800"/>
            </a:lvl2pPr>
            <a:lvl3pPr marL="324000">
              <a:defRPr sz="1600"/>
            </a:lvl3pPr>
            <a:lvl4pPr marL="540000"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/>
            </a:lvl5pPr>
          </a:lstStyle>
          <a:p>
            <a:pPr lvl="0"/>
            <a:r>
              <a:rPr lang="da-DK" dirty="0"/>
              <a:t>Billedtekst 16pt i to eller max tre linjer</a:t>
            </a:r>
          </a:p>
        </p:txBody>
      </p:sp>
      <p:sp>
        <p:nvSpPr>
          <p:cNvPr id="19" name="Pladsholder til indhold 2"/>
          <p:cNvSpPr>
            <a:spLocks noGrp="1"/>
          </p:cNvSpPr>
          <p:nvPr>
            <p:ph sz="quarter" idx="17" hasCustomPrompt="1"/>
          </p:nvPr>
        </p:nvSpPr>
        <p:spPr>
          <a:xfrm>
            <a:off x="1367999" y="871200"/>
            <a:ext cx="10136614" cy="3831675"/>
          </a:xfrm>
        </p:spPr>
        <p:txBody>
          <a:bodyPr/>
          <a:lstStyle>
            <a:lvl1pPr marL="270000" indent="-270000">
              <a:defRPr baseline="0"/>
            </a:lvl1pPr>
            <a:lvl2pPr marL="630000" indent="-270000">
              <a:defRPr/>
            </a:lvl2pPr>
            <a:lvl3pPr marL="936000" indent="-234000">
              <a:defRPr/>
            </a:lvl3pPr>
            <a:lvl4pPr marL="1296000" indent="-216000">
              <a:defRPr/>
            </a:lvl4pPr>
            <a:lvl5pPr marL="1656000" indent="-216000">
              <a:defRPr/>
            </a:lvl5pPr>
            <a:lvl6pPr marL="1998000" indent="-180000">
              <a:defRPr/>
            </a:lvl6pPr>
            <a:lvl7pPr marL="2358000" indent="-180000">
              <a:defRPr/>
            </a:lvl7pPr>
            <a:lvl8pPr marL="2718000" indent="-180000">
              <a:defRPr/>
            </a:lvl8pPr>
            <a:lvl9pPr marL="2718000" indent="-180000">
              <a:defRPr sz="1000"/>
            </a:lvl9pPr>
          </a:lstStyle>
          <a:p>
            <a:pPr lvl="0"/>
            <a:r>
              <a:rPr lang="da-DK" dirty="0"/>
              <a:t>Brødtekst 22pt skrives her, eller tabel og diagram indsættes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  <a:p>
            <a:pPr lvl="8"/>
            <a:endParaRPr lang="da-DK" dirty="0"/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1F378BB3-E053-49F9-9A7A-C0B10653107D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A6C91655-88A1-4C0A-8A8C-9EA381975970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8066C8-4CB7-4D18-8A99-898339287836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ext" descr="{&quot;templafy&quot;:{&quot;id&quot;:&quot;c2c069e0-3157-416b-8d33-ae0b13d96a2c&quot;}}" title="UserProfile.Office.Virksomhed_{{DocumentLanguage}}">
            <a:extLst>
              <a:ext uri="{FF2B5EF4-FFF2-40B4-BE49-F238E27FC236}">
                <a16:creationId xmlns:a16="http://schemas.microsoft.com/office/drawing/2014/main" id="{6146C491-F52C-4CC4-B68A-1B556B13EC12}"/>
              </a:ext>
            </a:extLst>
          </p:cNvPr>
          <p:cNvSpPr txBox="1"/>
          <p:nvPr userDrawn="1"/>
        </p:nvSpPr>
        <p:spPr>
          <a:xfrm>
            <a:off x="1366838" y="207098"/>
            <a:ext cx="5148262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9" name="text" descr="{&quot;templafy&quot;:{&quot;id&quot;:&quot;a325e4af-cc8c-4e0e-a6f3-d4236b158365&quot;}}" hidden="1" title="UserProfile.CenterFreeText">
            <a:extLst>
              <a:ext uri="{FF2B5EF4-FFF2-40B4-BE49-F238E27FC236}">
                <a16:creationId xmlns:a16="http://schemas.microsoft.com/office/drawing/2014/main" id="{EFE9D610-3E2D-4336-BFED-06307C757B93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600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Enhed for byggestyring</a:t>
            </a:r>
          </a:p>
        </p:txBody>
      </p:sp>
      <p:sp>
        <p:nvSpPr>
          <p:cNvPr id="10" name="text" descr="{&quot;templafy&quot;:{&quot;id&quot;:&quot;4349717e-4d7f-432c-a4c0-191b2bd8a71f&quot;}}" title="UserProfile.Centers.Center_{{DocumentLanguage}}">
            <a:extLst>
              <a:ext uri="{FF2B5EF4-FFF2-40B4-BE49-F238E27FC236}">
                <a16:creationId xmlns:a16="http://schemas.microsoft.com/office/drawing/2014/main" id="{7CDCCB15-F3B6-4E12-8F8C-26477B502FF5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578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Center for Økonomi</a:t>
            </a:r>
          </a:p>
        </p:txBody>
      </p:sp>
      <p:sp>
        <p:nvSpPr>
          <p:cNvPr id="12" name="text" descr="{&quot;templafy&quot;:{&quot;id&quot;:&quot;143f3854-a2f3-4e82-9066-0b3d5a435693&quot;}}" title="Form.PresentationTitle">
            <a:extLst>
              <a:ext uri="{FF2B5EF4-FFF2-40B4-BE49-F238E27FC236}">
                <a16:creationId xmlns:a16="http://schemas.microsoft.com/office/drawing/2014/main" id="{65CA55F8-E335-4AC4-9CBD-C2ED54C997CA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000" dirty="0">
                <a:solidFill>
                  <a:schemeClr val="bg1"/>
                </a:solidFill>
              </a:rPr>
              <a:t>Cost and Schedule Risk Analysis</a:t>
            </a:r>
          </a:p>
        </p:txBody>
      </p:sp>
      <p:pic>
        <p:nvPicPr>
          <p:cNvPr id="1317528485" name="image" descr="{&quot;templafy&quot;:{&quot;id&quot;:&quot;e6f999df-3329-4e51-8f68-234e9dcd4ce6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4000"/>
            <a:ext cx="684000" cy="684000"/>
          </a:xfrm>
          <a:prstGeom prst="rect">
            <a:avLst/>
          </a:prstGeom>
        </p:spPr>
      </p:pic>
      <p:pic>
        <p:nvPicPr>
          <p:cNvPr id="233726976" name="image" descr="{&quot;templafy&quot;:{&quot;id&quot;:&quot;36bfd91e-8168-443d-8ac5-965654056179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718575"/>
            <a:ext cx="687600" cy="687600"/>
          </a:xfrm>
          <a:prstGeom prst="rect">
            <a:avLst/>
          </a:prstGeom>
        </p:spPr>
      </p:pic>
      <p:pic>
        <p:nvPicPr>
          <p:cNvPr id="20" name="Region">
            <a:extLst>
              <a:ext uri="{FF2B5EF4-FFF2-40B4-BE49-F238E27FC236}">
                <a16:creationId xmlns:a16="http://schemas.microsoft.com/office/drawing/2014/main" id="{CE54899A-3EBE-4219-AFB1-9E08B2D8ECE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5763982"/>
            <a:ext cx="116417" cy="594784"/>
          </a:xfrm>
          <a:prstGeom prst="rect">
            <a:avLst/>
          </a:prstGeom>
        </p:spPr>
      </p:pic>
      <p:pic>
        <p:nvPicPr>
          <p:cNvPr id="1181186559" name="image" descr="{&quot;templafy&quot;:{&quot;id&quot;:&quot;1fa33447-8af6-40d1-bc2b-916d0ab81bab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332289417" name="image" descr="{&quot;templafy&quot;:{&quot;id&quot;:&quot;a122871f-85a6-49e3-a232-26e54e7270a6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1752005073" name="image" descr="{&quot;templafy&quot;:{&quot;id&quot;:&quot;7cf2be9e-4e65-4ba4-a22a-a21ca40748ce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pic>
        <p:nvPicPr>
          <p:cNvPr id="460964277" name="image" descr="{&quot;templafy&quot;:{&quot;id&quot;:&quot;f5247b0b-6838-468e-93cb-429e42a363eb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16000" y="50400"/>
            <a:ext cx="4176000" cy="619200"/>
          </a:xfrm>
          <a:prstGeom prst="rect">
            <a:avLst/>
          </a:prstGeom>
        </p:spPr>
      </p:pic>
      <p:sp>
        <p:nvSpPr>
          <p:cNvPr id="25" name="text" descr="{&quot;templafy&quot;:{&quot;id&quot;:&quot;de9e232a-b4ea-4e70-9898-51c03ce7fb63&quot;}}" hidden="1" title="UserProfile.Name">
            <a:extLst>
              <a:ext uri="{FF2B5EF4-FFF2-40B4-BE49-F238E27FC236}">
                <a16:creationId xmlns:a16="http://schemas.microsoft.com/office/drawing/2014/main" id="{29196FA7-035F-42A9-9CB1-B3531C1BCAD4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Leise Lund Sørensen</a:t>
            </a:r>
          </a:p>
        </p:txBody>
      </p:sp>
      <p:sp>
        <p:nvSpPr>
          <p:cNvPr id="26" name="text" descr="{&quot;templafy&quot;:{&quot;id&quot;:&quot;e76b1379-e650-48a9-b033-79c3f21be0e3&quot;}}" title="Form.Manuel_dato">
            <a:extLst>
              <a:ext uri="{FF2B5EF4-FFF2-40B4-BE49-F238E27FC236}">
                <a16:creationId xmlns:a16="http://schemas.microsoft.com/office/drawing/2014/main" id="{BDFC733C-32E6-4B9B-9AFE-2B046104CDBE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18. september 2019</a:t>
            </a:r>
          </a:p>
        </p:txBody>
      </p:sp>
    </p:spTree>
    <p:extLst>
      <p:ext uri="{BB962C8B-B14F-4D97-AF65-F5344CB8AC3E}">
        <p14:creationId xmlns:p14="http://schemas.microsoft.com/office/powerpoint/2010/main" val="197186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fe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tekst 1"/>
          <p:cNvSpPr>
            <a:spLocks noGrp="1"/>
          </p:cNvSpPr>
          <p:nvPr>
            <p:ph type="body" sz="quarter" idx="15" hasCustomPrompt="1"/>
          </p:nvPr>
        </p:nvSpPr>
        <p:spPr>
          <a:xfrm>
            <a:off x="1367997" y="4985492"/>
            <a:ext cx="4923265" cy="499321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400" baseline="0"/>
            </a:lvl1pPr>
            <a:lvl2pPr>
              <a:defRPr sz="1800"/>
            </a:lvl2pPr>
            <a:lvl3pPr marL="324000">
              <a:defRPr sz="1600"/>
            </a:lvl3pPr>
            <a:lvl4pPr marL="540000"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/>
            </a:lvl5pPr>
          </a:lstStyle>
          <a:p>
            <a:pPr lvl="0"/>
            <a:r>
              <a:rPr lang="da-DK" dirty="0"/>
              <a:t>Billedtekst 14pt i to eller max tre linjer</a:t>
            </a:r>
          </a:p>
        </p:txBody>
      </p:sp>
      <p:sp>
        <p:nvSpPr>
          <p:cNvPr id="25" name="Pladsholder til billede 2"/>
          <p:cNvSpPr>
            <a:spLocks noGrp="1"/>
          </p:cNvSpPr>
          <p:nvPr>
            <p:ph type="pic" sz="quarter" idx="16" hasCustomPrompt="1"/>
          </p:nvPr>
        </p:nvSpPr>
        <p:spPr>
          <a:xfrm>
            <a:off x="1367999" y="871201"/>
            <a:ext cx="4923264" cy="3984624"/>
          </a:xfrm>
        </p:spPr>
        <p:txBody>
          <a:bodyPr tIns="612000" anchor="ctr" anchorCtr="0"/>
          <a:lstStyle>
            <a:lvl1pPr marL="0" indent="0" algn="ctr">
              <a:buNone/>
              <a:defRPr sz="1400" baseline="0">
                <a:solidFill>
                  <a:schemeClr val="accent6"/>
                </a:solidFill>
              </a:defRPr>
            </a:lvl1pPr>
          </a:lstStyle>
          <a:p>
            <a:r>
              <a:rPr lang="da-DK" dirty="0"/>
              <a:t>Klik på ikon for at indsætte billede</a:t>
            </a:r>
          </a:p>
        </p:txBody>
      </p:sp>
      <p:sp>
        <p:nvSpPr>
          <p:cNvPr id="12" name="Pladsholder til tekst 3"/>
          <p:cNvSpPr>
            <a:spLocks noGrp="1"/>
          </p:cNvSpPr>
          <p:nvPr>
            <p:ph type="body" sz="quarter" idx="19" hasCustomPrompt="1"/>
          </p:nvPr>
        </p:nvSpPr>
        <p:spPr>
          <a:xfrm>
            <a:off x="6580188" y="4985492"/>
            <a:ext cx="4920915" cy="499321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400" baseline="0"/>
            </a:lvl1pPr>
            <a:lvl2pPr>
              <a:defRPr sz="1800"/>
            </a:lvl2pPr>
            <a:lvl3pPr marL="324000">
              <a:defRPr sz="1600"/>
            </a:lvl3pPr>
            <a:lvl4pPr marL="540000"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/>
            </a:lvl5pPr>
          </a:lstStyle>
          <a:p>
            <a:pPr lvl="0"/>
            <a:r>
              <a:rPr lang="da-DK" dirty="0"/>
              <a:t>Billedtekst 14pt i to eller max tre linjer</a:t>
            </a:r>
          </a:p>
        </p:txBody>
      </p:sp>
      <p:sp>
        <p:nvSpPr>
          <p:cNvPr id="17" name="Pladsholder til indhold 4"/>
          <p:cNvSpPr>
            <a:spLocks noGrp="1"/>
          </p:cNvSpPr>
          <p:nvPr>
            <p:ph sz="quarter" idx="14" hasCustomPrompt="1"/>
          </p:nvPr>
        </p:nvSpPr>
        <p:spPr>
          <a:xfrm>
            <a:off x="6580187" y="871200"/>
            <a:ext cx="4924425" cy="3988723"/>
          </a:xfrm>
        </p:spPr>
        <p:txBody>
          <a:bodyPr/>
          <a:lstStyle>
            <a:lvl1pPr marL="126000" indent="-126000">
              <a:defRPr sz="1800"/>
            </a:lvl1pPr>
            <a:lvl2pPr marL="450000" indent="-108000">
              <a:defRPr sz="16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18pt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EE849DBD-7C04-447A-8265-A094C811DA44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63D307C9-5829-4405-8C46-DB8A846A188C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74E9D-EC97-4196-B393-DE76FB0123F7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" descr="{&quot;templafy&quot;:{&quot;id&quot;:&quot;57e5a9f4-4dda-4a84-91b3-b9a49a9d0dba&quot;}}" title="UserProfile.Office.Virksomhed_{{DocumentLanguage}}">
            <a:extLst>
              <a:ext uri="{FF2B5EF4-FFF2-40B4-BE49-F238E27FC236}">
                <a16:creationId xmlns:a16="http://schemas.microsoft.com/office/drawing/2014/main" id="{FC6B8FFA-421A-4AC8-AB7A-A20E7560050C}"/>
              </a:ext>
            </a:extLst>
          </p:cNvPr>
          <p:cNvSpPr txBox="1"/>
          <p:nvPr userDrawn="1"/>
        </p:nvSpPr>
        <p:spPr>
          <a:xfrm>
            <a:off x="1366838" y="207098"/>
            <a:ext cx="5148262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10" name="text" descr="{&quot;templafy&quot;:{&quot;id&quot;:&quot;4aeb0051-44a2-4fdf-92d5-8b7bea110021&quot;}}" hidden="1" title="UserProfile.CenterFreeText">
            <a:extLst>
              <a:ext uri="{FF2B5EF4-FFF2-40B4-BE49-F238E27FC236}">
                <a16:creationId xmlns:a16="http://schemas.microsoft.com/office/drawing/2014/main" id="{36C974BD-9E8A-4E8C-828F-626EDB0F399E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600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Enhed for byggestyring</a:t>
            </a:r>
          </a:p>
        </p:txBody>
      </p:sp>
      <p:sp>
        <p:nvSpPr>
          <p:cNvPr id="13" name="text" descr="{&quot;templafy&quot;:{&quot;id&quot;:&quot;6fd03589-9073-4ab4-a77b-35cd6611fe5c&quot;}}" title="UserProfile.Centers.Center_{{DocumentLanguage}}">
            <a:extLst>
              <a:ext uri="{FF2B5EF4-FFF2-40B4-BE49-F238E27FC236}">
                <a16:creationId xmlns:a16="http://schemas.microsoft.com/office/drawing/2014/main" id="{DC579ACE-EC3D-4174-A22C-37EF28460B7F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578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Center for Økonomi</a:t>
            </a:r>
          </a:p>
        </p:txBody>
      </p:sp>
      <p:sp>
        <p:nvSpPr>
          <p:cNvPr id="14" name="text" descr="{&quot;templafy&quot;:{&quot;id&quot;:&quot;5e2ce235-69e8-4e84-aad7-c3c704d426a7&quot;}}" title="Form.PresentationTitle">
            <a:extLst>
              <a:ext uri="{FF2B5EF4-FFF2-40B4-BE49-F238E27FC236}">
                <a16:creationId xmlns:a16="http://schemas.microsoft.com/office/drawing/2014/main" id="{8C45D06A-4D72-4EDC-8F4A-F34DEE5AFB1C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000" dirty="0">
                <a:solidFill>
                  <a:schemeClr val="bg1"/>
                </a:solidFill>
              </a:rPr>
              <a:t>Cost and Schedule Risk Analysis</a:t>
            </a:r>
          </a:p>
        </p:txBody>
      </p:sp>
      <p:pic>
        <p:nvPicPr>
          <p:cNvPr id="1983047422" name="image" descr="{&quot;templafy&quot;:{&quot;id&quot;:&quot;ea56fa2c-0d6a-4c98-bf92-42869a5e6fa7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4000"/>
            <a:ext cx="684000" cy="684000"/>
          </a:xfrm>
          <a:prstGeom prst="rect">
            <a:avLst/>
          </a:prstGeom>
        </p:spPr>
      </p:pic>
      <p:pic>
        <p:nvPicPr>
          <p:cNvPr id="554799462" name="image" descr="{&quot;templafy&quot;:{&quot;id&quot;:&quot;0d497fac-1fc3-4903-b764-f99ca5cdd635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718575"/>
            <a:ext cx="687600" cy="687600"/>
          </a:xfrm>
          <a:prstGeom prst="rect">
            <a:avLst/>
          </a:prstGeom>
        </p:spPr>
      </p:pic>
      <p:pic>
        <p:nvPicPr>
          <p:cNvPr id="22" name="Region">
            <a:extLst>
              <a:ext uri="{FF2B5EF4-FFF2-40B4-BE49-F238E27FC236}">
                <a16:creationId xmlns:a16="http://schemas.microsoft.com/office/drawing/2014/main" id="{523A8909-067C-42CA-BE8D-2D94EDF3F0B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5763982"/>
            <a:ext cx="116417" cy="594784"/>
          </a:xfrm>
          <a:prstGeom prst="rect">
            <a:avLst/>
          </a:prstGeom>
        </p:spPr>
      </p:pic>
      <p:pic>
        <p:nvPicPr>
          <p:cNvPr id="533828666" name="image" descr="{&quot;templafy&quot;:{&quot;id&quot;:&quot;23a97c5e-2bef-4419-b4b0-9ac2a669e2e0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964572160" name="image" descr="{&quot;templafy&quot;:{&quot;id&quot;:&quot;332c5a88-e146-4187-b972-8ba6643bfe36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359129477" name="image" descr="{&quot;templafy&quot;:{&quot;id&quot;:&quot;2cc57104-b6b8-4518-a383-0a6338307ff5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pic>
        <p:nvPicPr>
          <p:cNvPr id="1410098479" name="image" descr="{&quot;templafy&quot;:{&quot;id&quot;:&quot;de354b96-5760-4032-83b6-e216361c04bb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16000" y="50400"/>
            <a:ext cx="4176000" cy="619200"/>
          </a:xfrm>
          <a:prstGeom prst="rect">
            <a:avLst/>
          </a:prstGeom>
        </p:spPr>
      </p:pic>
      <p:sp>
        <p:nvSpPr>
          <p:cNvPr id="28" name="text" descr="{&quot;templafy&quot;:{&quot;id&quot;:&quot;4358fbbd-d2db-481b-b703-9fef0beaf61e&quot;}}" hidden="1" title="UserProfile.Name">
            <a:extLst>
              <a:ext uri="{FF2B5EF4-FFF2-40B4-BE49-F238E27FC236}">
                <a16:creationId xmlns:a16="http://schemas.microsoft.com/office/drawing/2014/main" id="{E83158B3-18FC-4F56-BE63-E6A9907D7100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Leise Lund Sørensen</a:t>
            </a:r>
          </a:p>
        </p:txBody>
      </p:sp>
      <p:sp>
        <p:nvSpPr>
          <p:cNvPr id="29" name="text" descr="{&quot;templafy&quot;:{&quot;id&quot;:&quot;ebb3b8c6-8daa-4d77-b363-8075ac43392b&quot;}}" title="Form.Manuel_dato">
            <a:extLst>
              <a:ext uri="{FF2B5EF4-FFF2-40B4-BE49-F238E27FC236}">
                <a16:creationId xmlns:a16="http://schemas.microsoft.com/office/drawing/2014/main" id="{009D0DCA-018C-405E-8A6E-31A87DC91244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18. september 2019</a:t>
            </a:r>
          </a:p>
        </p:txBody>
      </p:sp>
    </p:spTree>
    <p:extLst>
      <p:ext uri="{BB962C8B-B14F-4D97-AF65-F5344CB8AC3E}">
        <p14:creationId xmlns:p14="http://schemas.microsoft.com/office/powerpoint/2010/main" val="152856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lt &amp; tekst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367999" y="871200"/>
            <a:ext cx="10136613" cy="828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Overskrift 28pt i max. to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27" name="Pladsholder til tekst 1"/>
          <p:cNvSpPr>
            <a:spLocks noGrp="1"/>
          </p:cNvSpPr>
          <p:nvPr>
            <p:ph type="body" sz="quarter" idx="15" hasCustomPrompt="1"/>
          </p:nvPr>
        </p:nvSpPr>
        <p:spPr>
          <a:xfrm>
            <a:off x="1366839" y="4986001"/>
            <a:ext cx="4927440" cy="498812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400" baseline="0"/>
            </a:lvl1pPr>
            <a:lvl2pPr>
              <a:defRPr sz="1800"/>
            </a:lvl2pPr>
            <a:lvl3pPr marL="324000">
              <a:defRPr sz="1600"/>
            </a:lvl3pPr>
            <a:lvl4pPr marL="540000"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/>
            </a:lvl5pPr>
          </a:lstStyle>
          <a:p>
            <a:pPr lvl="0"/>
            <a:r>
              <a:rPr lang="da-DK" dirty="0"/>
              <a:t>Billedtekst 14pt i to eller max tre linjer</a:t>
            </a:r>
          </a:p>
        </p:txBody>
      </p:sp>
      <p:sp>
        <p:nvSpPr>
          <p:cNvPr id="28" name="Pladsholder til billede 2"/>
          <p:cNvSpPr>
            <a:spLocks noGrp="1"/>
          </p:cNvSpPr>
          <p:nvPr>
            <p:ph type="pic" sz="quarter" idx="17" hasCustomPrompt="1"/>
          </p:nvPr>
        </p:nvSpPr>
        <p:spPr>
          <a:xfrm>
            <a:off x="1367999" y="1976399"/>
            <a:ext cx="4923264" cy="2880000"/>
          </a:xfrm>
        </p:spPr>
        <p:txBody>
          <a:bodyPr tIns="612000" anchor="ctr" anchorCtr="0"/>
          <a:lstStyle>
            <a:lvl1pPr marL="0" indent="0" algn="ctr">
              <a:buNone/>
              <a:defRPr sz="1400" baseline="0">
                <a:solidFill>
                  <a:schemeClr val="accent6"/>
                </a:solidFill>
              </a:defRPr>
            </a:lvl1pPr>
          </a:lstStyle>
          <a:p>
            <a:r>
              <a:rPr lang="da-DK" dirty="0"/>
              <a:t>Klik på ikon for at indsætte billede</a:t>
            </a:r>
          </a:p>
        </p:txBody>
      </p:sp>
      <p:sp>
        <p:nvSpPr>
          <p:cNvPr id="24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6580188" y="1989139"/>
            <a:ext cx="4924424" cy="3495674"/>
          </a:xfrm>
        </p:spPr>
        <p:txBody>
          <a:bodyPr/>
          <a:lstStyle>
            <a:lvl1pPr marL="126000" indent="-126000">
              <a:defRPr sz="1800"/>
            </a:lvl1pPr>
            <a:lvl2pPr marL="450000" indent="-108000">
              <a:defRPr sz="16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18pt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3" name="Date Placeholder 2" hidden="1">
            <a:extLst>
              <a:ext uri="{FF2B5EF4-FFF2-40B4-BE49-F238E27FC236}">
                <a16:creationId xmlns:a16="http://schemas.microsoft.com/office/drawing/2014/main" id="{EA25F8AF-2D8A-4335-943D-F40DE9A05960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Footer Placeholder 6" hidden="1">
            <a:extLst>
              <a:ext uri="{FF2B5EF4-FFF2-40B4-BE49-F238E27FC236}">
                <a16:creationId xmlns:a16="http://schemas.microsoft.com/office/drawing/2014/main" id="{96A8B04C-CD21-4171-B523-6B578AF90309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B07D04-A4E5-4C68-B128-D96553C75EA8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" descr="{&quot;templafy&quot;:{&quot;id&quot;:&quot;31f93b12-208b-4e2d-9cc9-047f5cb101dd&quot;}}" title="UserProfile.Office.Virksomhed_{{DocumentLanguage}}">
            <a:extLst>
              <a:ext uri="{FF2B5EF4-FFF2-40B4-BE49-F238E27FC236}">
                <a16:creationId xmlns:a16="http://schemas.microsoft.com/office/drawing/2014/main" id="{329EFC6E-917D-4A17-B097-E6F6742EEAD6}"/>
              </a:ext>
            </a:extLst>
          </p:cNvPr>
          <p:cNvSpPr txBox="1"/>
          <p:nvPr userDrawn="1"/>
        </p:nvSpPr>
        <p:spPr>
          <a:xfrm>
            <a:off x="1366838" y="207098"/>
            <a:ext cx="5148262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10" name="text" descr="{&quot;templafy&quot;:{&quot;id&quot;:&quot;1b81e4ec-0007-45c6-8fbb-1ebbb764b2b4&quot;}}" hidden="1" title="UserProfile.CenterFreeText">
            <a:extLst>
              <a:ext uri="{FF2B5EF4-FFF2-40B4-BE49-F238E27FC236}">
                <a16:creationId xmlns:a16="http://schemas.microsoft.com/office/drawing/2014/main" id="{FE869C55-5188-4178-A8BB-0A2C0434C454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600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Enhed for byggestyring</a:t>
            </a:r>
          </a:p>
        </p:txBody>
      </p:sp>
      <p:sp>
        <p:nvSpPr>
          <p:cNvPr id="11" name="text" descr="{&quot;templafy&quot;:{&quot;id&quot;:&quot;181731f6-5f56-4ba8-b13d-6ca60a1cebac&quot;}}" title="UserProfile.Centers.Center_{{DocumentLanguage}}">
            <a:extLst>
              <a:ext uri="{FF2B5EF4-FFF2-40B4-BE49-F238E27FC236}">
                <a16:creationId xmlns:a16="http://schemas.microsoft.com/office/drawing/2014/main" id="{ECE61B8B-930B-4465-924D-E6545149900F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578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Center for Økonomi</a:t>
            </a:r>
          </a:p>
        </p:txBody>
      </p:sp>
      <p:sp>
        <p:nvSpPr>
          <p:cNvPr id="12" name="text" descr="{&quot;templafy&quot;:{&quot;id&quot;:&quot;9f3e0347-a5d5-429a-8c09-9e2026584128&quot;}}" title="Form.PresentationTitle">
            <a:extLst>
              <a:ext uri="{FF2B5EF4-FFF2-40B4-BE49-F238E27FC236}">
                <a16:creationId xmlns:a16="http://schemas.microsoft.com/office/drawing/2014/main" id="{8A1B75FB-DD2D-46ED-8B80-10EEA78740CF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000" dirty="0">
                <a:solidFill>
                  <a:schemeClr val="bg1"/>
                </a:solidFill>
              </a:rPr>
              <a:t>Cost and Schedule Risk Analysis</a:t>
            </a:r>
          </a:p>
        </p:txBody>
      </p:sp>
      <p:pic>
        <p:nvPicPr>
          <p:cNvPr id="2130020547" name="image" descr="{&quot;templafy&quot;:{&quot;id&quot;:&quot;14e8fc18-55cb-4bd9-93ef-001ace1941c2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4000"/>
            <a:ext cx="684000" cy="684000"/>
          </a:xfrm>
          <a:prstGeom prst="rect">
            <a:avLst/>
          </a:prstGeom>
        </p:spPr>
      </p:pic>
      <p:pic>
        <p:nvPicPr>
          <p:cNvPr id="1947371724" name="image" descr="{&quot;templafy&quot;:{&quot;id&quot;:&quot;2854ec82-07d2-4a54-b2b6-2a069cc9b4e9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718575"/>
            <a:ext cx="687600" cy="687600"/>
          </a:xfrm>
          <a:prstGeom prst="rect">
            <a:avLst/>
          </a:prstGeom>
        </p:spPr>
      </p:pic>
      <p:pic>
        <p:nvPicPr>
          <p:cNvPr id="19" name="Region">
            <a:extLst>
              <a:ext uri="{FF2B5EF4-FFF2-40B4-BE49-F238E27FC236}">
                <a16:creationId xmlns:a16="http://schemas.microsoft.com/office/drawing/2014/main" id="{22692D97-D942-4B10-9245-2FD246EB481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5763982"/>
            <a:ext cx="116417" cy="594784"/>
          </a:xfrm>
          <a:prstGeom prst="rect">
            <a:avLst/>
          </a:prstGeom>
        </p:spPr>
      </p:pic>
      <p:pic>
        <p:nvPicPr>
          <p:cNvPr id="146974708" name="image" descr="{&quot;templafy&quot;:{&quot;id&quot;:&quot;fc6afb91-7d8f-4ff5-ac1d-731d5fa5ae23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1682499018" name="image" descr="{&quot;templafy&quot;:{&quot;id&quot;:&quot;72af0ae3-8b32-4327-a837-f230d95b58d7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277498644" name="image" descr="{&quot;templafy&quot;:{&quot;id&quot;:&quot;a9808e88-6a58-47ae-ab0a-0c7b63e829f5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pic>
        <p:nvPicPr>
          <p:cNvPr id="1805790326" name="image" descr="{&quot;templafy&quot;:{&quot;id&quot;:&quot;5a6d78be-6b1e-4e5a-81cc-61eb17a6caff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16000" y="50400"/>
            <a:ext cx="4176000" cy="619200"/>
          </a:xfrm>
          <a:prstGeom prst="rect">
            <a:avLst/>
          </a:prstGeom>
        </p:spPr>
      </p:pic>
      <p:sp>
        <p:nvSpPr>
          <p:cNvPr id="25" name="text" descr="{&quot;templafy&quot;:{&quot;id&quot;:&quot;20f41768-6d57-4c05-8c4b-fa339fee46b4&quot;}}" hidden="1" title="UserProfile.Name">
            <a:extLst>
              <a:ext uri="{FF2B5EF4-FFF2-40B4-BE49-F238E27FC236}">
                <a16:creationId xmlns:a16="http://schemas.microsoft.com/office/drawing/2014/main" id="{CF1E95FC-C105-4F7E-90D3-FA724261E690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Leise Lund Sørensen</a:t>
            </a:r>
          </a:p>
        </p:txBody>
      </p:sp>
      <p:sp>
        <p:nvSpPr>
          <p:cNvPr id="26" name="text" descr="{&quot;templafy&quot;:{&quot;id&quot;:&quot;35925ba3-96e9-4aba-9a7b-1337bd0a3d3f&quot;}}" title="Form.Manuel_dato">
            <a:extLst>
              <a:ext uri="{FF2B5EF4-FFF2-40B4-BE49-F238E27FC236}">
                <a16:creationId xmlns:a16="http://schemas.microsoft.com/office/drawing/2014/main" id="{B0C5DB91-4FD4-4324-A299-170D5079785E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18. september 2019</a:t>
            </a:r>
          </a:p>
        </p:txBody>
      </p:sp>
    </p:spTree>
    <p:extLst>
      <p:ext uri="{BB962C8B-B14F-4D97-AF65-F5344CB8AC3E}">
        <p14:creationId xmlns:p14="http://schemas.microsoft.com/office/powerpoint/2010/main" val="35173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billede og 2/3 tekstf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F414A781-E1EA-496D-8900-B19CC30039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Overskrift 28pt i max. to linjer </a:t>
            </a:r>
            <a:br>
              <a:rPr lang="da-DK" dirty="0"/>
            </a:br>
            <a:r>
              <a:rPr lang="da-DK" dirty="0"/>
              <a:t>teksten vokser opad</a:t>
            </a:r>
            <a:endParaRPr lang="en-GB" dirty="0"/>
          </a:p>
        </p:txBody>
      </p:sp>
      <p:sp>
        <p:nvSpPr>
          <p:cNvPr id="25" name="Pladsholder til billede 2"/>
          <p:cNvSpPr>
            <a:spLocks noGrp="1"/>
          </p:cNvSpPr>
          <p:nvPr>
            <p:ph type="pic" sz="quarter" idx="16" hasCustomPrompt="1"/>
          </p:nvPr>
        </p:nvSpPr>
        <p:spPr>
          <a:xfrm>
            <a:off x="1367999" y="1974850"/>
            <a:ext cx="3503865" cy="3509963"/>
          </a:xfrm>
        </p:spPr>
        <p:txBody>
          <a:bodyPr tIns="612000" anchor="ctr" anchorCtr="0"/>
          <a:lstStyle>
            <a:lvl1pPr marL="0" indent="0" algn="ctr">
              <a:buNone/>
              <a:defRPr sz="1400" baseline="0">
                <a:solidFill>
                  <a:schemeClr val="accent6"/>
                </a:solidFill>
              </a:defRPr>
            </a:lvl1pPr>
          </a:lstStyle>
          <a:p>
            <a:r>
              <a:rPr lang="da-DK" dirty="0"/>
              <a:t>Klik på ikon for at indsætte billede</a:t>
            </a:r>
          </a:p>
        </p:txBody>
      </p:sp>
      <p:sp>
        <p:nvSpPr>
          <p:cNvPr id="17" name="Pladsholder til indhold 4"/>
          <p:cNvSpPr>
            <a:spLocks noGrp="1"/>
          </p:cNvSpPr>
          <p:nvPr>
            <p:ph sz="quarter" idx="14" hasCustomPrompt="1"/>
          </p:nvPr>
        </p:nvSpPr>
        <p:spPr>
          <a:xfrm>
            <a:off x="5147999" y="1989138"/>
            <a:ext cx="6356613" cy="3495675"/>
          </a:xfrm>
        </p:spPr>
        <p:txBody>
          <a:bodyPr/>
          <a:lstStyle>
            <a:lvl1pPr marL="126000" indent="-126000">
              <a:defRPr sz="1800"/>
            </a:lvl1pPr>
            <a:lvl2pPr marL="450000" indent="-108000">
              <a:defRPr sz="16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18pt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C2AF5AB9-1CB1-496F-9EC0-8AEA03F4AD6D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920C77BC-0619-4B83-AE63-F3B07DBCC2C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3C6D3D0-36E3-4258-918C-894C1CE2B9D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" descr="{&quot;templafy&quot;:{&quot;id&quot;:&quot;e1a91f74-44c1-4776-b238-dedc2077d2c1&quot;}}" title="UserProfile.Office.Virksomhed_{{DocumentLanguage}}">
            <a:extLst>
              <a:ext uri="{FF2B5EF4-FFF2-40B4-BE49-F238E27FC236}">
                <a16:creationId xmlns:a16="http://schemas.microsoft.com/office/drawing/2014/main" id="{094D48D1-3A36-4256-98E2-3E09E16F9613}"/>
              </a:ext>
            </a:extLst>
          </p:cNvPr>
          <p:cNvSpPr txBox="1"/>
          <p:nvPr userDrawn="1"/>
        </p:nvSpPr>
        <p:spPr>
          <a:xfrm>
            <a:off x="1366838" y="207098"/>
            <a:ext cx="5148262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10" name="text" descr="{&quot;templafy&quot;:{&quot;id&quot;:&quot;6d729020-9c9c-401f-ac8b-6d25b5bc1ee8&quot;}}" hidden="1" title="UserProfile.CenterFreeText">
            <a:extLst>
              <a:ext uri="{FF2B5EF4-FFF2-40B4-BE49-F238E27FC236}">
                <a16:creationId xmlns:a16="http://schemas.microsoft.com/office/drawing/2014/main" id="{4A81FBCC-2D00-40FA-A91D-C1C678FFE578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600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Enhed for byggestyring</a:t>
            </a:r>
          </a:p>
        </p:txBody>
      </p:sp>
      <p:sp>
        <p:nvSpPr>
          <p:cNvPr id="11" name="text" descr="{&quot;templafy&quot;:{&quot;id&quot;:&quot;2067aa9c-4bfa-467b-8ff2-f7a373987bf9&quot;}}" title="UserProfile.Centers.Center_{{DocumentLanguage}}">
            <a:extLst>
              <a:ext uri="{FF2B5EF4-FFF2-40B4-BE49-F238E27FC236}">
                <a16:creationId xmlns:a16="http://schemas.microsoft.com/office/drawing/2014/main" id="{A4EBEBF1-96B2-4FD9-9A1F-0DC4B6399BDD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578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Center for Økonomi</a:t>
            </a:r>
          </a:p>
        </p:txBody>
      </p:sp>
      <p:sp>
        <p:nvSpPr>
          <p:cNvPr id="12" name="text" descr="{&quot;templafy&quot;:{&quot;id&quot;:&quot;08fc13ea-fc6f-4246-95d5-0a82b532706a&quot;}}" title="Form.PresentationTitle">
            <a:extLst>
              <a:ext uri="{FF2B5EF4-FFF2-40B4-BE49-F238E27FC236}">
                <a16:creationId xmlns:a16="http://schemas.microsoft.com/office/drawing/2014/main" id="{27955C15-87DF-44D3-BB7F-46DF20BDC193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000" dirty="0">
                <a:solidFill>
                  <a:schemeClr val="bg1"/>
                </a:solidFill>
              </a:rPr>
              <a:t>Cost and Schedule Risk Analysis</a:t>
            </a:r>
          </a:p>
        </p:txBody>
      </p:sp>
      <p:pic>
        <p:nvPicPr>
          <p:cNvPr id="313040655" name="image" descr="{&quot;templafy&quot;:{&quot;id&quot;:&quot;b43d06f0-fb3e-4971-83af-7871e551b199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4000"/>
            <a:ext cx="684000" cy="684000"/>
          </a:xfrm>
          <a:prstGeom prst="rect">
            <a:avLst/>
          </a:prstGeom>
        </p:spPr>
      </p:pic>
      <p:pic>
        <p:nvPicPr>
          <p:cNvPr id="744424492" name="image" descr="{&quot;templafy&quot;:{&quot;id&quot;:&quot;547c7e10-5e50-4ee8-9785-09fbc98656e3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718575"/>
            <a:ext cx="687600" cy="687600"/>
          </a:xfrm>
          <a:prstGeom prst="rect">
            <a:avLst/>
          </a:prstGeom>
        </p:spPr>
      </p:pic>
      <p:pic>
        <p:nvPicPr>
          <p:cNvPr id="20" name="Region">
            <a:extLst>
              <a:ext uri="{FF2B5EF4-FFF2-40B4-BE49-F238E27FC236}">
                <a16:creationId xmlns:a16="http://schemas.microsoft.com/office/drawing/2014/main" id="{3FF75CF8-876B-4249-86E6-24AEDF5729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5763982"/>
            <a:ext cx="116417" cy="594784"/>
          </a:xfrm>
          <a:prstGeom prst="rect">
            <a:avLst/>
          </a:prstGeom>
        </p:spPr>
      </p:pic>
      <p:pic>
        <p:nvPicPr>
          <p:cNvPr id="740671852" name="image" descr="{&quot;templafy&quot;:{&quot;id&quot;:&quot;a3bd9a53-dcbb-4d09-853e-2857a665fc4a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1742024364" name="image" descr="{&quot;templafy&quot;:{&quot;id&quot;:&quot;fda6a47f-827b-4717-b8ec-70dfac2ac141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1998288372" name="image" descr="{&quot;templafy&quot;:{&quot;id&quot;:&quot;f09beb41-48af-408c-b7d8-1e26968f64f5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pic>
        <p:nvPicPr>
          <p:cNvPr id="2041885597" name="image" descr="{&quot;templafy&quot;:{&quot;id&quot;:&quot;b72300af-d3bf-4f48-a353-8e1ddd6318c4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16000" y="50400"/>
            <a:ext cx="4176000" cy="619200"/>
          </a:xfrm>
          <a:prstGeom prst="rect">
            <a:avLst/>
          </a:prstGeom>
        </p:spPr>
      </p:pic>
      <p:sp>
        <p:nvSpPr>
          <p:cNvPr id="26" name="text" descr="{&quot;templafy&quot;:{&quot;id&quot;:&quot;8204ea70-6e31-440f-8b51-8d0356d75b10&quot;}}" hidden="1" title="UserProfile.Name">
            <a:extLst>
              <a:ext uri="{FF2B5EF4-FFF2-40B4-BE49-F238E27FC236}">
                <a16:creationId xmlns:a16="http://schemas.microsoft.com/office/drawing/2014/main" id="{91271CC7-CBC0-4401-960C-8A2FB37DB8CF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Leise Lund Sørensen</a:t>
            </a:r>
          </a:p>
        </p:txBody>
      </p:sp>
      <p:sp>
        <p:nvSpPr>
          <p:cNvPr id="27" name="text" descr="{&quot;templafy&quot;:{&quot;id&quot;:&quot;78171883-3b44-48f0-a53c-50715fb1bd79&quot;}}" title="Form.Manuel_dato">
            <a:extLst>
              <a:ext uri="{FF2B5EF4-FFF2-40B4-BE49-F238E27FC236}">
                <a16:creationId xmlns:a16="http://schemas.microsoft.com/office/drawing/2014/main" id="{EF71415C-C868-4AF0-9233-D343B0457C65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18. september 2019</a:t>
            </a:r>
          </a:p>
        </p:txBody>
      </p:sp>
    </p:spTree>
    <p:extLst>
      <p:ext uri="{BB962C8B-B14F-4D97-AF65-F5344CB8AC3E}">
        <p14:creationId xmlns:p14="http://schemas.microsoft.com/office/powerpoint/2010/main" val="1494214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tekstfelt og 1/3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F414A781-E1EA-496D-8900-B19CC30039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6837" y="872078"/>
            <a:ext cx="10137776" cy="82691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Overskrift 28pt i max. to linjer </a:t>
            </a:r>
            <a:br>
              <a:rPr lang="da-DK" dirty="0"/>
            </a:br>
            <a:r>
              <a:rPr lang="da-DK" dirty="0"/>
              <a:t>teksten vokser opad</a:t>
            </a:r>
            <a:endParaRPr lang="en-GB" dirty="0"/>
          </a:p>
        </p:txBody>
      </p:sp>
      <p:sp>
        <p:nvSpPr>
          <p:cNvPr id="17" name="Pladsholder til indhold 4"/>
          <p:cNvSpPr>
            <a:spLocks noGrp="1"/>
          </p:cNvSpPr>
          <p:nvPr>
            <p:ph sz="quarter" idx="14" hasCustomPrompt="1"/>
          </p:nvPr>
        </p:nvSpPr>
        <p:spPr>
          <a:xfrm>
            <a:off x="1362637" y="1989138"/>
            <a:ext cx="6356613" cy="3495675"/>
          </a:xfrm>
        </p:spPr>
        <p:txBody>
          <a:bodyPr/>
          <a:lstStyle>
            <a:lvl1pPr marL="126000" indent="-126000">
              <a:defRPr sz="1800"/>
            </a:lvl1pPr>
            <a:lvl2pPr marL="450000" indent="-108000">
              <a:defRPr sz="16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18pt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25" name="Pladsholder til billede 2"/>
          <p:cNvSpPr>
            <a:spLocks noGrp="1"/>
          </p:cNvSpPr>
          <p:nvPr>
            <p:ph type="pic" sz="quarter" idx="16" hasCustomPrompt="1"/>
          </p:nvPr>
        </p:nvSpPr>
        <p:spPr>
          <a:xfrm>
            <a:off x="8000748" y="1974850"/>
            <a:ext cx="3503865" cy="3509963"/>
          </a:xfrm>
        </p:spPr>
        <p:txBody>
          <a:bodyPr tIns="612000" anchor="ctr" anchorCtr="0"/>
          <a:lstStyle>
            <a:lvl1pPr marL="0" indent="0" algn="ctr">
              <a:buNone/>
              <a:defRPr sz="1400" baseline="0">
                <a:solidFill>
                  <a:schemeClr val="accent6"/>
                </a:solidFill>
              </a:defRPr>
            </a:lvl1pPr>
          </a:lstStyle>
          <a:p>
            <a:r>
              <a:rPr lang="da-DK" dirty="0"/>
              <a:t>Klik på ikon for at indsætte billede</a:t>
            </a: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C9C0B2A7-3DFE-4CC8-8BE3-61DAC66F5EC8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514F3406-1C02-480E-802F-F1D258D79D7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2963BFD-3A41-4FEB-A354-A722F8187462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4" name="text" descr="{&quot;templafy&quot;:{&quot;id&quot;:&quot;1c943a70-27aa-4099-9226-cc930b88c183&quot;}}" title="UserProfile.Office.Virksomhed_{{DocumentLanguage}}">
            <a:extLst>
              <a:ext uri="{FF2B5EF4-FFF2-40B4-BE49-F238E27FC236}">
                <a16:creationId xmlns:a16="http://schemas.microsoft.com/office/drawing/2014/main" id="{A9AA1974-621E-41C6-B8A0-AB3BFE46445E}"/>
              </a:ext>
            </a:extLst>
          </p:cNvPr>
          <p:cNvSpPr txBox="1"/>
          <p:nvPr userDrawn="1"/>
        </p:nvSpPr>
        <p:spPr>
          <a:xfrm>
            <a:off x="1366838" y="207098"/>
            <a:ext cx="5148262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15" name="text" descr="{&quot;templafy&quot;:{&quot;id&quot;:&quot;3a6a86ba-e4db-423b-902d-61e45637002c&quot;}}" hidden="1" title="UserProfile.CenterFreeText">
            <a:extLst>
              <a:ext uri="{FF2B5EF4-FFF2-40B4-BE49-F238E27FC236}">
                <a16:creationId xmlns:a16="http://schemas.microsoft.com/office/drawing/2014/main" id="{226DD646-CDFB-498F-AD59-3799A441C707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600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Enhed for byggestyring</a:t>
            </a:r>
          </a:p>
        </p:txBody>
      </p:sp>
      <p:sp>
        <p:nvSpPr>
          <p:cNvPr id="16" name="text" descr="{&quot;templafy&quot;:{&quot;id&quot;:&quot;e73b1e4a-9b38-4456-afb4-90bb405d1354&quot;}}" title="UserProfile.Centers.Center_{{DocumentLanguage}}">
            <a:extLst>
              <a:ext uri="{FF2B5EF4-FFF2-40B4-BE49-F238E27FC236}">
                <a16:creationId xmlns:a16="http://schemas.microsoft.com/office/drawing/2014/main" id="{55FBE99C-ABCF-43A8-91A8-908FE2CE9FC9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578"/>
            <a:ext cx="5148262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Center for Økonomi</a:t>
            </a:r>
          </a:p>
        </p:txBody>
      </p:sp>
      <p:sp>
        <p:nvSpPr>
          <p:cNvPr id="18" name="text" descr="{&quot;templafy&quot;:{&quot;id&quot;:&quot;381f3b7f-858a-4ae4-9f29-f4e0dcd65347&quot;}}" title="Form.PresentationTitle">
            <a:extLst>
              <a:ext uri="{FF2B5EF4-FFF2-40B4-BE49-F238E27FC236}">
                <a16:creationId xmlns:a16="http://schemas.microsoft.com/office/drawing/2014/main" id="{844659C8-9E78-4147-A1B5-86DCA238C0DB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000" dirty="0">
                <a:solidFill>
                  <a:schemeClr val="bg1"/>
                </a:solidFill>
              </a:rPr>
              <a:t>Cost and Schedule Risk Analysis</a:t>
            </a:r>
          </a:p>
        </p:txBody>
      </p:sp>
      <p:pic>
        <p:nvPicPr>
          <p:cNvPr id="550956839" name="image" descr="{&quot;templafy&quot;:{&quot;id&quot;:&quot;3698d05a-07d6-45da-bd72-49a6dae9e230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4000"/>
            <a:ext cx="684000" cy="684000"/>
          </a:xfrm>
          <a:prstGeom prst="rect">
            <a:avLst/>
          </a:prstGeom>
        </p:spPr>
      </p:pic>
      <p:pic>
        <p:nvPicPr>
          <p:cNvPr id="194489579" name="image" descr="{&quot;templafy&quot;:{&quot;id&quot;:&quot;35f668d8-d98b-445e-95e8-2c7c2fe5867e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718575"/>
            <a:ext cx="687600" cy="687600"/>
          </a:xfrm>
          <a:prstGeom prst="rect">
            <a:avLst/>
          </a:prstGeom>
        </p:spPr>
      </p:pic>
      <p:pic>
        <p:nvPicPr>
          <p:cNvPr id="26" name="Region">
            <a:extLst>
              <a:ext uri="{FF2B5EF4-FFF2-40B4-BE49-F238E27FC236}">
                <a16:creationId xmlns:a16="http://schemas.microsoft.com/office/drawing/2014/main" id="{24C82E6E-6877-4E15-AFED-98065C94C16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5763982"/>
            <a:ext cx="116417" cy="594784"/>
          </a:xfrm>
          <a:prstGeom prst="rect">
            <a:avLst/>
          </a:prstGeom>
        </p:spPr>
      </p:pic>
      <p:pic>
        <p:nvPicPr>
          <p:cNvPr id="524897834" name="image" descr="{&quot;templafy&quot;:{&quot;id&quot;:&quot;9f6ed95d-4cc9-4a5e-a9e5-e4a0d7768e04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1069933461" name="image" descr="{&quot;templafy&quot;:{&quot;id&quot;:&quot;dc1ae56c-3b3d-4279-b356-5c41fca8d634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1362213692" name="image" descr="{&quot;templafy&quot;:{&quot;id&quot;:&quot;2ad90016-2dcd-4a3b-b909-9d4244b028d9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pic>
        <p:nvPicPr>
          <p:cNvPr id="2111807949" name="image" descr="{&quot;templafy&quot;:{&quot;id&quot;:&quot;bb398ac6-a551-4a0a-a9a8-c6630d04150c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16000" y="50400"/>
            <a:ext cx="4176000" cy="619200"/>
          </a:xfrm>
          <a:prstGeom prst="rect">
            <a:avLst/>
          </a:prstGeom>
        </p:spPr>
      </p:pic>
      <p:sp>
        <p:nvSpPr>
          <p:cNvPr id="20" name="text" descr="{&quot;templafy&quot;:{&quot;id&quot;:&quot;7c97d690-5f92-4472-aaed-9b515e15fde8&quot;}}" hidden="1" title="UserProfile.Name">
            <a:extLst>
              <a:ext uri="{FF2B5EF4-FFF2-40B4-BE49-F238E27FC236}">
                <a16:creationId xmlns:a16="http://schemas.microsoft.com/office/drawing/2014/main" id="{555E8161-E3E7-4EB8-85AB-CA766020B231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Leise Lund Sørensen</a:t>
            </a:r>
          </a:p>
        </p:txBody>
      </p:sp>
      <p:sp>
        <p:nvSpPr>
          <p:cNvPr id="21" name="text" descr="{&quot;templafy&quot;:{&quot;id&quot;:&quot;9a443786-5a31-46f9-8e8b-4a842de9084b&quot;}}" title="Form.Manuel_dato">
            <a:extLst>
              <a:ext uri="{FF2B5EF4-FFF2-40B4-BE49-F238E27FC236}">
                <a16:creationId xmlns:a16="http://schemas.microsoft.com/office/drawing/2014/main" id="{BC3CDEBC-4D98-43C9-A1ED-05AB4D332A6F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18. september 2019</a:t>
            </a:r>
          </a:p>
        </p:txBody>
      </p:sp>
    </p:spTree>
    <p:extLst>
      <p:ext uri="{BB962C8B-B14F-4D97-AF65-F5344CB8AC3E}">
        <p14:creationId xmlns:p14="http://schemas.microsoft.com/office/powerpoint/2010/main" val="157195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ktangel 22">
            <a:extLst>
              <a:ext uri="{FF2B5EF4-FFF2-40B4-BE49-F238E27FC236}">
                <a16:creationId xmlns:a16="http://schemas.microsoft.com/office/drawing/2014/main" id="{330815ED-7933-408B-A156-7FBAE79D7B99}"/>
              </a:ext>
            </a:extLst>
          </p:cNvPr>
          <p:cNvSpPr/>
          <p:nvPr userDrawn="1"/>
        </p:nvSpPr>
        <p:spPr>
          <a:xfrm>
            <a:off x="611560" y="6174000"/>
            <a:ext cx="10896871" cy="68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06861227-A25D-401D-87C5-EC8B09EA8E24}"/>
              </a:ext>
            </a:extLst>
          </p:cNvPr>
          <p:cNvSpPr/>
          <p:nvPr userDrawn="1"/>
        </p:nvSpPr>
        <p:spPr>
          <a:xfrm>
            <a:off x="11508431" y="6174000"/>
            <a:ext cx="683568" cy="68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BE040EA2-4256-4BD3-AD4C-B05747A6B830}"/>
              </a:ext>
            </a:extLst>
          </p:cNvPr>
          <p:cNvSpPr/>
          <p:nvPr userDrawn="1"/>
        </p:nvSpPr>
        <p:spPr>
          <a:xfrm>
            <a:off x="0" y="0"/>
            <a:ext cx="683568" cy="617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a-DK" dirty="0"/>
          </a:p>
        </p:txBody>
      </p:sp>
      <p:sp>
        <p:nvSpPr>
          <p:cNvPr id="22" name="Rektangel" descr="{&quot;templafy&quot;:{&quot;id&quot;:&quot;e8b06780-0536-4f35-8baf-042ef50de9e0&quot;}}" title="image">
            <a:extLst>
              <a:ext uri="{FF2B5EF4-FFF2-40B4-BE49-F238E27FC236}">
                <a16:creationId xmlns:a16="http://schemas.microsoft.com/office/drawing/2014/main" id="{D1D273B7-A1A2-45F3-89F3-F732461E4F5F}"/>
              </a:ext>
            </a:extLst>
          </p:cNvPr>
          <p:cNvSpPr/>
          <p:nvPr userDrawn="1"/>
        </p:nvSpPr>
        <p:spPr>
          <a:xfrm>
            <a:off x="0" y="6174000"/>
            <a:ext cx="683568" cy="684000"/>
          </a:xfrm>
          <a:prstGeom prst="rect">
            <a:avLst/>
          </a:prstGeom>
          <a:solidFill>
            <a:srgbClr val="1F4A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1366837" y="872078"/>
            <a:ext cx="10137776" cy="82691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a-DK" dirty="0"/>
              <a:t>Overskrift 28pt i max. to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366837" y="1993525"/>
            <a:ext cx="10137776" cy="34912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Brødtekst 22pt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11504613" y="6288074"/>
            <a:ext cx="687386" cy="1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lang="da-DK" sz="9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Footer" hidden="1"/>
          <p:cNvSpPr>
            <a:spLocks noGrp="1"/>
          </p:cNvSpPr>
          <p:nvPr>
            <p:ph type="ftr" sz="quarter" idx="3"/>
          </p:nvPr>
        </p:nvSpPr>
        <p:spPr>
          <a:xfrm>
            <a:off x="0" y="68472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da-DK" sz="100" kern="1200" dirty="0">
                <a:noFill/>
                <a:latin typeface="+mn-lt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4" name="Dato" hidden="1"/>
          <p:cNvSpPr>
            <a:spLocks noGrp="1"/>
          </p:cNvSpPr>
          <p:nvPr>
            <p:ph type="dt" sz="half" idx="2"/>
          </p:nvPr>
        </p:nvSpPr>
        <p:spPr>
          <a:xfrm>
            <a:off x="0" y="68472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">
                <a:noFill/>
              </a:defRPr>
            </a:lvl1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8250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60" r:id="rId4"/>
    <p:sldLayoutId id="2147483664" r:id="rId5"/>
    <p:sldLayoutId id="2147483665" r:id="rId6"/>
    <p:sldLayoutId id="2147483662" r:id="rId7"/>
    <p:sldLayoutId id="2147483668" r:id="rId8"/>
    <p:sldLayoutId id="2147483669" r:id="rId9"/>
    <p:sldLayoutId id="2147483658" r:id="rId10"/>
    <p:sldLayoutId id="2147483655" r:id="rId11"/>
    <p:sldLayoutId id="2147483663" r:id="rId12"/>
    <p:sldLayoutId id="2147483667" r:id="rId13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4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6"/>
        </a:buClr>
        <a:buFont typeface="Arial" panose="020B0604020202020204" pitchFamily="34" charset="0"/>
        <a:buChar char="•"/>
        <a:defRPr sz="2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144000" algn="l" defTabSz="914400" rtl="0" eaLnBrk="1" latinLnBrk="0" hangingPunct="1">
        <a:spcBef>
          <a:spcPts val="0"/>
        </a:spcBef>
        <a:spcAft>
          <a:spcPts val="1200"/>
        </a:spcAft>
        <a:buClr>
          <a:schemeClr val="accent6"/>
        </a:buClr>
        <a:buFont typeface="Arial" panose="020B0604020202020204" pitchFamily="34" charset="0"/>
        <a:buChar char="•"/>
        <a:defRPr lang="da-DK" sz="20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828000" indent="-126000" algn="l" defTabSz="914400" rtl="0" eaLnBrk="1" latinLnBrk="0" hangingPunct="1">
        <a:spcBef>
          <a:spcPts val="0"/>
        </a:spcBef>
        <a:spcAft>
          <a:spcPts val="1200"/>
        </a:spcAft>
        <a:buClr>
          <a:schemeClr val="accent6"/>
        </a:buClr>
        <a:buFont typeface="Arial" panose="020B0604020202020204" pitchFamily="34" charset="0"/>
        <a:buChar char="•"/>
        <a:defRPr lang="da-DK" sz="18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188000" indent="-108000" algn="l" defTabSz="914400" rtl="0" eaLnBrk="1" latinLnBrk="0" hangingPunct="1">
        <a:spcBef>
          <a:spcPts val="0"/>
        </a:spcBef>
        <a:spcAft>
          <a:spcPts val="1200"/>
        </a:spcAft>
        <a:buClr>
          <a:schemeClr val="accent6"/>
        </a:buClr>
        <a:buFont typeface="Arial" panose="020B0604020202020204" pitchFamily="34" charset="0"/>
        <a:buChar char="•"/>
        <a:defRPr lang="da-DK" sz="16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548000" indent="-108000" algn="l" defTabSz="914400" rtl="0" eaLnBrk="1" latinLnBrk="0" hangingPunct="1">
        <a:spcBef>
          <a:spcPts val="0"/>
        </a:spcBef>
        <a:spcAft>
          <a:spcPts val="1200"/>
        </a:spcAft>
        <a:buClr>
          <a:schemeClr val="accent6"/>
        </a:buClr>
        <a:buFont typeface="Arial" panose="020B0604020202020204" pitchFamily="34" charset="0"/>
        <a:buChar char="•"/>
        <a:defRPr lang="da-DK" sz="14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1908000" indent="-90000" algn="l" defTabSz="914400" rtl="0" eaLnBrk="1" latinLnBrk="0" hangingPunct="1">
        <a:spcBef>
          <a:spcPts val="0"/>
        </a:spcBef>
        <a:spcAft>
          <a:spcPts val="1200"/>
        </a:spcAft>
        <a:buClr>
          <a:srgbClr val="7D7D7D"/>
        </a:buClr>
        <a:buFont typeface="Arial" panose="020B0604020202020204" pitchFamily="34" charset="0"/>
        <a:buChar char="•"/>
        <a:defRPr lang="da-DK" sz="1200" kern="1200" baseline="0" dirty="0">
          <a:solidFill>
            <a:schemeClr val="tx1"/>
          </a:solidFill>
          <a:latin typeface="+mn-lt"/>
          <a:ea typeface="+mn-ea"/>
          <a:cs typeface="+mn-cs"/>
        </a:defRPr>
      </a:lvl6pPr>
      <a:lvl7pPr marL="2268000" indent="-90000" algn="l" defTabSz="914400" rtl="0" eaLnBrk="1" latinLnBrk="0" hangingPunct="1">
        <a:spcBef>
          <a:spcPts val="0"/>
        </a:spcBef>
        <a:spcAft>
          <a:spcPts val="1200"/>
        </a:spcAft>
        <a:buClr>
          <a:srgbClr val="7D7D7D"/>
        </a:buClr>
        <a:buFont typeface="Arial" panose="020B0604020202020204" pitchFamily="34" charset="0"/>
        <a:buChar char="•"/>
        <a:defRPr lang="da-DK" sz="1100" kern="1200" baseline="0" dirty="0">
          <a:solidFill>
            <a:schemeClr val="tx1"/>
          </a:solidFill>
          <a:latin typeface="+mn-lt"/>
          <a:ea typeface="+mn-ea"/>
          <a:cs typeface="+mn-cs"/>
        </a:defRPr>
      </a:lvl7pPr>
      <a:lvl8pPr marL="2628000" indent="-90000" algn="l" defTabSz="914400" rtl="0" eaLnBrk="1" latinLnBrk="0" hangingPunct="1">
        <a:spcBef>
          <a:spcPts val="0"/>
        </a:spcBef>
        <a:spcAft>
          <a:spcPts val="1200"/>
        </a:spcAft>
        <a:buClr>
          <a:srgbClr val="7D7D7D"/>
        </a:buClr>
        <a:buFont typeface="Arial" panose="020B0604020202020204" pitchFamily="34" charset="0"/>
        <a:buChar char="•"/>
        <a:defRPr lang="da-DK" sz="1000" kern="1200" baseline="0" dirty="0">
          <a:solidFill>
            <a:schemeClr val="tx1"/>
          </a:solidFill>
          <a:latin typeface="+mn-lt"/>
          <a:ea typeface="+mn-ea"/>
          <a:cs typeface="+mn-cs"/>
        </a:defRPr>
      </a:lvl8pPr>
      <a:lvl9pPr marL="2988000" indent="-90000" algn="l" defTabSz="914400" rtl="0" eaLnBrk="1" latinLnBrk="0" hangingPunct="1">
        <a:spcBef>
          <a:spcPts val="0"/>
        </a:spcBef>
        <a:spcAft>
          <a:spcPts val="1200"/>
        </a:spcAft>
        <a:buClr>
          <a:srgbClr val="808080"/>
        </a:buClr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" orient="horz" pos="1071" userDrawn="1">
          <p15:clr>
            <a:srgbClr val="F26B43"/>
          </p15:clr>
        </p15:guide>
        <p15:guide id="6" orient="horz" pos="1253" userDrawn="1">
          <p15:clr>
            <a:srgbClr val="F26B43"/>
          </p15:clr>
        </p15:guide>
        <p15:guide id="7" orient="horz" pos="3455" userDrawn="1">
          <p15:clr>
            <a:srgbClr val="F26B43"/>
          </p15:clr>
        </p15:guide>
        <p15:guide id="10" pos="861" userDrawn="1">
          <p15:clr>
            <a:srgbClr val="F26B43"/>
          </p15:clr>
        </p15:guide>
        <p15:guide id="11" pos="7247" userDrawn="1">
          <p15:clr>
            <a:srgbClr val="F26B43"/>
          </p15:clr>
        </p15:guide>
        <p15:guide id="12" pos="3963" userDrawn="1">
          <p15:clr>
            <a:srgbClr val="F26B43"/>
          </p15:clr>
        </p15:guide>
        <p15:guide id="13" pos="414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.xml"/><Relationship Id="rId2" Type="http://schemas.openxmlformats.org/officeDocument/2006/relationships/customXml" Target="../../customXml/item4.xml"/><Relationship Id="rId1" Type="http://schemas.openxmlformats.org/officeDocument/2006/relationships/customXml" Target="../../customXml/item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DB2B93-4E3F-4F81-AAFD-935E4AB31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Cost</a:t>
            </a:r>
            <a:r>
              <a:rPr lang="da-DK" dirty="0"/>
              <a:t> &amp; Schedule risiko analyser (CSRA)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971C0FE-1518-416D-AB32-0FA49CED5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7373" y="4437112"/>
            <a:ext cx="9433105" cy="888504"/>
          </a:xfrm>
        </p:spPr>
        <p:txBody>
          <a:bodyPr/>
          <a:lstStyle/>
          <a:p>
            <a:r>
              <a:rPr lang="da-DK" dirty="0"/>
              <a:t>Leise Lund Sørensen, Seniorkonsulent, Enhed for Byggestyring </a:t>
            </a:r>
          </a:p>
          <a:p>
            <a:r>
              <a:rPr lang="da-DK" dirty="0"/>
              <a:t>Trine Juhl Nielsen, Specialkonsulent, Det Nye Rigshospital</a:t>
            </a:r>
          </a:p>
          <a:p>
            <a:r>
              <a:rPr lang="da-DK" dirty="0"/>
              <a:t>Jesper Lyng Jensen, Ekstern Konsulent, Mimer Consulting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pPr/>
              <a:t>1</a:t>
            </a:fld>
            <a:endParaRPr lang="da-DK" dirty="0"/>
          </a:p>
        </p:txBody>
      </p:sp>
    </p:spTree>
    <p:custDataLst>
      <p:custData r:id="rId1"/>
      <p:custData r:id="rId2"/>
      <p:tags r:id="rId3"/>
    </p:custDataLst>
    <p:extLst>
      <p:ext uri="{BB962C8B-B14F-4D97-AF65-F5344CB8AC3E}">
        <p14:creationId xmlns:p14="http://schemas.microsoft.com/office/powerpoint/2010/main" val="1812449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4F051-E93E-463B-A2FE-A8C8615D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CSRA på it og </a:t>
            </a:r>
            <a:r>
              <a:rPr lang="da-DK" dirty="0" err="1"/>
              <a:t>medico</a:t>
            </a:r>
            <a:r>
              <a:rPr lang="da-DK" dirty="0"/>
              <a:t> leverancer til Nordfløjen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6A8D3DB0-40E7-4714-A2A0-735EDBBF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10</a:t>
            </a:fld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DF70863-FD46-4DBC-9B47-37F4FF25D93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60000" lvl="1" indent="0">
              <a:buNone/>
            </a:pPr>
            <a:r>
              <a:rPr lang="da-DK" b="1" dirty="0"/>
              <a:t>CSRA workshop den 16. november 2018</a:t>
            </a:r>
          </a:p>
          <a:p>
            <a:pPr marL="360000" lvl="1" indent="0">
              <a:buNone/>
            </a:pPr>
            <a:r>
              <a:rPr lang="da-DK" dirty="0"/>
              <a:t>Primære formål at afdække afhængigheder på tværs af it, </a:t>
            </a:r>
            <a:r>
              <a:rPr lang="da-DK" dirty="0" err="1"/>
              <a:t>medico</a:t>
            </a:r>
            <a:r>
              <a:rPr lang="da-DK" dirty="0"/>
              <a:t> og byggeprojektets leverancer</a:t>
            </a:r>
          </a:p>
          <a:p>
            <a:pPr marL="360000" lvl="1" indent="0">
              <a:buNone/>
            </a:pPr>
            <a:r>
              <a:rPr lang="da-DK" dirty="0"/>
              <a:t>Praktiske forudsætninger for workshoppen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da-DK" dirty="0"/>
              <a:t>     tidsplaner er opdateret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da-DK" dirty="0"/>
              <a:t>     deltagerne har et et godt kendskab til leverancens processer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da-DK" dirty="0"/>
              <a:t>     tiden er reserveret og prioriteret hos alle deltagerne </a:t>
            </a:r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lvl="1"/>
            <a:endParaRPr lang="da-DK" dirty="0"/>
          </a:p>
          <a:p>
            <a:pPr lvl="1"/>
            <a:endParaRPr lang="da-DK" dirty="0"/>
          </a:p>
          <a:p>
            <a:pPr lvl="1"/>
            <a:endParaRPr lang="da-DK" dirty="0"/>
          </a:p>
          <a:p>
            <a:pPr marL="360000" lvl="1" indent="0">
              <a:buNone/>
            </a:pPr>
            <a:endParaRPr lang="da-DK" u="sng" dirty="0"/>
          </a:p>
          <a:p>
            <a:pPr marL="360000" lvl="1" indent="0">
              <a:buNone/>
            </a:pPr>
            <a:endParaRPr lang="da-DK" u="sng" dirty="0"/>
          </a:p>
          <a:p>
            <a:pPr marL="360000" lvl="1" indent="0">
              <a:buNone/>
            </a:pPr>
            <a:endParaRPr lang="da-DK" u="sng" dirty="0"/>
          </a:p>
        </p:txBody>
      </p:sp>
    </p:spTree>
    <p:extLst>
      <p:ext uri="{BB962C8B-B14F-4D97-AF65-F5344CB8AC3E}">
        <p14:creationId xmlns:p14="http://schemas.microsoft.com/office/powerpoint/2010/main" val="2425383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4F051-E93E-463B-A2FE-A8C8615D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Erfaringerne fra CSRA workshoppen delprojekt IMT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6A8D3DB0-40E7-4714-A2A0-735EDBBF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11</a:t>
            </a:fld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DF70863-FD46-4DBC-9B47-37F4FF25D93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ü"/>
            </a:pPr>
            <a:r>
              <a:rPr lang="da-DK" dirty="0"/>
              <a:t>Identificeret afhængigheder hvor det var nødvendigt at planlægge på tværs af tidsplanerne fx rækkefølge på switche.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da-DK" dirty="0"/>
              <a:t> Afdækket konsekvenserne af hvis en leverance bliver forsinket over i de andre deltidsplaner.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da-DK" dirty="0"/>
              <a:t>Identificerede aktiviteter der skulle ind i en tidsplan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da-DK" dirty="0"/>
              <a:t>Muligheder for synergier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da-DK" dirty="0"/>
              <a:t>Et fælles projekt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da-DK" dirty="0"/>
              <a:t>Risikoen for IMT leverancerne ikke bliver klar til ibrugtagningen, blev reduceret ved gennemførelsen af CSRA.</a:t>
            </a:r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r>
              <a:rPr lang="da-DK" dirty="0"/>
              <a:t> </a:t>
            </a:r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u="sng" dirty="0"/>
          </a:p>
          <a:p>
            <a:pPr marL="360000" lvl="1" indent="0">
              <a:buNone/>
            </a:pPr>
            <a:endParaRPr lang="da-DK" u="sng" dirty="0"/>
          </a:p>
          <a:p>
            <a:pPr marL="360000" lvl="1" indent="0">
              <a:buNone/>
            </a:pPr>
            <a:endParaRPr lang="da-DK" u="sng" dirty="0"/>
          </a:p>
          <a:p>
            <a:pPr marL="360000" lvl="1" indent="0">
              <a:buNone/>
            </a:pPr>
            <a:endParaRPr lang="da-DK" u="sng" dirty="0"/>
          </a:p>
          <a:p>
            <a:pPr marL="360000" lvl="1" indent="0">
              <a:buNone/>
            </a:pPr>
            <a:endParaRPr lang="da-DK" u="sng" dirty="0"/>
          </a:p>
        </p:txBody>
      </p:sp>
    </p:spTree>
    <p:extLst>
      <p:ext uri="{BB962C8B-B14F-4D97-AF65-F5344CB8AC3E}">
        <p14:creationId xmlns:p14="http://schemas.microsoft.com/office/powerpoint/2010/main" val="1234650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4F051-E93E-463B-A2FE-A8C8615D1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7391" y="872716"/>
            <a:ext cx="10137524" cy="497295"/>
          </a:xfrm>
        </p:spPr>
        <p:txBody>
          <a:bodyPr/>
          <a:lstStyle/>
          <a:p>
            <a:r>
              <a:rPr lang="da-DK" dirty="0"/>
              <a:t>CSRA på mastertidsplanen aktivering af Nordfløjen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6A8D3DB0-40E7-4714-A2A0-735EDBBF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12</a:t>
            </a:fld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DF70863-FD46-4DBC-9B47-37F4FF25D93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67999" y="1370011"/>
            <a:ext cx="10136614" cy="4117978"/>
          </a:xfrm>
        </p:spPr>
        <p:txBody>
          <a:bodyPr/>
          <a:lstStyle/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u="sng" dirty="0"/>
          </a:p>
          <a:p>
            <a:pPr marL="360000" lvl="1" indent="0">
              <a:buNone/>
            </a:pPr>
            <a:endParaRPr lang="da-DK" u="sng" dirty="0"/>
          </a:p>
          <a:p>
            <a:pPr marL="360000" lvl="1" indent="0">
              <a:buNone/>
            </a:pPr>
            <a:endParaRPr lang="da-DK" u="sng" dirty="0"/>
          </a:p>
          <a:p>
            <a:pPr marL="360000" lvl="1" indent="0">
              <a:buNone/>
            </a:pPr>
            <a:endParaRPr lang="da-DK" u="sng" dirty="0"/>
          </a:p>
          <a:p>
            <a:pPr marL="360000" lvl="1" indent="0">
              <a:buNone/>
            </a:pPr>
            <a:endParaRPr lang="da-DK" u="sng" dirty="0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9609F09A-BC63-41F9-BBC6-1297EDC878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528" y="1370011"/>
            <a:ext cx="8424936" cy="4100263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1DD1AE28-48C4-41BA-AF76-56A951C558A7}"/>
              </a:ext>
            </a:extLst>
          </p:cNvPr>
          <p:cNvSpPr/>
          <p:nvPr/>
        </p:nvSpPr>
        <p:spPr>
          <a:xfrm>
            <a:off x="2639616" y="2564905"/>
            <a:ext cx="3240360" cy="576064"/>
          </a:xfrm>
          <a:prstGeom prst="rect">
            <a:avLst/>
          </a:prstGeom>
          <a:solidFill>
            <a:schemeClr val="bg1"/>
          </a:solidFill>
          <a:ln w="9525">
            <a:solidFill>
              <a:srgbClr val="1F4A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dirty="0" err="1"/>
              <a:t>H</a:t>
            </a:r>
            <a:r>
              <a:rPr lang="da-DK" dirty="0" err="1">
                <a:solidFill>
                  <a:schemeClr val="tx1"/>
                </a:solidFill>
              </a:rPr>
              <a:t>Hvilke</a:t>
            </a:r>
            <a:r>
              <a:rPr lang="da-DK" dirty="0">
                <a:solidFill>
                  <a:schemeClr val="tx1"/>
                </a:solidFill>
              </a:rPr>
              <a:t> aktiviteter er afhængige er hinanden?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63765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4F051-E93E-463B-A2FE-A8C8615D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Erfaringerne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6A8D3DB0-40E7-4714-A2A0-735EDBBF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13</a:t>
            </a:fld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DF70863-FD46-4DBC-9B47-37F4FF25D93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ü"/>
            </a:pPr>
            <a:endParaRPr lang="da-DK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da-DK" dirty="0"/>
              <a:t>Afdækket konsekvenser af forsinkelser på enkelte aktiviteter over i de andre deltidsplaner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da-DK" dirty="0"/>
              <a:t>Hvor meget kan vi tåle at en aktivitet bliver forsinket? Kaskade effekten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da-DK" dirty="0"/>
              <a:t>Nye opgaver med scenarie analyse for kritiske leverancer fx depotopfyldning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da-DK" dirty="0"/>
              <a:t>Fælles forståelse af mastertidsplanen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da-DK" dirty="0"/>
              <a:t>Robust plan</a:t>
            </a:r>
          </a:p>
          <a:p>
            <a:pPr marL="360000" lvl="1" indent="0">
              <a:buNone/>
            </a:pPr>
            <a:endParaRPr lang="da-DK" dirty="0"/>
          </a:p>
          <a:p>
            <a:pPr lvl="1">
              <a:buFont typeface="Wingdings" panose="05000000000000000000" pitchFamily="2" charset="2"/>
              <a:buChar char="ü"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lvl="1">
              <a:buFont typeface="Wingdings" panose="05000000000000000000" pitchFamily="2" charset="2"/>
              <a:buChar char="ü"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r>
              <a:rPr lang="da-DK" dirty="0"/>
              <a:t> </a:t>
            </a:r>
          </a:p>
          <a:p>
            <a:pPr marL="360000" lvl="1" indent="0">
              <a:buNone/>
            </a:pPr>
            <a:endParaRPr lang="da-DK" dirty="0"/>
          </a:p>
          <a:p>
            <a:pPr marL="360000" lvl="1" indent="0">
              <a:buNone/>
            </a:pPr>
            <a:endParaRPr lang="da-DK" u="sng" dirty="0"/>
          </a:p>
          <a:p>
            <a:pPr marL="360000" lvl="1" indent="0">
              <a:buNone/>
            </a:pPr>
            <a:endParaRPr lang="da-DK" u="sng" dirty="0"/>
          </a:p>
          <a:p>
            <a:pPr marL="360000" lvl="1" indent="0">
              <a:buNone/>
            </a:pPr>
            <a:endParaRPr lang="da-DK" u="sng" dirty="0"/>
          </a:p>
          <a:p>
            <a:pPr marL="360000" lvl="1" indent="0">
              <a:buNone/>
            </a:pPr>
            <a:endParaRPr lang="da-DK" u="sng" dirty="0"/>
          </a:p>
          <a:p>
            <a:pPr marL="360000" lvl="1" indent="0">
              <a:buNone/>
            </a:pPr>
            <a:endParaRPr lang="da-DK" u="sng" dirty="0"/>
          </a:p>
        </p:txBody>
      </p:sp>
    </p:spTree>
    <p:extLst>
      <p:ext uri="{BB962C8B-B14F-4D97-AF65-F5344CB8AC3E}">
        <p14:creationId xmlns:p14="http://schemas.microsoft.com/office/powerpoint/2010/main" val="3886241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4F051-E93E-463B-A2FE-A8C8615D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CSRA – skal vi bruge det noget mere?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6A8D3DB0-40E7-4714-A2A0-735EDBBF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14</a:t>
            </a:fld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DF70863-FD46-4DBC-9B47-37F4FF25D93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a-DK" dirty="0"/>
              <a:t>CSRA er relativt ukendt i byggebranchen</a:t>
            </a:r>
          </a:p>
          <a:p>
            <a:pPr lvl="1"/>
            <a:r>
              <a:rPr lang="da-DK" dirty="0"/>
              <a:t>I </a:t>
            </a:r>
            <a:r>
              <a:rPr lang="da-DK" dirty="0" err="1"/>
              <a:t>mega</a:t>
            </a:r>
            <a:r>
              <a:rPr lang="da-DK" dirty="0"/>
              <a:t>-projekt industrier er det relativt velkendt</a:t>
            </a:r>
          </a:p>
          <a:p>
            <a:r>
              <a:rPr lang="da-DK" dirty="0"/>
              <a:t>CSRA er risikostyring der kan tages helt ud i skurvognen og helt ned på det mest detaljeret niveau af projektet</a:t>
            </a:r>
          </a:p>
          <a:p>
            <a:r>
              <a:rPr lang="da-DK" dirty="0"/>
              <a:t>Rigtig mange uønskede begivenheder er produktet af problemer på aktiviteter og uforudsete kaskadeeffekter</a:t>
            </a:r>
          </a:p>
          <a:p>
            <a:pPr lvl="1"/>
            <a:r>
              <a:rPr lang="da-DK" dirty="0"/>
              <a:t>CSRA øger robustheden af planen </a:t>
            </a:r>
          </a:p>
        </p:txBody>
      </p:sp>
    </p:spTree>
    <p:extLst>
      <p:ext uri="{BB962C8B-B14F-4D97-AF65-F5344CB8AC3E}">
        <p14:creationId xmlns:p14="http://schemas.microsoft.com/office/powerpoint/2010/main" val="2837446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481BEA-BC1D-42DA-A9BD-AFB6AB6E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Diskussion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CB5CB34B-3632-4576-BF9F-8F75D9236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15</a:t>
            </a:fld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BC21B7B-B2B9-4B47-BAD4-1AA1080CB46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4508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EF2A61-C6D7-46AF-9C20-ADB28805C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Agenda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32C83FF8-E817-4539-B0D2-E874BA64B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2</a:t>
            </a:fld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6574C0F-4DFE-4B03-B4CC-B0835AB8713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a-DK" dirty="0"/>
              <a:t>Risikostyring i Region Hovedstaden</a:t>
            </a:r>
          </a:p>
          <a:p>
            <a:r>
              <a:rPr lang="da-DK" dirty="0"/>
              <a:t>Introduktion til CSRA</a:t>
            </a:r>
          </a:p>
          <a:p>
            <a:r>
              <a:rPr lang="da-DK" dirty="0"/>
              <a:t>CSRA anvendt på det Nye Rigshospitalet og i CIMT</a:t>
            </a:r>
          </a:p>
          <a:p>
            <a:r>
              <a:rPr lang="da-DK" dirty="0"/>
              <a:t>Erfaringer fra brugen af CSRA i et projekt</a:t>
            </a:r>
          </a:p>
        </p:txBody>
      </p:sp>
    </p:spTree>
    <p:extLst>
      <p:ext uri="{BB962C8B-B14F-4D97-AF65-F5344CB8AC3E}">
        <p14:creationId xmlns:p14="http://schemas.microsoft.com/office/powerpoint/2010/main" val="4203639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4F051-E93E-463B-A2FE-A8C8615D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Risikostyring i Region Hovedstaden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6A8D3DB0-40E7-4714-A2A0-735EDBBF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3</a:t>
            </a:fld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DF70863-FD46-4DBC-9B47-37F4FF25D93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a-DK" dirty="0"/>
              <a:t>Risikostyringen i Region Hovedstaden følger ISO 31000 Risk Management – </a:t>
            </a:r>
            <a:r>
              <a:rPr lang="da-DK" dirty="0" err="1"/>
              <a:t>Principles</a:t>
            </a:r>
            <a:r>
              <a:rPr lang="da-DK" dirty="0"/>
              <a:t> and Guidelines</a:t>
            </a:r>
          </a:p>
          <a:p>
            <a:r>
              <a:rPr lang="da-DK" dirty="0"/>
              <a:t>Rammer og proces er beskrevet i ”Region Hovedstadens Risikostyringsmanual”</a:t>
            </a:r>
          </a:p>
          <a:p>
            <a:r>
              <a:rPr lang="da-DK" dirty="0"/>
              <a:t>Risikostyring er implementeret lokalt på alle projekterne, hvor processen ledes af en Risk Manager</a:t>
            </a:r>
          </a:p>
          <a:p>
            <a:r>
              <a:rPr lang="da-DK" dirty="0"/>
              <a:t>Risikostyring er en ledelsesdisciplin og anvendes på projektledelsesniveau og i væsentlige underliggende strukturer</a:t>
            </a:r>
          </a:p>
          <a:p>
            <a:r>
              <a:rPr lang="da-DK" dirty="0"/>
              <a:t>På forsøgsbasis har CSRA været anvendt på enkelte projekter</a:t>
            </a:r>
          </a:p>
        </p:txBody>
      </p:sp>
    </p:spTree>
    <p:extLst>
      <p:ext uri="{BB962C8B-B14F-4D97-AF65-F5344CB8AC3E}">
        <p14:creationId xmlns:p14="http://schemas.microsoft.com/office/powerpoint/2010/main" val="3346675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4F051-E93E-463B-A2FE-A8C8615D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Introduktion til CSRA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6A8D3DB0-40E7-4714-A2A0-735EDBBF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4</a:t>
            </a:fld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DF70863-FD46-4DBC-9B47-37F4FF25D93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67998" y="1989138"/>
            <a:ext cx="10344625" cy="3888133"/>
          </a:xfrm>
        </p:spPr>
        <p:txBody>
          <a:bodyPr/>
          <a:lstStyle/>
          <a:p>
            <a:r>
              <a:rPr lang="da-DK" dirty="0" err="1"/>
              <a:t>Cost</a:t>
            </a:r>
            <a:r>
              <a:rPr lang="da-DK" dirty="0"/>
              <a:t> and Schedule Risk Analysis (CSRA) er en metode inden for risikostyring </a:t>
            </a:r>
          </a:p>
          <a:p>
            <a:r>
              <a:rPr lang="da-DK" dirty="0"/>
              <a:t>CSRA ligger i grænselandet til planlægning (budgettering, tidsplaner og ressourcestyring)</a:t>
            </a:r>
          </a:p>
          <a:p>
            <a:r>
              <a:rPr lang="da-DK" dirty="0"/>
              <a:t>En CSRA afviger fra traditionel risikostyring ved:</a:t>
            </a:r>
          </a:p>
          <a:p>
            <a:pPr lvl="1"/>
            <a:r>
              <a:rPr lang="da-DK" dirty="0"/>
              <a:t>Mere tidskrævende</a:t>
            </a:r>
          </a:p>
          <a:p>
            <a:pPr lvl="1"/>
            <a:r>
              <a:rPr lang="da-DK" dirty="0"/>
              <a:t>Kan kræve specialiseret software</a:t>
            </a:r>
          </a:p>
          <a:p>
            <a:pPr lvl="1"/>
            <a:r>
              <a:rPr lang="da-DK" dirty="0"/>
              <a:t>Tager sit udgangspunkt i planen (kan ikke laves, hvis der ikke er en detaljeret plan)</a:t>
            </a:r>
          </a:p>
          <a:p>
            <a:pPr lvl="2"/>
            <a:r>
              <a:rPr lang="da-DK" dirty="0"/>
              <a:t>Jo mere omfattende, jo mere kompleks og jo flere interessenter der er involveret – jo mere værdifuld er en CSRA.</a:t>
            </a:r>
          </a:p>
        </p:txBody>
      </p:sp>
    </p:spTree>
    <p:extLst>
      <p:ext uri="{BB962C8B-B14F-4D97-AF65-F5344CB8AC3E}">
        <p14:creationId xmlns:p14="http://schemas.microsoft.com/office/powerpoint/2010/main" val="3238108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4F051-E93E-463B-A2FE-A8C8615D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Introduktion til CSRA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6A8D3DB0-40E7-4714-A2A0-735EDBBF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5</a:t>
            </a:fld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DF70863-FD46-4DBC-9B47-37F4FF25D93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a-DK" dirty="0"/>
              <a:t>CSRA identificerer alle risici som planlægningsrisici</a:t>
            </a:r>
          </a:p>
          <a:p>
            <a:r>
              <a:rPr lang="da-DK" dirty="0"/>
              <a:t>En projektplan, som repræsenteret ved eksempelvis et </a:t>
            </a:r>
            <a:r>
              <a:rPr lang="da-DK" dirty="0" err="1"/>
              <a:t>Gantt</a:t>
            </a:r>
            <a:r>
              <a:rPr lang="da-DK" dirty="0"/>
              <a:t> kort er grundlæggende en række enkeltpunkt estimater med afhængigheder</a:t>
            </a:r>
          </a:p>
          <a:p>
            <a:r>
              <a:rPr lang="da-DK" dirty="0"/>
              <a:t>I en CSRA tager vi udgangspunkt i planen gennemgår aktivitet for aktivitet og identificerer risiko</a:t>
            </a:r>
          </a:p>
          <a:p>
            <a:r>
              <a:rPr lang="da-DK" dirty="0"/>
              <a:t>Ved at bruge planen som udgangspunkt opnås en systematik og et detaljeniveau som ofte er væsentligt højere end i traditionel interviewbaseret risikostyring</a:t>
            </a:r>
          </a:p>
        </p:txBody>
      </p:sp>
    </p:spTree>
    <p:extLst>
      <p:ext uri="{BB962C8B-B14F-4D97-AF65-F5344CB8AC3E}">
        <p14:creationId xmlns:p14="http://schemas.microsoft.com/office/powerpoint/2010/main" val="2802513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4F051-E93E-463B-A2FE-A8C8615D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Introduktion til CSRA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6A8D3DB0-40E7-4714-A2A0-735EDBBF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6</a:t>
            </a:fld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DF70863-FD46-4DBC-9B47-37F4FF25D93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67999" y="1700716"/>
            <a:ext cx="10136614" cy="4904235"/>
          </a:xfrm>
        </p:spPr>
        <p:txBody>
          <a:bodyPr/>
          <a:lstStyle/>
          <a:p>
            <a:endParaRPr lang="da-DK" dirty="0"/>
          </a:p>
          <a:p>
            <a:r>
              <a:rPr lang="da-DK" dirty="0"/>
              <a:t>Der er mange måder at lave en CSRA, og det kan tage fra 4 timer til 2 måneder, og det kan leves med simpelt udstyr eller med højt specialiseret programmer</a:t>
            </a:r>
          </a:p>
          <a:p>
            <a:r>
              <a:rPr lang="da-DK" dirty="0"/>
              <a:t> CSRA  gennemført på Nordfløjens mastertidsplan tager 6-8 timer + opfølgning</a:t>
            </a:r>
          </a:p>
          <a:p>
            <a:r>
              <a:rPr lang="da-DK" dirty="0"/>
              <a:t>Alle interessenter indkaldes (Byggeprojektet, Flytteprogrammet, Center for IT, Center for Ejendomme, RH servicecenter, Enhed for Byggestyring)</a:t>
            </a:r>
          </a:p>
          <a:p>
            <a:r>
              <a:rPr lang="da-DK" dirty="0"/>
              <a:t>Alle aktiviteter gennemgås én ad gangen. Risiko identificeres, konsekvenser vurderes og der laves aftale om forebyggende handlinger</a:t>
            </a:r>
          </a:p>
        </p:txBody>
      </p:sp>
    </p:spTree>
    <p:extLst>
      <p:ext uri="{BB962C8B-B14F-4D97-AF65-F5344CB8AC3E}">
        <p14:creationId xmlns:p14="http://schemas.microsoft.com/office/powerpoint/2010/main" val="4103275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4F051-E93E-463B-A2FE-A8C8615D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6A8D3DB0-40E7-4714-A2A0-735EDBBF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7</a:t>
            </a:fld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DF70863-FD46-4DBC-9B47-37F4FF25D93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A9A3AF9F-93E6-4A73-B3AE-2EF56BB9E7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60"/>
          <a:stretch/>
        </p:blipFill>
        <p:spPr>
          <a:xfrm>
            <a:off x="715812" y="872716"/>
            <a:ext cx="8568952" cy="3279326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B1688888-6670-4245-8D13-9368E6D991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4511" y="2054153"/>
            <a:ext cx="7330102" cy="412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177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4F051-E93E-463B-A2FE-A8C8615D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Cases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6A8D3DB0-40E7-4714-A2A0-735EDBBF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8</a:t>
            </a:fld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DF70863-FD46-4DBC-9B47-37F4FF25D93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a-DK" dirty="0"/>
              <a:t>Offshore Platform i Olie og Gas industrien (16 mia. kr.), Totalentreprise, Udførelsen</a:t>
            </a:r>
          </a:p>
          <a:p>
            <a:r>
              <a:rPr lang="da-DK" dirty="0"/>
              <a:t>P-hus (80 mio. kr.), Totalentreprise, Udførelsen</a:t>
            </a:r>
          </a:p>
          <a:p>
            <a:r>
              <a:rPr lang="da-DK" dirty="0"/>
              <a:t>Kontor renoveringsprojekt (40 mio. kr.), Storeentreprise, Udførelsen</a:t>
            </a:r>
          </a:p>
          <a:p>
            <a:pPr marL="0" indent="0">
              <a:buNone/>
            </a:pPr>
            <a:r>
              <a:rPr lang="da-DK" dirty="0"/>
              <a:t>   Mastertidsplan aktiveringsperioden for Nordfløjen.</a:t>
            </a:r>
          </a:p>
          <a:p>
            <a:r>
              <a:rPr lang="da-DK" dirty="0"/>
              <a:t>CIMT bygherre leverancer til Nordfløjen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10089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4F051-E93E-463B-A2FE-A8C8615D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Erfaringer med brugen af afhængighedsanalyser –CSRA - , Det Nye Rigshospital 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6A8D3DB0-40E7-4714-A2A0-735EDBBF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9</a:t>
            </a:fld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DF70863-FD46-4DBC-9B47-37F4FF25D93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a-DK" dirty="0"/>
              <a:t>Der er en risiko for IMT leverancerne ikke bliver klar til ibrugtagningen, årsagen er at afhængigheder i udførslen ikke er kendte</a:t>
            </a:r>
          </a:p>
          <a:p>
            <a:r>
              <a:rPr lang="da-DK" dirty="0"/>
              <a:t>Forebyggende handling: CSRA workshop it og </a:t>
            </a:r>
            <a:r>
              <a:rPr lang="da-DK" dirty="0" err="1"/>
              <a:t>medico</a:t>
            </a:r>
            <a:r>
              <a:rPr lang="da-DK" dirty="0"/>
              <a:t> leverancer til Nordfløjen</a:t>
            </a:r>
          </a:p>
          <a:p>
            <a:pPr marL="0" indent="0">
              <a:buNone/>
            </a:pPr>
            <a:r>
              <a:rPr lang="da-DK" dirty="0"/>
              <a:t>   Tre delspor </a:t>
            </a:r>
            <a:r>
              <a:rPr lang="da-DK" dirty="0" err="1"/>
              <a:t>medico</a:t>
            </a:r>
            <a:r>
              <a:rPr lang="da-DK" dirty="0"/>
              <a:t>, it og byggeprojektets leverancer </a:t>
            </a:r>
          </a:p>
          <a:p>
            <a:pPr marL="0" indent="0">
              <a:buNone/>
            </a:pPr>
            <a:r>
              <a:rPr lang="da-DK" dirty="0"/>
              <a:t>  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  <a:p>
            <a:pPr marL="360000" lvl="1" indent="0">
              <a:buNone/>
            </a:pPr>
            <a:endParaRPr lang="da-DK" u="sng" dirty="0"/>
          </a:p>
          <a:p>
            <a:pPr marL="360000" lvl="1" indent="0">
              <a:buNone/>
            </a:pPr>
            <a:endParaRPr lang="da-DK" u="sng" dirty="0"/>
          </a:p>
          <a:p>
            <a:pPr marL="360000" lvl="1" indent="0">
              <a:buNone/>
            </a:pPr>
            <a:endParaRPr lang="da-DK" u="sng" dirty="0"/>
          </a:p>
          <a:p>
            <a:pPr marL="360000" lvl="1" indent="0">
              <a:buNone/>
            </a:pPr>
            <a:endParaRPr lang="da-DK" u="sng" dirty="0"/>
          </a:p>
          <a:p>
            <a:pPr marL="360000" lvl="1" indent="0">
              <a:buNone/>
            </a:pPr>
            <a:endParaRPr lang="da-DK" u="sng" dirty="0"/>
          </a:p>
          <a:p>
            <a:pPr lvl="1"/>
            <a:endParaRPr lang="da-DK" dirty="0"/>
          </a:p>
          <a:p>
            <a:pPr lvl="1"/>
            <a:r>
              <a:rPr lang="da-DK" dirty="0"/>
              <a:t>Risici blev identificeret og konkrete tiltag besluttet</a:t>
            </a:r>
          </a:p>
          <a:p>
            <a:pPr lvl="1"/>
            <a:r>
              <a:rPr lang="da-DK" dirty="0"/>
              <a:t>Konflikter til andre planer blev identificeret</a:t>
            </a:r>
          </a:p>
          <a:p>
            <a:pPr lvl="1"/>
            <a:r>
              <a:rPr lang="da-DK" dirty="0"/>
              <a:t>Synergier og effektiviseringer/ muligheder blev identificeret</a:t>
            </a:r>
          </a:p>
          <a:p>
            <a:r>
              <a:rPr lang="da-DK" dirty="0"/>
              <a:t>Stort engagement blandt deltagerne</a:t>
            </a:r>
          </a:p>
          <a:p>
            <a:pPr lvl="1"/>
            <a:r>
              <a:rPr lang="da-DK" dirty="0"/>
              <a:t>Meget tvivl og usikkerhed blev erstattet af viden og indsigt og gensidig forståelse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1E63860-AFF6-4DD9-95F4-51AAC6903864}"/>
              </a:ext>
            </a:extLst>
          </p:cNvPr>
          <p:cNvSpPr/>
          <p:nvPr/>
        </p:nvSpPr>
        <p:spPr>
          <a:xfrm>
            <a:off x="5732014" y="3666267"/>
            <a:ext cx="2160240" cy="1236312"/>
          </a:xfrm>
          <a:prstGeom prst="ellipse">
            <a:avLst/>
          </a:prstGeom>
          <a:noFill/>
          <a:ln w="9525">
            <a:solidFill>
              <a:srgbClr val="1F4A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dirty="0"/>
              <a:t>&gt;</a:t>
            </a:r>
            <a:r>
              <a:rPr lang="da-DK" dirty="0">
                <a:solidFill>
                  <a:schemeClr val="tx1"/>
                </a:solidFill>
              </a:rPr>
              <a:t>Nordfløjen</a:t>
            </a:r>
          </a:p>
          <a:p>
            <a:pPr algn="ctr"/>
            <a:r>
              <a:rPr lang="da-DK" dirty="0">
                <a:solidFill>
                  <a:schemeClr val="tx1"/>
                </a:solidFill>
              </a:rPr>
              <a:t>It og </a:t>
            </a:r>
            <a:r>
              <a:rPr lang="da-DK" dirty="0" err="1">
                <a:solidFill>
                  <a:schemeClr val="tx1"/>
                </a:solidFill>
              </a:rPr>
              <a:t>medicoleverancer</a:t>
            </a:r>
            <a:endParaRPr lang="da-DK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4C9D436E-49A5-4DC5-84B5-9D7F66CB581E}"/>
              </a:ext>
            </a:extLst>
          </p:cNvPr>
          <p:cNvSpPr/>
          <p:nvPr/>
        </p:nvSpPr>
        <p:spPr>
          <a:xfrm>
            <a:off x="3935760" y="5036558"/>
            <a:ext cx="2376264" cy="902862"/>
          </a:xfrm>
          <a:prstGeom prst="ellipse">
            <a:avLst/>
          </a:prstGeom>
          <a:noFill/>
          <a:ln w="9525">
            <a:solidFill>
              <a:srgbClr val="1F4A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Byggeprojektet</a:t>
            </a:r>
            <a:endParaRPr lang="da-DK" dirty="0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B57E0F45-9396-4774-B09B-3F76BCD62F12}"/>
              </a:ext>
            </a:extLst>
          </p:cNvPr>
          <p:cNvSpPr/>
          <p:nvPr/>
        </p:nvSpPr>
        <p:spPr>
          <a:xfrm>
            <a:off x="7464152" y="4902580"/>
            <a:ext cx="2232248" cy="902862"/>
          </a:xfrm>
          <a:prstGeom prst="ellipse">
            <a:avLst/>
          </a:prstGeom>
          <a:noFill/>
          <a:ln w="9525">
            <a:solidFill>
              <a:srgbClr val="1F4A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da-DK" dirty="0">
              <a:solidFill>
                <a:schemeClr val="tx1"/>
              </a:solidFill>
            </a:endParaRPr>
          </a:p>
          <a:p>
            <a:r>
              <a:rPr lang="da-DK" dirty="0">
                <a:solidFill>
                  <a:schemeClr val="tx1"/>
                </a:solidFill>
              </a:rPr>
              <a:t>Center for it  &amp;    </a:t>
            </a:r>
            <a:r>
              <a:rPr lang="da-DK" dirty="0" err="1">
                <a:solidFill>
                  <a:schemeClr val="tx1"/>
                </a:solidFill>
              </a:rPr>
              <a:t>medico</a:t>
            </a:r>
            <a:r>
              <a:rPr lang="da-DK" dirty="0">
                <a:solidFill>
                  <a:schemeClr val="tx1"/>
                </a:solidFill>
              </a:rPr>
              <a:t> (CIMT)   		</a:t>
            </a:r>
          </a:p>
        </p:txBody>
      </p:sp>
      <p:sp>
        <p:nvSpPr>
          <p:cNvPr id="19" name="Pil: venstre-højre-opadgående 18">
            <a:extLst>
              <a:ext uri="{FF2B5EF4-FFF2-40B4-BE49-F238E27FC236}">
                <a16:creationId xmlns:a16="http://schemas.microsoft.com/office/drawing/2014/main" id="{6513FE8F-8463-4454-9C2A-3E70DAAA4BD8}"/>
              </a:ext>
            </a:extLst>
          </p:cNvPr>
          <p:cNvSpPr/>
          <p:nvPr/>
        </p:nvSpPr>
        <p:spPr>
          <a:xfrm>
            <a:off x="6312024" y="4969568"/>
            <a:ext cx="1152128" cy="744137"/>
          </a:xfrm>
          <a:prstGeom prst="leftRightUpArrow">
            <a:avLst/>
          </a:prstGeom>
          <a:solidFill>
            <a:srgbClr val="1F4A60"/>
          </a:solidFill>
          <a:ln w="9525">
            <a:solidFill>
              <a:srgbClr val="1F4A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a-DK" dirty="0" err="1"/>
          </a:p>
        </p:txBody>
      </p:sp>
      <p:cxnSp>
        <p:nvCxnSpPr>
          <p:cNvPr id="21" name="Lige pilforbindelse 20">
            <a:extLst>
              <a:ext uri="{FF2B5EF4-FFF2-40B4-BE49-F238E27FC236}">
                <a16:creationId xmlns:a16="http://schemas.microsoft.com/office/drawing/2014/main" id="{D7CDEBF5-5D2F-4ED6-BFA3-2D90074D84E4}"/>
              </a:ext>
            </a:extLst>
          </p:cNvPr>
          <p:cNvCxnSpPr/>
          <p:nvPr/>
        </p:nvCxnSpPr>
        <p:spPr>
          <a:xfrm flipV="1">
            <a:off x="5456919" y="4720125"/>
            <a:ext cx="428102" cy="249443"/>
          </a:xfrm>
          <a:prstGeom prst="straightConnector1">
            <a:avLst/>
          </a:prstGeom>
          <a:ln w="9525">
            <a:solidFill>
              <a:srgbClr val="1F29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Lige pilforbindelse 22">
            <a:extLst>
              <a:ext uri="{FF2B5EF4-FFF2-40B4-BE49-F238E27FC236}">
                <a16:creationId xmlns:a16="http://schemas.microsoft.com/office/drawing/2014/main" id="{22C9E592-EB2E-4352-AAF6-F2C044C3EF0E}"/>
              </a:ext>
            </a:extLst>
          </p:cNvPr>
          <p:cNvCxnSpPr/>
          <p:nvPr/>
        </p:nvCxnSpPr>
        <p:spPr>
          <a:xfrm flipH="1" flipV="1">
            <a:off x="7680176" y="4748135"/>
            <a:ext cx="212078" cy="154444"/>
          </a:xfrm>
          <a:prstGeom prst="straightConnector1">
            <a:avLst/>
          </a:prstGeom>
          <a:ln w="9525">
            <a:solidFill>
              <a:srgbClr val="1F29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83572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193039144106622"/>
</p:tagLst>
</file>

<file path=ppt/theme/theme1.xml><?xml version="1.0" encoding="utf-8"?>
<a:theme xmlns:a="http://schemas.openxmlformats.org/drawingml/2006/main" name="REGION H Hospital PowerPoint Skabelon_DKfinal">
  <a:themeElements>
    <a:clrScheme name="Region Hovedstaden Mørkeblå">
      <a:dk1>
        <a:srgbClr val="333333"/>
      </a:dk1>
      <a:lt1>
        <a:srgbClr val="FFFFFF"/>
      </a:lt1>
      <a:dk2>
        <a:srgbClr val="575757"/>
      </a:dk2>
      <a:lt2>
        <a:srgbClr val="CCD4DD"/>
      </a:lt2>
      <a:accent1>
        <a:srgbClr val="99A8BB"/>
      </a:accent1>
      <a:accent2>
        <a:srgbClr val="333333"/>
      </a:accent2>
      <a:accent3>
        <a:srgbClr val="4D6787"/>
      </a:accent3>
      <a:accent4>
        <a:srgbClr val="666666"/>
      </a:accent4>
      <a:accent5>
        <a:srgbClr val="193C65"/>
      </a:accent5>
      <a:accent6>
        <a:srgbClr val="999999"/>
      </a:accent6>
      <a:hlink>
        <a:srgbClr val="0086CC"/>
      </a:hlink>
      <a:folHlink>
        <a:srgbClr val="808080"/>
      </a:folHlink>
    </a:clrScheme>
    <a:fontScheme name="Region Hovedstad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F4A60"/>
        </a:solidFill>
        <a:ln w="9525">
          <a:solidFill>
            <a:srgbClr val="1F4A60"/>
          </a:solidFill>
        </a:ln>
      </a:spPr>
      <a:bodyPr lIns="0" tIns="0" rIns="0" bIns="0"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1F293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REGION H PowerPoint Skabelon_DK.potx" id="{26986A75-4BB5-4C20-9DD6-E823FDD01161}" vid="{1F3D9A04-036F-41B4-8EF4-D6B3C5EA408C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Arial" panose="020B0604020202020204"/>
        <a:ea typeface=""/>
        <a:cs typeface=""/>
        <a:font script="Jpan" typeface="Arial"/>
        <a:font script="Hang" typeface="Arial"/>
        <a:font script="Hans" typeface="Arial"/>
        <a:font script="Hant" typeface="Arial"/>
        <a:font script="Arab" typeface="Arial"/>
        <a:font script="Hebr" typeface="Arial"/>
        <a:font script="Thai" typeface="Arial"/>
        <a:font script="Ethi" typeface="Arial"/>
        <a:font script="Beng" typeface="Arial"/>
        <a:font script="Gujr" typeface="Arial"/>
        <a:font script="Khmr" typeface="Arial"/>
        <a:font script="Knda" typeface="Arial"/>
        <a:font script="Guru" typeface="Arial"/>
        <a:font script="Cans" typeface="Arial"/>
        <a:font script="Cher" typeface="Arial"/>
        <a:font script="Yiii" typeface="Arial"/>
        <a:font script="Tibt" typeface="Arial"/>
        <a:font script="Thaa" typeface="Arial"/>
        <a:font script="Deva" typeface="Arial"/>
        <a:font script="Telu" typeface="Arial"/>
        <a:font script="Taml" typeface="Arial"/>
        <a:font script="Syrc" typeface="Arial"/>
        <a:font script="Orya" typeface="Arial"/>
        <a:font script="Mlym" typeface="Arial"/>
        <a:font script="Laoo" typeface="Arial"/>
        <a:font script="Sinh" typeface="Arial"/>
        <a:font script="Mong" typeface="Arial"/>
        <a:font script="Viet" typeface="Arial"/>
        <a:font script="Uigh" typeface="Arial"/>
        <a:font script="Geor" typeface="Arial"/>
      </a:majorFont>
      <a:minorFont>
        <a:latin typeface="Arial" panose="020B0604020202020204"/>
        <a:ea typeface=""/>
        <a:cs typeface=""/>
        <a:font script="Jpan" typeface="Arial"/>
        <a:font script="Hang" typeface="Arial"/>
        <a:font script="Hans" typeface="Arial"/>
        <a:font script="Hant" typeface="Arial"/>
        <a:font script="Arab" typeface="Arial"/>
        <a:font script="Hebr" typeface="Arial"/>
        <a:font script="Thai" typeface="Arial"/>
        <a:font script="Ethi" typeface="Arial"/>
        <a:font script="Beng" typeface="Arial"/>
        <a:font script="Gujr" typeface="Arial"/>
        <a:font script="Khmr" typeface="Arial"/>
        <a:font script="Knda" typeface="Arial"/>
        <a:font script="Guru" typeface="Arial"/>
        <a:font script="Cans" typeface="Arial"/>
        <a:font script="Cher" typeface="Arial"/>
        <a:font script="Yiii" typeface="Arial"/>
        <a:font script="Tibt" typeface="Arial"/>
        <a:font script="Thaa" typeface="Arial"/>
        <a:font script="Deva" typeface="Arial"/>
        <a:font script="Telu" typeface="Arial"/>
        <a:font script="Taml" typeface="Arial"/>
        <a:font script="Syrc" typeface="Arial"/>
        <a:font script="Orya" typeface="Arial"/>
        <a:font script="Mlym" typeface="Arial"/>
        <a:font script="Laoo" typeface="Arial"/>
        <a:font script="Sinh" typeface="Arial"/>
        <a:font script="Mong" typeface="Arial"/>
        <a:font script="Viet" typeface="Arial"/>
        <a:font script="Uigh" typeface="Arial"/>
        <a:font script="Geor" typeface="Arial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TemplafySlideTemplateConfiguration><![CDATA[{"elementsMetadata":[],"documentContentValidatorConfiguration":{"enableDocumentContentValidator":false,"documentContentValidatorVersion":0},"slideId":"636973038323624315","enableDocumentContentUpdater":true,"version":"1.3"}]]></TemplafySlideTemplateConfiguration>
</file>

<file path=customXml/item2.xml><?xml version="1.0" encoding="utf-8"?>
<TemplafySlideFormConfiguration><![CDATA[{"formFields":[],"formDataEntries":[]}]]></TemplafySlideFormConfiguration>
</file>

<file path=customXml/item3.xml><?xml version="1.0" encoding="utf-8"?>
<TemplafyFormConfiguration><![CDATA[{"formFields":[{"required":false,"placeholder":"Præsentationens titel/beskrivelse (venstre sidefod)","lines":0,"type":"textBox","name":"PresentationTitle","label":"Titel/beskrivelse","helpTexts":{"prefix":"","postfix":""},"spacing":{},"fullyQualifiedName":"PresentationTitle"},{"required":false,"placeholder":"","lines":0,"type":"textBox","name":"Manuel_dato","label":"Dato","helpTexts":{"prefix":"Indsæt ønsket dato (fjerner brugernavnet)","postfix":""},"spacing":{},"fullyQualifiedName":"Manuel_dato"}],"formDataEntries":[{"name":"PresentationTitle","value":"4ndFtMOXmzFrQBRnsoFdXkQFkqbV0H3SFPickKj0NVA="},{"name":"Manuel_dato","value":"Y2B9LwsdAHpDISfWt4SJS90NQ7cdDQyDBDHf1u7QF1s="}]}]]></TemplafyFormConfiguration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GetOrganized dokument" ma:contentTypeID="0x010100AC085CFC53BC46CEA2EADE194AD9D48200BDB167AA9F517541BDEC47268EFCF25B" ma:contentTypeVersion="2" ma:contentTypeDescription="GetOrganized dokument" ma:contentTypeScope="" ma:versionID="7ecbdca024c22780eb7d2c88b042d400">
  <xsd:schema xmlns:xsd="http://www.w3.org/2001/XMLSchema" xmlns:xs="http://www.w3.org/2001/XMLSchema" xmlns:p="http://schemas.microsoft.com/office/2006/metadata/properties" xmlns:ns1="http://schemas.microsoft.com/sharepoint/v3" xmlns:ns2="033c7dc4-6b86-496f-b452-17b5b118f1bd" xmlns:ns3="DB346E4C-9DF8-4121-BB51-A986C3F78F60" xmlns:ns4="3f08c971-85ff-4813-ab9d-6ec27d0f650d" targetNamespace="http://schemas.microsoft.com/office/2006/metadata/properties" ma:root="true" ma:fieldsID="2a511cb863a685b61a711c2de42a7b8c" ns1:_="" ns2:_="" ns3:_="" ns4:_="">
    <xsd:import namespace="http://schemas.microsoft.com/sharepoint/v3"/>
    <xsd:import namespace="033c7dc4-6b86-496f-b452-17b5b118f1bd"/>
    <xsd:import namespace="DB346E4C-9DF8-4121-BB51-A986C3F78F60"/>
    <xsd:import namespace="3f08c971-85ff-4813-ab9d-6ec27d0f650d"/>
    <xsd:element name="properties">
      <xsd:complexType>
        <xsd:sequence>
          <xsd:element name="documentManagement">
            <xsd:complexType>
              <xsd:all>
                <xsd:element ref="ns1:Classification" minOccurs="0"/>
                <xsd:element ref="ns1:CaseOwner" minOccurs="0"/>
                <xsd:element ref="ns1:TrackID" minOccurs="0"/>
                <xsd:element ref="ns1:CaseID" minOccurs="0"/>
                <xsd:element ref="ns1:DocID" minOccurs="0"/>
                <xsd:element ref="ns1:Finalized" minOccurs="0"/>
                <xsd:element ref="ns1:Related" minOccurs="0"/>
                <xsd:element ref="ns1:RegistrationDate" minOccurs="0"/>
                <xsd:element ref="ns1:CaseRecordNumber" minOccurs="0"/>
                <xsd:element ref="ns1:LocalAttachment" minOccurs="0"/>
                <xsd:element ref="ns1:CCMTemplateName" minOccurs="0"/>
                <xsd:element ref="ns1:CCMTemplateVersion" minOccurs="0"/>
                <xsd:element ref="ns1:CCMTemplateID" minOccurs="0"/>
                <xsd:element ref="ns1:CCMSystemID" minOccurs="0"/>
                <xsd:element ref="ns1:WasEncrypted" minOccurs="0"/>
                <xsd:element ref="ns1:WasSigned" minOccurs="0"/>
                <xsd:element ref="ns1:MailHasAttachments" minOccurs="0"/>
                <xsd:element ref="ns1:CCMConversation" minOccurs="0"/>
                <xsd:element ref="ns2:TaxCatchAll" minOccurs="0"/>
                <xsd:element ref="ns3:CCMAgendaDocumentStatus" minOccurs="0"/>
                <xsd:element ref="ns3:CCMAgendaStatus" minOccurs="0"/>
                <xsd:element ref="ns3:CCMMeetingCaseId" minOccurs="0"/>
                <xsd:element ref="ns3:CCMMeetingCaseInstanceId" minOccurs="0"/>
                <xsd:element ref="ns3:CCMAgendaItemId" minOccurs="0"/>
                <xsd:element ref="ns3:CCMMeetingCaseLink" minOccurs="0"/>
                <xsd:element ref="ns3:AgendaStatusIcon" minOccurs="0"/>
                <xsd:element ref="ns1:CCMVisualId" minOccurs="0"/>
                <xsd:element ref="ns1:CCMOriginalDocID" minOccurs="0"/>
                <xsd:element ref="ns3:Bem_x00e6_rkning" minOccurs="0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lassification" ma:index="2" nillable="true" ma:displayName="Klassifikation" ma:hidden="true" ma:internalName="Classification">
      <xsd:simpleType>
        <xsd:restriction base="dms:Choice">
          <xsd:enumeration value="Offentlig"/>
          <xsd:enumeration value="Intern"/>
          <xsd:enumeration value="Fortrolig"/>
        </xsd:restriction>
      </xsd:simpleType>
    </xsd:element>
    <xsd:element name="CaseOwner" ma:index="3" nillable="true" ma:displayName="Ansvarlig" ma:list="UserInfo" ma:SharePointGroup="0" ma:internalName="Case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rackID" ma:index="4" nillable="true" ma:displayName="TrackID" ma:description="" ma:internalName="TrackID">
      <xsd:simpleType>
        <xsd:restriction base="dms:Note">
          <xsd:maxLength value="255"/>
        </xsd:restriction>
      </xsd:simpleType>
    </xsd:element>
    <xsd:element name="CaseID" ma:index="11" nillable="true" ma:displayName="Sags ID" ma:default="Tildeler" ma:internalName="CaseID" ma:readOnly="true">
      <xsd:simpleType>
        <xsd:restriction base="dms:Text"/>
      </xsd:simpleType>
    </xsd:element>
    <xsd:element name="DocID" ma:index="12" nillable="true" ma:displayName="Dok ID" ma:default="Tildeler" ma:internalName="DocID" ma:readOnly="true">
      <xsd:simpleType>
        <xsd:restriction base="dms:Text"/>
      </xsd:simpleType>
    </xsd:element>
    <xsd:element name="Finalized" ma:index="13" nillable="true" ma:displayName="Endeligt" ma:default="False" ma:internalName="Finalized" ma:readOnly="true">
      <xsd:simpleType>
        <xsd:restriction base="dms:Boolean"/>
      </xsd:simpleType>
    </xsd:element>
    <xsd:element name="Related" ma:index="14" nillable="true" ma:displayName="Vedhæftet dokument" ma:default="False" ma:internalName="Related" ma:readOnly="true">
      <xsd:simpleType>
        <xsd:restriction base="dms:Boolean"/>
      </xsd:simpleType>
    </xsd:element>
    <xsd:element name="RegistrationDate" ma:index="15" nillable="true" ma:displayName="Registrerings dato" ma:format="DateTime" ma:internalName="RegistrationDate" ma:readOnly="true">
      <xsd:simpleType>
        <xsd:restriction base="dms:DateTime"/>
      </xsd:simpleType>
    </xsd:element>
    <xsd:element name="CaseRecordNumber" ma:index="16" nillable="true" ma:displayName="Akt ID" ma:decimals="0" ma:default="0" ma:internalName="CaseRecordNumber" ma:readOnly="true">
      <xsd:simpleType>
        <xsd:restriction base="dms:Number"/>
      </xsd:simpleType>
    </xsd:element>
    <xsd:element name="LocalAttachment" ma:index="17" nillable="true" ma:displayName="Lokalt bilag" ma:default="False" ma:internalName="LocalAttachment" ma:readOnly="true">
      <xsd:simpleType>
        <xsd:restriction base="dms:Boolean"/>
      </xsd:simpleType>
    </xsd:element>
    <xsd:element name="CCMTemplateName" ma:index="18" nillable="true" ma:displayName="Skabelon navn" ma:internalName="CCMTemplateName" ma:readOnly="true">
      <xsd:simpleType>
        <xsd:restriction base="dms:Text"/>
      </xsd:simpleType>
    </xsd:element>
    <xsd:element name="CCMTemplateVersion" ma:index="19" nillable="true" ma:displayName="Skabelon version" ma:internalName="CCMTemplateVersion" ma:readOnly="true">
      <xsd:simpleType>
        <xsd:restriction base="dms:Text"/>
      </xsd:simpleType>
    </xsd:element>
    <xsd:element name="CCMTemplateID" ma:index="20" nillable="true" ma:displayName="CCMTemplateID" ma:decimals="0" ma:default="0" ma:hidden="true" ma:internalName="CCMTemplateID" ma:readOnly="true">
      <xsd:simpleType>
        <xsd:restriction base="dms:Number"/>
      </xsd:simpleType>
    </xsd:element>
    <xsd:element name="CCMSystemID" ma:index="21" nillable="true" ma:displayName="CCMSystemID" ma:hidden="true" ma:internalName="CCMSystemID" ma:readOnly="true">
      <xsd:simpleType>
        <xsd:restriction base="dms:Text"/>
      </xsd:simpleType>
    </xsd:element>
    <xsd:element name="WasEncrypted" ma:index="22" nillable="true" ma:displayName="Krypteret" ma:default="False" ma:internalName="WasEncrypted" ma:readOnly="true">
      <xsd:simpleType>
        <xsd:restriction base="dms:Boolean"/>
      </xsd:simpleType>
    </xsd:element>
    <xsd:element name="WasSigned" ma:index="23" nillable="true" ma:displayName="Signeret" ma:default="False" ma:internalName="WasSigned" ma:readOnly="true">
      <xsd:simpleType>
        <xsd:restriction base="dms:Boolean"/>
      </xsd:simpleType>
    </xsd:element>
    <xsd:element name="MailHasAttachments" ma:index="24" nillable="true" ma:displayName="E-mail har vedhæftede filer" ma:default="False" ma:internalName="MailHasAttachments" ma:readOnly="true">
      <xsd:simpleType>
        <xsd:restriction base="dms:Boolean"/>
      </xsd:simpleType>
    </xsd:element>
    <xsd:element name="CCMConversation" ma:index="25" nillable="true" ma:displayName="Samtale" ma:internalName="CCMConversation" ma:readOnly="true">
      <xsd:simpleType>
        <xsd:restriction base="dms:Text"/>
      </xsd:simpleType>
    </xsd:element>
    <xsd:element name="CCMVisualId" ma:index="36" nillable="true" ma:displayName="Sags ID" ma:default="Tildeler" ma:internalName="CCMVisualId" ma:readOnly="true">
      <xsd:simpleType>
        <xsd:restriction base="dms:Text"/>
      </xsd:simpleType>
    </xsd:element>
    <xsd:element name="CCMOriginalDocID" ma:index="37" nillable="true" ma:displayName="Originalt Dok ID" ma:description="" ma:internalName="CCMOriginalDocID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3c7dc4-6b86-496f-b452-17b5b118f1bd" elementFormDefault="qualified">
    <xsd:import namespace="http://schemas.microsoft.com/office/2006/documentManagement/types"/>
    <xsd:import namespace="http://schemas.microsoft.com/office/infopath/2007/PartnerControls"/>
    <xsd:element name="TaxCatchAll" ma:index="26" nillable="true" ma:displayName="Taxonomy Catch All Column" ma:hidden="true" ma:list="{c7b3393c-eb47-41f2-96ad-cf3a3efd1ea9}" ma:internalName="TaxCatchAll" ma:showField="CatchAllData" ma:web="033c7dc4-6b86-496f-b452-17b5b118f1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46E4C-9DF8-4121-BB51-A986C3F78F60" elementFormDefault="qualified">
    <xsd:import namespace="http://schemas.microsoft.com/office/2006/documentManagement/types"/>
    <xsd:import namespace="http://schemas.microsoft.com/office/infopath/2007/PartnerControls"/>
    <xsd:element name="CCMAgendaDocumentStatus" ma:index="29" nillable="true" ma:displayName="Status  for dagsordensdokument" ma:description="Status for dagsordensdokument skal kun udfyldes, hvis du er ved at oprette et dagsordenspunkt.&#10;&#10;Udkast - når du opretter dokumentet og begynder at arbejde i det&#10;Under udarbejdelse - når udkastet er færdigt og bliver sendt til godkendelse m.v.&#10;Endelig - når dagsordenspunktet er helt færdigt, godkendt og klar til at blive publiceret til en dagsorden." ma:format="Dropdown" ma:internalName="CCMAgendaDocumentStatus">
      <xsd:simpleType>
        <xsd:restriction base="dms:Choice">
          <xsd:enumeration value="Udkast"/>
          <xsd:enumeration value="Under udarbejdelse"/>
          <xsd:enumeration value="Endelig"/>
        </xsd:restriction>
      </xsd:simpleType>
    </xsd:element>
    <xsd:element name="CCMAgendaStatus" ma:index="30" nillable="true" ma:displayName="Dagsordenstatus" ma:description="Udfyldes kun hvis det er et dagsordenspunkt" ma:format="Dropdown" ma:internalName="CCMAgendaStatus">
      <xsd:simpleType>
        <xsd:restriction base="dms:Choice">
          <xsd:enumeration value="Anmeldt"/>
          <xsd:enumeration value="Optaget på dagsorden"/>
          <xsd:enumeration value="Behandlet"/>
          <xsd:enumeration value="Afvist til dagsorden"/>
          <xsd:enumeration value="Fjernet fra dagsorden"/>
        </xsd:restriction>
      </xsd:simpleType>
    </xsd:element>
    <xsd:element name="CCMMeetingCaseId" ma:index="31" nillable="true" ma:displayName="CCMMeetingCaseId" ma:hidden="true" ma:internalName="CCMMeetingCaseId">
      <xsd:simpleType>
        <xsd:restriction base="dms:Text">
          <xsd:maxLength value="255"/>
        </xsd:restriction>
      </xsd:simpleType>
    </xsd:element>
    <xsd:element name="CCMMeetingCaseInstanceId" ma:index="32" nillable="true" ma:displayName="CCMMeetingCaseInstanceId" ma:hidden="true" ma:internalName="CCMMeetingCaseInstanceId">
      <xsd:simpleType>
        <xsd:restriction base="dms:Text">
          <xsd:maxLength value="255"/>
        </xsd:restriction>
      </xsd:simpleType>
    </xsd:element>
    <xsd:element name="CCMAgendaItemId" ma:index="33" nillable="true" ma:displayName="CCMAgendaItemId" ma:decimals="0" ma:hidden="true" ma:internalName="CCMAgendaItemId">
      <xsd:simpleType>
        <xsd:restriction base="dms:Number"/>
      </xsd:simpleType>
    </xsd:element>
    <xsd:element name="CCMMeetingCaseLink" ma:index="34" nillable="true" ma:displayName="Mødesag" ma:format="Hyperlink" ma:internalName="CCMMeetingCas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gendaStatusIcon" ma:index="35" nillable="true" ma:displayName="Ikon for dagsordensstatus" ma:internalName="AgendaStatusIcon" ma:readOnly="true">
      <xsd:simpleType>
        <xsd:restriction base="dms:Unknown"/>
      </xsd:simpleType>
    </xsd:element>
    <xsd:element name="Bem_x00e6_rkning" ma:index="40" nillable="true" ma:displayName="Bemærkning" ma:internalName="Bem_x00e6_rkning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08c971-85ff-4813-ab9d-6ec27d0f650d" elementFormDefault="qualified">
    <xsd:import namespace="http://schemas.microsoft.com/office/2006/documentManagement/types"/>
    <xsd:import namespace="http://schemas.microsoft.com/office/infopath/2007/PartnerControls"/>
    <xsd:element name="SharedWithUsers" ma:index="41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dholdstype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TemplafyTemplateConfiguration><![CDATA[{"elementsMetadata":[{"type":"shape","id":"e8b06780-0536-4f35-8baf-042ef50de9e0","elementConfiguration":{"inheritDimensions":"inheritNone","width":"1.9 cm","height":"1.9 cm","disableUpdates":false,"type":"image"}},{"type":"shape","id":"e1a91f74-44c1-4776-b238-dedc2077d2c1","elementConfiguration":{"binding":"UserProfile.Office.Virksomhed_{{DocumentLanguage}}","disableUpdates":false,"type":"text"}},{"type":"shape","id":"6d729020-9c9c-401f-ac8b-6d25b5bc1ee8","elementConfiguration":{"binding":"UserProfile.CenterFreeText","visibility":{"action":"hide","binding":"UserProfile.Centers.CenterUI","operator":"notEquals","compareValue":"Intet valgt"},"disableUpdates":false,"type":"text"}},{"type":"shape","id":"2067aa9c-4bfa-467b-8ff2-f7a373987bf9","elementConfiguration":{"binding":"UserProfile.Centers.Center_{{DocumentLanguage}}","visibility":{"action":"hide","binding":"UserProfile.Centers.CenterUI","operator":"equals","compareValue":"Intet valgt"},"disableUpdates":false,"type":"text"}},{"type":"shape","id":"08fc13ea-fc6f-4246-95d5-0a82b532706a","elementConfiguration":{"binding":"Form.PresentationTitle","disableUpdates":false,"type":"text"}},{"type":"shape","id":"b43d06f0-fb3e-4971-83af-7871e551b199","elementConfiguration":{"binding":"UserProfile.Office.LogoColor_DCU","inheritDimensions":"inheritNone","width":"1.9 cm","height":"1.9 cm","disableUpdates":false,"type":"image"}},{"type":"shape","id":"a3bd9a53-dcbb-4d09-853e-2857a665fc4a","elementConfiguration":{"binding":"UserProfile.EkstraLogo.ExtraLogoPPNEGDCU_{{DocumentLanguage}}","inheritDimensions":"inheritNone","width":"3.68 cm","height":"1.17 cm","disableUpdates":false,"type":"image"}},{"type":"shape","id":"fda6a47f-827b-4717-b8ec-70dfac2ac141","elementConfiguration":{"binding":"UserProfile.EkstraLogo.ExtraLogoFive_PP_DCU_{{DocumentLanguage}}","inheritDimensions":"inheritNone","width":"2.42 cm","height":"2.5 cm","disableUpdates":false,"type":"image"}},{"type":"shape","id":"f09beb41-48af-408c-b7d8-1e26968f64f5","elementConfiguration":{"binding":"UserProfile.EkstraLogo.ExtraLogoTwo_PP_DCU_{{DocumentLanguage}}","inheritDimensions":"inheritNone","width":"2.42 cm","height":"2.5 cm","disableUpdates":false,"type":"image"}},{"type":"shape","id":"b72300af-d3bf-4f48-a353-8e1ddd6318c4","elementConfiguration":{"binding":"UserProfile.EkstraLogo.ExtraLogoSix_PP_DCU_{{DocumentLanguage}}","inheritDimensions":"inheritNone","width":"11.6 cm","height":"1.72 cm","disableUpdates":false,"type":"image"}},{"type":"shape","id":"8204ea70-6e31-440f-8b51-8d0356d75b10","elementConfiguration":{"binding":"UserProfile.Name","visibility":{"action":"hide","binding":"Form.Manuel_dato","operator":"notEquals","compareValue":""},"disableUpdates":false,"type":"text"}},{"type":"shape","id":"78171883-3b44-48f0-a53c-50715fb1bd79","elementConfiguration":{"binding":"Form.Manuel_dato","visibility":{"action":"hide","operator":"equals","compareValue":""},"disableUpdates":false,"type":"text"}},{"type":"shape","id":"547c7e10-5e50-4ee8-9785-09fbc98656e3","elementConfiguration":{"binding":"UserProfile.Office.LogoH_PP_DCU","inheritDimensions":"inheritWidth","width":"1.91 cm","disableUpdates":false,"type":"image"}},{"type":"shape","id":"712ff73b-7558-456e-8d68-d8c2e69a26b2","elementConfiguration":{"binding":"UserProfile.Office.Virksomhed_{{DocumentLanguage}}","disableUpdates":false,"type":"text"}},{"type":"shape","id":"63a828ab-38b9-4355-8905-37d429161dc0","elementConfiguration":{"binding":"UserProfile.CenterFreeText","visibility":{"action":"hide","binding":"UserProfile.Centers.CenterUI","operator":"notEquals","compareValue":"Intet valgt"},"disableUpdates":false,"type":"text"}},{"type":"shape","id":"d0636022-e68e-4c56-bbad-a0ee3a7728ac","elementConfiguration":{"binding":"UserProfile.Centers.Center_{{DocumentLanguage}}","visibility":{"action":"hide","binding":"UserProfile.Centers.CenterUI","operator":"equals","compareValue":"Intet valgt"},"disableUpdates":false,"type":"text"}},{"type":"shape","id":"c9d8b949-102c-4fc7-a054-75e222588ce7","elementConfiguration":{"binding":"Form.PresentationTitle","disableUpdates":false,"type":"text"}},{"type":"shape","id":"4452b2f6-ef21-4c30-9aec-9e0fcf860e2b","elementConfiguration":{"binding":"UserProfile.Office.LogoColor_DCU","inheritDimensions":"inheritNone","width":"1.9 cm","height":"1.9 cm","disableUpdates":false,"type":"image"}},{"type":"shape","id":"159eec10-f448-44da-a601-8926c4490469","elementConfiguration":{"binding":"UserProfile.EkstraLogo.ExtraLogoPPNEGDCU_{{DocumentLanguage}}","inheritDimensions":"inheritNone","width":"3.68 cm","height":"1.17 cm","disableUpdates":false,"type":"image"}},{"type":"shape","id":"dc787617-ceee-4419-8266-246b62c306d7","elementConfiguration":{"binding":"UserProfile.EkstraLogo.ExtraLogoFive_PP_DCU_{{DocumentLanguage}}","inheritDimensions":"inheritNone","width":"2.42 cm","height":"2.5 cm","disableUpdates":false,"type":"image"}},{"type":"shape","id":"8bbc3c8d-6d73-4581-a629-da34a759de9f","elementConfiguration":{"binding":"UserProfile.EkstraLogo.ExtraLogoTwo_PP_DCU_{{DocumentLanguage}}","inheritDimensions":"inheritNone","width":"2.42 cm","height":"2.5 cm","disableUpdates":false,"type":"image"}},{"type":"shape","id":"0a4549f3-ae10-42ac-9c6b-f529de5a64dd","elementConfiguration":{"binding":"UserProfile.EkstraLogo.ExtraLogoSix_PP_DCU_{{DocumentLanguage}}","inheritDimensions":"inheritNone","width":"11.6 cm","height":"1.72 cm","disableUpdates":false,"type":"image"}},{"type":"shape","id":"dbaa7093-93c4-4ccd-a91a-54e1d1427954","elementConfiguration":{"binding":"UserProfile.Name","visibility":{"action":"hide","binding":"Form.Manuel_dato","operator":"notEquals","compareValue":""},"disableUpdates":false,"type":"text"}},{"type":"shape","id":"653fbf29-107d-41f5-9e0a-7b79fad144df","elementConfiguration":{"binding":"Form.Manuel_dato","visibility":{"action":"hide","operator":"equals","compareValue":""},"disableUpdates":false,"type":"text"}},{"type":"shape","id":"a5fa4f31-06de-4cf5-b121-a165797be0af","elementConfiguration":{"binding":"UserProfile.Office.LogoH_PP_DCU","inheritDimensions":"inheritWidth","width":"1.91 cm","disableUpdates":false,"type":"image"}},{"type":"shape","id":"31f93b12-208b-4e2d-9cc9-047f5cb101dd","elementConfiguration":{"binding":"UserProfile.Office.Virksomhed_{{DocumentLanguage}}","disableUpdates":false,"type":"text"}},{"type":"shape","id":"1b81e4ec-0007-45c6-8fbb-1ebbb764b2b4","elementConfiguration":{"binding":"UserProfile.CenterFreeText","visibility":{"action":"hide","binding":"UserProfile.Centers.CenterUI","operator":"notEquals","compareValue":"Intet valgt"},"disableUpdates":false,"type":"text"}},{"type":"shape","id":"181731f6-5f56-4ba8-b13d-6ca60a1cebac","elementConfiguration":{"binding":"UserProfile.Centers.Center_{{DocumentLanguage}}","visibility":{"action":"hide","binding":"UserProfile.Centers.CenterUI","operator":"equals","compareValue":"Intet valgt"},"disableUpdates":false,"type":"text"}},{"type":"shape","id":"9f3e0347-a5d5-429a-8c09-9e2026584128","elementConfiguration":{"binding":"Form.PresentationTitle","disableUpdates":false,"type":"text"}},{"type":"shape","id":"14e8fc18-55cb-4bd9-93ef-001ace1941c2","elementConfiguration":{"binding":"UserProfile.Office.LogoColor_DCU","inheritDimensions":"inheritNone","width":"1.9 cm","height":"1.9 cm","disableUpdates":false,"type":"image"}},{"type":"shape","id":"fc6afb91-7d8f-4ff5-ac1d-731d5fa5ae23","elementConfiguration":{"binding":"UserProfile.EkstraLogo.ExtraLogoPPNEGDCU_{{DocumentLanguage}}","inheritDimensions":"inheritNone","width":"3.68 cm","height":"1.17 cm","disableUpdates":false,"type":"image"}},{"type":"shape","id":"72af0ae3-8b32-4327-a837-f230d95b58d7","elementConfiguration":{"binding":"UserProfile.EkstraLogo.ExtraLogoFive_PP_DCU_{{DocumentLanguage}}","inheritDimensions":"inheritNone","width":"2.42 cm","height":"2.5 cm","disableUpdates":false,"type":"image"}},{"type":"shape","id":"a9808e88-6a58-47ae-ab0a-0c7b63e829f5","elementConfiguration":{"binding":"UserProfile.EkstraLogo.ExtraLogoTwo_PP_DCU_{{DocumentLanguage}}","inheritDimensions":"inheritNone","width":"2.42 cm","height":"2.5 cm","disableUpdates":false,"type":"image"}},{"type":"shape","id":"5a6d78be-6b1e-4e5a-81cc-61eb17a6caff","elementConfiguration":{"binding":"UserProfile.EkstraLogo.ExtraLogoSix_PP_DCU_{{DocumentLanguage}}","inheritDimensions":"inheritNone","width":"11.6 cm","height":"1.72 cm","disableUpdates":false,"type":"image"}},{"type":"shape","id":"20f41768-6d57-4c05-8c4b-fa339fee46b4","elementConfiguration":{"binding":"UserProfile.Name","visibility":{"action":"hide","binding":"Form.Manuel_dato","operator":"notEquals","compareValue":""},"disableUpdates":false,"type":"text"}},{"type":"shape","id":"35925ba3-96e9-4aba-9a7b-1337bd0a3d3f","elementConfiguration":{"binding":"Form.Manuel_dato","visibility":{"action":"hide","operator":"equals","compareValue":""},"disableUpdates":false,"type":"text"}},{"type":"shape","id":"2854ec82-07d2-4a54-b2b6-2a069cc9b4e9","elementConfiguration":{"binding":"UserProfile.Office.LogoH_PP_DCU","inheritDimensions":"inheritWidth","width":"1.91 cm","disableUpdates":false,"type":"image"}},{"type":"shape","id":"4ea56606-dc88-4e47-adba-1584de0ccba7","elementConfiguration":{"binding":"UserProfile.Office.LogoColor_DCU","inheritDimensions":"inheritNone","width":"1.9 cm","height":"19.05 cm","disableUpdates":false,"type":"image"}},{"type":"shape","id":"23d855d7-452f-4504-9ad5-e5855a92429a","elementConfiguration":{"binding":"UserProfile.EkstraLogo.ExtraLogoSixNEG_PP_DCU_{{DocumentLanguage}}","inheritDimensions":"inheritNone","width":"11.6 cm","height":"1.72 cm","disableUpdates":false,"type":"image"}},{"type":"shape","id":"dd6cea99-e896-4ecf-b6d2-e7e7e1802189","elementConfiguration":{"binding":"UserProfile.EkstraLogo.ExtraLogoPPNEGDCU_{{DocumentLanguage}}","inheritDimensions":"inheritNone","width":"3.68 cm","height":"1.17 cm","disableUpdates":false,"type":"image"}},{"type":"shape","id":"1be485cc-ac55-4332-8e44-243db879065a","elementConfiguration":{"binding":"UserProfile.Office.Virksomhed_{{DocumentLanguage}}","disableUpdates":false,"type":"text"}},{"type":"shape","id":"0bca2c45-df14-46f0-ad4e-830e2cf2ecd7","elementConfiguration":{"binding":"UserProfile.CenterFreeText","visibility":{"action":"hide","binding":"UserProfile.Centers.CenterUI","operator":"notEquals","compareValue":"Intet valgt","compareValues":[""]},"disableUpdates":false,"type":"text"}},{"type":"shape","id":"20385e0c-6690-4468-a088-edb45aceffb4","elementConfiguration":{"binding":"UserProfile.Centers.Center_{{DocumentLanguage}}","visibility":{"action":"hide","binding":"UserProfile.Centers.CenterUI","operator":"equals","compareValue":"Intet valgt"},"disableUpdates":false,"type":"text"}},{"type":"shape","id":"6e87fcc8-1dc6-4460-b063-13208a3eae51","elementConfiguration":{"binding":"Form.PresentationTitle","disableUpdates":false,"type":"text"}},{"type":"shape","id":"15a8864a-40f9-4f0f-8404-5dc377602e06","elementConfiguration":{"binding":"UserProfile.EkstraLogo.ExtraLogoFive_PP_DCU_{{DocumentLanguage}}","inheritDimensions":"inheritNone","width":"2.42 cm","height":"2.5 cm","disableUpdates":false,"type":"image"}},{"type":"shape","id":"e6bb64fd-7b5f-4cbb-8b8e-5048853ce704","elementConfiguration":{"binding":"UserProfile.EkstraLogo.ExtraLogoTwo_PP_DCU_{{DocumentLanguage}}","inheritDimensions":"inheritNone","width":"2.42 cm","height":"2.5 cm","disableUpdates":false,"type":"image"}},{"type":"shape","id":"aaa8bf34-b478-474b-b0f3-5f88adfe913a","elementConfiguration":{"binding":"UserProfile.Name","visibility":{"action":"hide","binding":"Form.Manuel_dato","operator":"notEquals","compareValue":""},"disableUpdates":false,"type":"text"}},{"type":"shape","id":"0a07390e-d216-4c9e-a0c7-fc974f66ed16","elementConfiguration":{"binding":"Form.Manuel_dato","visibility":{"action":"hide","operator":"equals","compareValue":""},"disableUpdates":false,"type":"text"}},{"type":"shape","id":"e666ea8d-8cc4-4cd1-8edc-4c2b0d03213a","elementConfiguration":{"binding":"UserProfile.Office.LogoH_PP_DCU","inheritDimensions":"inheritWidth","width":"1.91 cm","disableUpdates":false,"type":"image"}},{"type":"shape","id":"e9971c37-27db-4a82-8e36-08eed342362d","elementConfiguration":{"binding":"UserProfile.Office.Virksomhed_{{DocumentLanguage}}","disableUpdates":false,"type":"text"}},{"type":"shape","id":"43ba2265-1772-49d5-96c7-e139d3283936","elementConfiguration":{"binding":"UserProfile.CenterFreeText","visibility":{"action":"hide","binding":"UserProfile.Centers.CenterUI","operator":"notEquals","compareValue":"Intet valgt"},"disableUpdates":false,"type":"text"}},{"type":"shape","id":"79518f6c-e5b6-4ade-b8a1-008f1c7da5ae","elementConfiguration":{"binding":"UserProfile.Centers.Center_{{DocumentLanguage}}","visibility":{"action":"hide","binding":"UserProfile.Centers.CenterUI","operator":"equals","compareValue":"Intet valgt"},"disableUpdates":false,"type":"text"}},{"type":"shape","id":"80acb9f6-8734-4ef3-a573-6065b084e0ce","elementConfiguration":{"binding":"Form.PresentationTitle","disableUpdates":false,"type":"text"}},{"type":"shape","id":"1c5dbb9b-5d04-413e-95ec-698bc98f1afe","elementConfiguration":{"binding":"UserProfile.Office.LogoColor_DCU","inheritDimensions":"inheritNone","width":"1.9 cm","height":"1.9 cm","disableUpdates":false,"type":"image"}},{"type":"shape","id":"2de9f0ef-209e-4a6f-ac70-ba24e2b7a570","elementConfiguration":{"binding":"UserProfile.EkstraLogo.ExtraLogoPPNEGDCU_{{DocumentLanguage}}","inheritDimensions":"inheritNone","width":"3.68 cm","height":"1.17 cm","disableUpdates":false,"type":"image"}},{"type":"shape","id":"8759044d-40f7-4f83-9d25-826b5f05fe4c","elementConfiguration":{"binding":"UserProfile.EkstraLogo.ExtraLogoFive_PP_DCU_{{DocumentLanguage}}","inheritDimensions":"inheritNone","width":"2.42 cm","height":"2.5 cm","disableUpdates":false,"type":"image"}},{"type":"shape","id":"50a92ce5-000a-4f07-b949-49e6b68a7a6c","elementConfiguration":{"binding":"UserProfile.EkstraLogo.ExtraLogoTwo_PP_DCU_{{DocumentLanguage}}","inheritDimensions":"inheritNone","width":"2.42 cm","height":"2.5 cm","disableUpdates":false,"type":"image"}},{"type":"shape","id":"9674ed36-084e-4aab-935f-f30264baefa0","elementConfiguration":{"binding":"UserProfile.EkstraLogo.ExtraLogoSix_PP_DCU_{{DocumentLanguage}}","inheritDimensions":"inheritNone","width":"11.6 cm","height":"1.72 cm","disableUpdates":false,"type":"image"}},{"type":"shape","id":"9781f75f-d1aa-427f-b9ad-db2f97e349fa","elementConfiguration":{"binding":"UserProfile.Name","visibility":{"action":"hide","binding":"Form.Manuel_dato","operator":"notEquals","compareValue":""},"disableUpdates":false,"type":"text"}},{"type":"shape","id":"ee8254c1-0ffb-47f9-abb3-311fd44c395e","elementConfiguration":{"binding":"Form.Manuel_dato","visibility":{"action":"hide","operator":"equals","compareValue":""},"disableUpdates":false,"type":"text"}},{"type":"shape","id":"a0d6e854-6143-4881-831c-a845e11ac3ed","elementConfiguration":{"binding":"UserProfile.Office.LogoH_PP_DCU","inheritDimensions":"inheritWidth","width":"1.91 cm","disableUpdates":false,"type":"image"}},{"type":"shape","id":"95a8a328-6b2b-48ec-9b89-a3ead172b8ef","elementConfiguration":{"binding":"UserProfile.Office.LogoColor_DCU","inheritDimensions":"inheritNone","width":"1.9 cm","height":"13.39 cm","disableUpdates":false,"type":"image"}},{"type":"shape","id":"be72b890-092e-41c7-ab15-898570f105ba","elementConfiguration":{"binding":"UserProfile.Centers.VaelgKorrektSkabelon169DCU","inheritDimensions":"inheritNone","width":"33.89 cm","height":"19.07 cm","disableUpdates":false,"type":"image"}},{"type":"shape","id":"2723bb8e-6c3a-4a00-b2c1-8eae706ed874","elementConfiguration":{"binding":"UserProfile.Centers.VaelgKorrektSkabelon169DCU","inheritDimensions":"inheritNone","width":"33.89 cm","height":"19.07 cm","disableUpdates":false,"type":"image"}},{"type":"shape","id":"f794b886-9f55-4f23-a5a9-b75f9c7d8c72","elementConfiguration":{"binding":"Form.PresentationTitle","disableUpdates":false,"type":"text"}},{"type":"shape","id":"9b4266f8-7a3f-4f24-8f13-935c124c26c1","elementConfiguration":{"binding":"UserProfile.Name","visibility":{"action":"hide","binding":"Form.Manuel_dato","operator":"notEquals","compareValue":""},"disableUpdates":false,"type":"text"}},{"type":"shape","id":"0dc1e66b-3e25-4fc6-add7-95cd6e9b7066","elementConfiguration":{"binding":"UserProfile.EkstraLogo.ExtraLogoPPNEGDCU_{{DocumentLanguage}}","inheritDimensions":"inheritNone","width":"3.68 cm","height":"1.17 cm","disableUpdates":false,"type":"image"}},{"type":"shape","id":"55e37470-64b8-484a-96ee-c6d2643a48b8","elementConfiguration":{"binding":"UserProfile.EkstraLogo.ExtraLogoSix_PP_DCU_{{DocumentLanguage}}","inheritDimensions":"inheritNone","width":"11.6 cm","height":"1.72 cm","disableUpdates":false,"type":"image"}},{"type":"shape","id":"7ace5f11-1ea0-49c3-846c-615ba46df0ba","elementConfiguration":{"binding":"UserProfile.EkstraLogo.ExtraLogoFive_PP_DCU_{{DocumentLanguage}}","inheritDimensions":"inheritNone","width":"2.42 cm","height":"2.5 cm","disableUpdates":false,"type":"image"}},{"type":"shape","id":"64ace599-318b-47d3-a198-4f7e104d7f9a","elementConfiguration":{"binding":"UserProfile.EkstraLogo.ExtraLogoTwo_PP_DCU_{{DocumentLanguage}}","inheritDimensions":"inheritNone","width":"2.42 cm","height":"2.5 cm","disableUpdates":false,"type":"image"}},{"type":"shape","id":"e0c4b6b9-fd5e-47fa-af52-2d62ac959eab","elementConfiguration":{"binding":"UserProfile.Office.Virksomhed_{{DocumentLanguage}}","disableUpdates":false,"type":"text"}},{"type":"shape","id":"052423be-3805-47e5-b0aa-6e5b570bccf4","elementConfiguration":{"binding":"UserProfile.CenterFreeText","visibility":{"action":"hide","binding":"UserProfile.Centers.CenterUI","operator":"notEquals","compareValue":"Intet valgt"},"disableUpdates":false,"type":"text"}},{"type":"shape","id":"12feea70-c054-4f9c-8c68-a2eb5f362541","elementConfiguration":{"binding":"UserProfile.Centers.Center_{{DocumentLanguage}}","visibility":{"action":"hide","binding":"UserProfile.Centers.CenterUI","operator":"equals","compareValue":"Intet valgt","compareValues":[]},"disableUpdates":false,"type":"text"}},{"type":"shape","id":"8a688d7d-e91f-4c6a-86f8-85d7469691ac","elementConfiguration":{"binding":"Form.Manuel_dato","visibility":{"action":"hide","operator":"equals","compareValue":""},"disableUpdates":false,"type":"text"}},{"type":"shape","id":"7e866dcf-d83a-4220-bf31-3ba4662079ba","elementConfiguration":{"binding":"UserProfile.Office.LogoH_PP_DCU","inheritDimensions":"inheritWidth","width":"1.91 cm","disableUpdates":false,"type":"image"}},{"type":"shape","id":"57e5a9f4-4dda-4a84-91b3-b9a49a9d0dba","elementConfiguration":{"binding":"UserProfile.Office.Virksomhed_{{DocumentLanguage}}","disableUpdates":false,"type":"text"}},{"type":"shape","id":"4aeb0051-44a2-4fdf-92d5-8b7bea110021","elementConfiguration":{"binding":"UserProfile.CenterFreeText","visibility":{"action":"hide","binding":"UserProfile.Centers.CenterUI","operator":"notEquals","compareValue":"Intet valgt"},"disableUpdates":false,"type":"text"}},{"type":"shape","id":"6fd03589-9073-4ab4-a77b-35cd6611fe5c","elementConfiguration":{"binding":"UserProfile.Centers.Center_{{DocumentLanguage}}","visibility":{"action":"hide","binding":"UserProfile.Centers.CenterUI","operator":"equals","compareValue":"Intet valgt"},"disableUpdates":false,"type":"text"}},{"type":"shape","id":"5e2ce235-69e8-4e84-aad7-c3c704d426a7","elementConfiguration":{"binding":"Form.PresentationTitle","disableUpdates":false,"type":"text"}},{"type":"shape","id":"ea56fa2c-0d6a-4c98-bf92-42869a5e6fa7","elementConfiguration":{"binding":"UserProfile.Office.LogoColor_DCU","inheritDimensions":"inheritNone","width":"1.9 cm","height":"1.9 cm","disableUpdates":false,"type":"image"}},{"type":"shape","id":"23a97c5e-2bef-4419-b4b0-9ac2a669e2e0","elementConfiguration":{"binding":"UserProfile.EkstraLogo.ExtraLogoPPNEGDCU_{{DocumentLanguage}}","inheritDimensions":"inheritNone","width":"3.68 cm","height":"1.17 cm","disableUpdates":false,"type":"image"}},{"type":"shape","id":"332c5a88-e146-4187-b972-8ba6643bfe36","elementConfiguration":{"binding":"UserProfile.EkstraLogo.ExtraLogoFive_PP_DCU_{{DocumentLanguage}}","inheritDimensions":"inheritNone","width":"2.42 cm","height":"2.5 cm","disableUpdates":false,"type":"image"}},{"type":"shape","id":"2cc57104-b6b8-4518-a383-0a6338307ff5","elementConfiguration":{"binding":"UserProfile.EkstraLogo.ExtraLogoTwo_PP_DCU_{{DocumentLanguage}}","inheritDimensions":"inheritNone","width":"2.42 cm","height":"2.5 cm","disableUpdates":false,"type":"image"}},{"type":"shape","id":"de354b96-5760-4032-83b6-e216361c04bb","elementConfiguration":{"binding":"UserProfile.EkstraLogo.ExtraLogoSix_PP_DCU_{{DocumentLanguage}}","inheritDimensions":"inheritNone","width":"11.6 cm","height":"1.72 cm","disableUpdates":false,"type":"image"}},{"type":"shape","id":"4358fbbd-d2db-481b-b703-9fef0beaf61e","elementConfiguration":{"binding":"UserProfile.Name","visibility":{"action":"hide","binding":"Form.Manuel_dato","operator":"notEquals","compareValue":""},"disableUpdates":false,"type":"text"}},{"type":"shape","id":"ebb3b8c6-8daa-4d77-b363-8075ac43392b","elementConfiguration":{"binding":"Form.Manuel_dato","visibility":{"action":"hide","operator":"equals","compareValue":""},"disableUpdates":false,"type":"text"}},{"type":"shape","id":"0d497fac-1fc3-4903-b764-f99ca5cdd635","elementConfiguration":{"binding":"UserProfile.Office.LogoH_PP_DCU","inheritDimensions":"inheritWidth","width":"1.91 cm","disableUpdates":false,"type":"image"}},{"type":"shape","id":"43a4d3ce-df1a-42b5-bd9c-49c02734d0f2","elementConfiguration":{"binding":"UserProfile.Office.LogoColor_DCU","inheritDimensions":"inheritNone","width":"1.9 cm","height":"1.9 cm","disableUpdates":false,"type":"image"}},{"type":"shape","id":"d892d5ef-40a7-4ddd-b18b-9fe2c48a1c85","elementConfiguration":{"binding":"UserProfile.Office.Virksomhed_{{DocumentLanguage}}","disableUpdates":false,"type":"text"}},{"type":"shape","id":"df93e3a4-8174-4750-a1ce-694db089274a","elementConfiguration":{"binding":"UserProfile.CenterFreeText","visibility":{"action":"hide","binding":"UserProfile.Centers.CenterUI","operator":"notEquals","compareValue":"Intet valgt"},"disableUpdates":false,"type":"text"}},{"type":"shape","id":"de1a425b-f5e6-4ad5-bb5a-505aefb17cc6","elementConfiguration":{"binding":"UserProfile.Centers.Center_{{DocumentLanguage}}","visibility":{"action":"hide","binding":"UserProfile.Centers.CenterUI","operator":"equals","compareValue":"Intet valgt"},"disableUpdates":false,"type":"text"}},{"type":"shape","id":"479eb3eb-1f75-486c-8675-a1e317b8eb00","elementConfiguration":{"binding":"Form.PresentationTitle","disableUpdates":false,"type":"text"}},{"type":"shape","id":"945d8a97-360d-4b3b-89b6-d6e01c5c18ae","elementConfiguration":{"binding":"UserProfile.EkstraLogo.ExtraLogoPPNEGDCU_{{DocumentLanguage}}","inheritDimensions":"inheritNone","width":"3.68 cm","height":"1.17 cm","disableUpdates":false,"type":"image"}},{"type":"shape","id":"ab46bb72-2c12-49f0-a798-b7c68c41bc3f","elementConfiguration":{"binding":"UserProfile.EkstraLogo.ExtraLogoFive_PP_DCU_{{DocumentLanguage}}","inheritDimensions":"inheritNone","width":"2.42 cm","height":"2.5 cm","disableUpdates":false,"type":"image"}},{"type":"shape","id":"6c21d19d-104d-4f9e-941c-d6e0475a1a01","elementConfiguration":{"binding":"UserProfile.EkstraLogo.ExtraLogoTwo_PP_DCU_{{DocumentLanguage}}","inheritDimensions":"inheritNone","width":"2.42 cm","height":"2.5 cm","disableUpdates":false,"type":"image"}},{"type":"shape","id":"965f992b-a24f-40df-b0a0-7e46a9a6c363","elementConfiguration":{"binding":"UserProfile.EkstraLogo.ExtraLogoSix_PP_DCU_{{DocumentLanguage}}","inheritDimensions":"inheritNone","width":"11.6 cm","height":"1.72 cm","disableUpdates":false,"type":"image"}},{"type":"shape","id":"174e45e9-e2d5-4a6d-ad3f-6ff9d8379fb3","elementConfiguration":{"binding":"UserProfile.Name","visibility":{"action":"hide","binding":"Form.Manuel_dato","operator":"notEquals","compareValue":""},"disableUpdates":false,"type":"text"}},{"type":"shape","id":"8ca689a0-5da5-4731-9803-130d2cfedb85","elementConfiguration":{"binding":"Form.Manuel_dato","visibility":{"action":"hide","operator":"equals","compareValue":""},"disableUpdates":false,"type":"text"}},{"type":"shape","id":"6a0d65a3-00ee-4998-bf0e-85ac62e7c431","elementConfiguration":{"binding":"UserProfile.Office.LogoH_PP_DCU","inheritDimensions":"inheritWidth","width":"1.91 cm","disableUpdates":false,"type":"image"}},{"type":"shape","id":"c2c069e0-3157-416b-8d33-ae0b13d96a2c","elementConfiguration":{"binding":"UserProfile.Office.Virksomhed_{{DocumentLanguage}}","disableUpdates":false,"type":"text"}},{"type":"shape","id":"a325e4af-cc8c-4e0e-a6f3-d4236b158365","elementConfiguration":{"binding":"UserProfile.CenterFreeText","visibility":{"action":"hide","binding":"UserProfile.Centers.CenterUI","operator":"notEquals","compareValue":"Intet valgt"},"disableUpdates":false,"type":"text"}},{"type":"shape","id":"4349717e-4d7f-432c-a4c0-191b2bd8a71f","elementConfiguration":{"binding":"UserProfile.Centers.Center_{{DocumentLanguage}}","visibility":{"action":"hide","binding":"UserProfile.Centers.CenterUI","operator":"equals","compareValue":"Intet valgt"},"disableUpdates":false,"type":"text"}},{"type":"shape","id":"143f3854-a2f3-4e82-9066-0b3d5a435693","elementConfiguration":{"binding":"Form.PresentationTitle","disableUpdates":false,"type":"text"}},{"type":"shape","id":"e6f999df-3329-4e51-8f68-234e9dcd4ce6","elementConfiguration":{"binding":"UserProfile.Office.LogoColor_DCU","inheritDimensions":"inheritNone","width":"1.9 cm","height":"1.9 cm","disableUpdates":false,"type":"image"}},{"type":"shape","id":"1fa33447-8af6-40d1-bc2b-916d0ab81bab","elementConfiguration":{"binding":"UserProfile.EkstraLogo.ExtraLogoPPNEGDCU_{{DocumentLanguage}}","inheritDimensions":"inheritNone","width":"3.68 cm","height":"1.17 cm","disableUpdates":false,"type":"image"}},{"type":"shape","id":"a122871f-85a6-49e3-a232-26e54e7270a6","elementConfiguration":{"binding":"UserProfile.EkstraLogo.ExtraLogoFive_PP_DCU_{{DocumentLanguage}}","inheritDimensions":"inheritNone","width":"2.42 cm","height":"2.5 cm","disableUpdates":false,"type":"image"}},{"type":"shape","id":"7cf2be9e-4e65-4ba4-a22a-a21ca40748ce","elementConfiguration":{"binding":"UserProfile.EkstraLogo.ExtraLogoTwo_PP_DCU_{{DocumentLanguage}}","inheritDimensions":"inheritNone","width":"2.42 cm","height":"2.5 cm","disableUpdates":false,"type":"image"}},{"type":"shape","id":"f5247b0b-6838-468e-93cb-429e42a363eb","elementConfiguration":{"binding":"UserProfile.EkstraLogo.ExtraLogoSix_PP_DCU_{{DocumentLanguage}}","inheritDimensions":"inheritNone","width":"11.6 cm","height":"1.72 cm","disableUpdates":false,"type":"image"}},{"type":"shape","id":"de9e232a-b4ea-4e70-9898-51c03ce7fb63","elementConfiguration":{"binding":"UserProfile.Name","visibility":{"action":"hide","binding":"Form.Manuel_dato","operator":"notEquals","compareValue":""},"disableUpdates":false,"type":"text"}},{"type":"shape","id":"e76b1379-e650-48a9-b033-79c3f21be0e3","elementConfiguration":{"binding":"Form.Manuel_dato","visibility":{"action":"hide","operator":"equals","compareValue":""},"disableUpdates":false,"type":"text"}},{"type":"shape","id":"36bfd91e-8168-443d-8ac5-965654056179","elementConfiguration":{"binding":"UserProfile.Office.LogoH_PP_DCU","inheritDimensions":"inheritWidth","width":"1.91 cm","disableUpdates":false,"type":"image"}},{"type":"shape","id":"18e93bfc-9586-4e31-8954-5e0537aa6f31","elementConfiguration":{"binding":"UserProfile.Office.LogoColor_DCU","inheritDimensions":"inheritNone","width":"1.9 cm","height":"13.39 cm","disableUpdates":false,"type":"image"}},{"type":"shape","id":"af5504fc-b9b8-4c97-864b-342c0a536b0a","elementConfiguration":{"binding":"UserProfile.EkstraLogo.ExtraLogoPPDCU_{{DocumentLanguage}}","inheritDimensions":"inheritNone","width":"3.68 cm","height":"1.17 cm","disableUpdates":false,"type":"image"}},{"type":"shape","id":"8720220a-761d-4406-b482-8137e2a0cd0a","elementConfiguration":{"binding":"UserProfile.Office.Virksomhed_{{DocumentLanguage}}","disableUpdates":false,"type":"text"}},{"type":"shape","id":"68f9367d-7b9c-4fb1-b5d2-7537d86ef300","elementConfiguration":{"binding":"UserProfile.CenterFreeText","visibility":{"action":"hide","binding":"UserProfile.Centers.CenterUI","operator":"notEquals","compareValue":"Intet valgt"},"disableUpdates":false,"type":"text"}},{"type":"shape","id":"6ac3ac71-34b3-43bf-9942-f5779b82ed08","elementConfiguration":{"binding":"UserProfile.Centers.Center_{{DocumentLanguage}}","visibility":{"action":"hide","binding":"UserProfile.Centers.CenterUI","operator":"equals","compareValue":"Intet valgt"},"disableUpdates":false,"type":"text"}},{"type":"shape","id":"da8a70c4-ab01-424b-9893-48d3d14f0276","elementConfiguration":{"binding":"Form.PresentationTitle","disableUpdates":false,"type":"text"}},{"type":"shape","id":"80a5fd1d-e4c9-4572-a51e-da4227060172","elementConfiguration":{"binding":"UserProfile.EkstraLogo.ExtraLogoFive_PP_DCU_{{DocumentLanguage}}","inheritDimensions":"inheritNone","width":"2.42 cm","height":"2.5 cm","disableUpdates":false,"type":"image"}},{"type":"shape","id":"c6b79517-80f1-4c2c-89ba-c5cba5a59cf2","elementConfiguration":{"binding":"UserProfile.EkstraLogo.ExtraLogoTwo_PP_DCU_{{DocumentLanguage}}","inheritDimensions":"inheritNone","width":"2.42 cm","height":"2.5 cm","disableUpdates":false,"type":"image"}},{"type":"shape","id":"0f77dc8a-a743-4f19-b2cb-a9c33f652a32","elementConfiguration":{"binding":"UserProfile.EkstraLogo.ExtraLogoSix_PP_DCU_{{DocumentLanguage}}","inheritDimensions":"inheritNone","width":"11.6 cm","height":"1.72 cm","disableUpdates":false,"type":"image"}},{"type":"shape","id":"45be95ed-1734-47c8-b2d2-ba538fc15fe0","elementConfiguration":{"binding":"UserProfile.Name","visibility":{"action":"hide","binding":"Form.Manuel_dato","operator":"notEquals","compareValue":""},"disableUpdates":false,"type":"text"}},{"type":"shape","id":"a2cabdc2-f47b-42dc-8898-ada09e6e6e03","elementConfiguration":{"binding":"Form.Manuel_dato","visibility":{"action":"hide","operator":"equals","compareValue":""},"disableUpdates":false,"type":"text"}},{"type":"shape","id":"52eb86bf-d2ae-4503-94c2-981f78b1b07d","elementConfiguration":{"binding":"UserProfile.Office.LogoH_PP_DCU","inheritDimensions":"inheritWidth","width":"1.91 cm","disableUpdates":false,"type":"image"}},{"type":"shape","id":"53cd7928-6522-4278-8e67-81a5730fbab2","elementConfiguration":{"binding":"UserProfile.Office.Virksomhed_{{DocumentLanguage}}","disableUpdates":false,"type":"text"}},{"type":"shape","id":"9dc2c28d-112a-44b7-a48d-8d76fcf58b4b","elementConfiguration":{"binding":"UserProfile.CenterFreeText","visibility":{"action":"hide","binding":"UserProfile.Centers.CenterUI","operator":"notEquals","compareValue":"Intet valgt","compareValues":[""]},"disableUpdates":false,"type":"text"}},{"type":"shape","id":"1f47b0fa-2b1d-450a-9edf-e119c0db0dac","elementConfiguration":{"binding":"UserProfile.Centers.Center_{{DocumentLanguage}}","visibility":{"action":"hide","binding":"UserProfile.Centers.CenterUI","operator":"equals","compareValue":"Intet valgt"},"disableUpdates":false,"type":"text"}},{"type":"shape","id":"a3e5882d-9e28-4ee1-9cc5-7211b6371422","elementConfiguration":{"binding":"Form.PresentationTitle","disableUpdates":false,"type":"text"}},{"type":"shape","id":"891bdfb8-597d-49e8-b0bb-320d8c5cf68d","elementConfiguration":{"binding":"UserProfile.Office.LogoColor_DCU","inheritDimensions":"inheritNone","width":"1.9 cm","height":"1.9 cm","disableUpdates":false,"type":"image"}},{"type":"shape","id":"6a226e2a-b3a0-4246-a93a-aef95694dffe","elementConfiguration":{"binding":"UserProfile.EkstraLogo.ExtraLogoPPNEGDCU_{{DocumentLanguage}}","inheritDimensions":"inheritNone","width":"3.68 cm","height":"1.17 cm","disableUpdates":false,"type":"image"}},{"type":"shape","id":"1842bcf1-b394-405d-8c66-3e6c570fe743","elementConfiguration":{"binding":"UserProfile.EkstraLogo.ExtraLogoFive_PP_DCU_{{DocumentLanguage}}","inheritDimensions":"inheritNone","width":"2.42 cm","height":"2.5 cm","disableUpdates":false,"type":"image"}},{"type":"shape","id":"4ecbd760-4423-4d67-a8d3-c2aafc726d0b","elementConfiguration":{"binding":"UserProfile.EkstraLogo.ExtraLogoTwo_PP_DCU_{{DocumentLanguage}}","inheritDimensions":"inheritNone","width":"2.42 cm","height":"2.5 cm","disableUpdates":false,"type":"image"}},{"type":"shape","id":"1c76cc91-73ac-42e5-80b3-98897ea5f36f","elementConfiguration":{"binding":"UserProfile.EkstraLogo.ExtraLogoSix_PP_DCU_{{DocumentLanguage}}","inheritDimensions":"inheritNone","width":"11.6 cm","height":"1.72 cm","disableUpdates":false,"type":"image"}},{"type":"shape","id":"6f5e4512-3985-40f0-9041-821f91e9a624","elementConfiguration":{"binding":"UserProfile.Name","visibility":{"action":"hide","binding":"Form.Manuel_dato","operator":"notEquals","compareValue":""},"disableUpdates":false,"type":"text"}},{"type":"shape","id":"bd410255-3f6f-4ee6-90fe-bd7f39509b83","elementConfiguration":{"binding":"Form.Manuel_dato","visibility":{"action":"hide","operator":"equals","compareValue":""},"disableUpdates":false,"type":"text"}},{"type":"shape","id":"11bf19fa-26de-42fa-a8bd-8e51b41cf639","elementConfiguration":{"binding":"UserProfile.Office.LogoH_PP_DCU","inheritDimensions":"inheritWidth","width":"1.91 cm","disableUpdates":false,"type":"image"}},{"type":"shape","id":"1c943a70-27aa-4099-9226-cc930b88c183","elementConfiguration":{"binding":"UserProfile.Office.Virksomhed_{{DocumentLanguage}}","disableUpdates":false,"type":"text"}},{"type":"shape","id":"3a6a86ba-e4db-423b-902d-61e45637002c","elementConfiguration":{"binding":"UserProfile.CenterFreeText","visibility":{"action":"hide","binding":"UserProfile.Centers.CenterUI","operator":"notEquals","compareValue":"Intet valgt"},"disableUpdates":false,"type":"text"}},{"type":"shape","id":"e73b1e4a-9b38-4456-afb4-90bb405d1354","elementConfiguration":{"binding":"UserProfile.Centers.Center_{{DocumentLanguage}}","visibility":{"action":"hide","binding":"UserProfile.Centers.CenterUI","operator":"equals","compareValue":"Intet valgt"},"disableUpdates":false,"type":"text"}},{"type":"shape","id":"381f3b7f-858a-4ae4-9f29-f4e0dcd65347","elementConfiguration":{"binding":"Form.PresentationTitle","disableUpdates":false,"type":"text"}},{"type":"shape","id":"3698d05a-07d6-45da-bd72-49a6dae9e230","elementConfiguration":{"binding":"UserProfile.Office.LogoColor_DCU","inheritDimensions":"inheritNone","width":"1.9 cm","height":"1.9 cm","disableUpdates":false,"type":"image"}},{"type":"shape","id":"9f6ed95d-4cc9-4a5e-a9e5-e4a0d7768e04","elementConfiguration":{"binding":"UserProfile.EkstraLogo.ExtraLogoPPNEGDCU_{{DocumentLanguage}}","inheritDimensions":"inheritNone","width":"3.68 cm","height":"1.17 cm","disableUpdates":false,"type":"image"}},{"type":"shape","id":"dc1ae56c-3b3d-4279-b356-5c41fca8d634","elementConfiguration":{"binding":"UserProfile.EkstraLogo.ExtraLogoFive_PP_DCU_{{DocumentLanguage}}","inheritDimensions":"inheritNone","width":"2.42 cm","height":"2.5 cm","disableUpdates":false,"type":"image"}},{"type":"shape","id":"2ad90016-2dcd-4a3b-b909-9d4244b028d9","elementConfiguration":{"binding":"UserProfile.EkstraLogo.ExtraLogoTwo_PP_DCU_{{DocumentLanguage}}","inheritDimensions":"inheritNone","width":"2.42 cm","height":"2.5 cm","disableUpdates":false,"type":"image"}},{"type":"shape","id":"bb398ac6-a551-4a0a-a9a8-c6630d04150c","elementConfiguration":{"binding":"UserProfile.EkstraLogo.ExtraLogoSix_PP_DCU_{{DocumentLanguage}}","inheritDimensions":"inheritNone","width":"11.6 cm","height":"1.72 cm","disableUpdates":false,"type":"image"}},{"type":"shape","id":"7c97d690-5f92-4472-aaed-9b515e15fde8","elementConfiguration":{"binding":"UserProfile.Name","visibility":{"action":"hide","binding":"Form.Manuel_dato","operator":"notEquals","compareValue":""},"disableUpdates":false,"type":"text"}},{"type":"shape","id":"9a443786-5a31-46f9-8e8b-4a842de9084b","elementConfiguration":{"binding":"Form.Manuel_dato","visibility":{"action":"hide","operator":"equals","compareValue":""},"disableUpdates":false,"type":"text"}},{"type":"shape","id":"35f668d8-d98b-445e-95e8-2c7c2fe5867e","elementConfiguration":{"binding":"UserProfile.Office.LogoH_PP_DCU","inheritDimensions":"inheritWidth","width":"1.91 cm","disableUpdates":false,"type":"image"}}],"transformationConfigurations":[{"colorTheme":"{{UserProfile.Office.ApplyColorTheme}}","originalColorThemeXml":"<a:clrScheme name=\"REGION H Hospital\" xmlns:a=\"http://schemas.openxmlformats.org/drawingml/2006/main\"><a:dk1><a:srgbClr val=\"333333\" /></a:dk1><a:lt1><a:srgbClr val=\"FFFFFF\" /></a:lt1><a:dk2><a:srgbClr val=\"575757\" /></a:dk2><a:lt2><a:srgbClr val=\"CCEBFA\" /></a:lt2><a:accent1><a:srgbClr val=\"99D7F6\" /></a:accent1><a:accent2><a:srgbClr val=\"333333\" /></a:accent2><a:accent3><a:srgbClr val=\"4DB9EF\" /></a:accent3><a:accent4><a:srgbClr val=\"666666\" /></a:accent4><a:accent5><a:srgbClr val=\"19A5EA\" /></a:accent5><a:accent6><a:srgbClr val=\"999999\" /></a:accent6><a:hlink><a:srgbClr val=\"0086CC\" /></a:hlink><a:folHlink><a:srgbClr val=\"808080\" /></a:folHlink></a:clrScheme>","disableUpdates":false,"type":"colorTheme"}],"templateName":"FÆLLES standard PowerPoint-præsentation 16:9","templateDescription":"Logo, enhedsnavn og farver følger dine valg i din brugerprofil","enableDocumentContentUpdater":true,"version":"1.3"}]]></TemplafyTemplateConfiguration>
</file>

<file path=customXml/item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7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CMAgendaItemId xmlns="DB346E4C-9DF8-4121-BB51-A986C3F78F60" xsi:nil="true"/>
    <TaxCatchAll xmlns="033c7dc4-6b86-496f-b452-17b5b118f1bd"/>
    <CCMMeetingCaseInstanceId xmlns="DB346E4C-9DF8-4121-BB51-A986C3F78F60" xsi:nil="true"/>
    <CCMAgendaStatus xmlns="DB346E4C-9DF8-4121-BB51-A986C3F78F60" xsi:nil="true"/>
    <Bem_x00e6_rkning xmlns="DB346E4C-9DF8-4121-BB51-A986C3F78F60" xsi:nil="true"/>
    <CaseOwner xmlns="http://schemas.microsoft.com/sharepoint/v3">
      <UserInfo>
        <DisplayName/>
        <AccountId xsi:nil="true"/>
        <AccountType/>
      </UserInfo>
    </CaseOwner>
    <CCMAgendaDocumentStatus xmlns="DB346E4C-9DF8-4121-BB51-A986C3F78F60" xsi:nil="true"/>
    <TrackID xmlns="http://schemas.microsoft.com/sharepoint/v3" xsi:nil="true"/>
    <CCMMeetingCaseLink xmlns="DB346E4C-9DF8-4121-BB51-A986C3F78F60">
      <Url xsi:nil="true"/>
      <Description xsi:nil="true"/>
    </CCMMeetingCaseLink>
    <Classification xmlns="http://schemas.microsoft.com/sharepoint/v3" xsi:nil="true"/>
    <CCMMeetingCaseId xmlns="DB346E4C-9DF8-4121-BB51-A986C3F78F60" xsi:nil="true"/>
    <WasSigned xmlns="http://schemas.microsoft.com/sharepoint/v3">false</WasSigned>
    <WasEncrypted xmlns="http://schemas.microsoft.com/sharepoint/v3">false</WasEncrypted>
    <LocalAttachment xmlns="http://schemas.microsoft.com/sharepoint/v3">false</LocalAttachment>
    <CCMTemplateID xmlns="http://schemas.microsoft.com/sharepoint/v3">0</CCMTemplateID>
    <CaseRecordNumber xmlns="http://schemas.microsoft.com/sharepoint/v3">0</CaseRecordNumber>
    <CaseID xmlns="http://schemas.microsoft.com/sharepoint/v3">EMN-2018-02943</CaseID>
    <RegistrationDate xmlns="http://schemas.microsoft.com/sharepoint/v3" xsi:nil="true"/>
    <Related xmlns="http://schemas.microsoft.com/sharepoint/v3">false</Related>
    <CCMSystemID xmlns="http://schemas.microsoft.com/sharepoint/v3">70b75415-b03e-435b-a96a-f2c99eab6ff9</CCMSystemID>
    <CCMVisualId xmlns="http://schemas.microsoft.com/sharepoint/v3">EMN-2018-02943</CCMVisualId>
    <Finalized xmlns="http://schemas.microsoft.com/sharepoint/v3">false</Finalized>
    <DocID xmlns="http://schemas.microsoft.com/sharepoint/v3">1308697</DocID>
    <MailHasAttachments xmlns="http://schemas.microsoft.com/sharepoint/v3">false</MailHasAttachments>
  </documentManagement>
</p:properties>
</file>

<file path=customXml/itemProps1.xml><?xml version="1.0" encoding="utf-8"?>
<ds:datastoreItem xmlns:ds="http://schemas.openxmlformats.org/officeDocument/2006/customXml" ds:itemID="{7FA764BE-93AE-4A1F-94F8-EB73EE3F6FA7}"/>
</file>

<file path=customXml/itemProps2.xml><?xml version="1.0" encoding="utf-8"?>
<ds:datastoreItem xmlns:ds="http://schemas.openxmlformats.org/officeDocument/2006/customXml" ds:itemID="{B518EF32-D7ED-4D8E-80D0-C33C01DB34BB}"/>
</file>

<file path=customXml/itemProps3.xml><?xml version="1.0" encoding="utf-8"?>
<ds:datastoreItem xmlns:ds="http://schemas.openxmlformats.org/officeDocument/2006/customXml" ds:itemID="{B0D2E709-FA3C-4E2D-A1F5-DD257C406372}"/>
</file>

<file path=customXml/itemProps4.xml><?xml version="1.0" encoding="utf-8"?>
<ds:datastoreItem xmlns:ds="http://schemas.openxmlformats.org/officeDocument/2006/customXml" ds:itemID="{B6F01101-EA42-474E-9AB0-787F0F79493B}"/>
</file>

<file path=customXml/itemProps5.xml><?xml version="1.0" encoding="utf-8"?>
<ds:datastoreItem xmlns:ds="http://schemas.openxmlformats.org/officeDocument/2006/customXml" ds:itemID="{978984FF-6C25-4FD4-85EA-2F9586C8CA61}"/>
</file>

<file path=customXml/itemProps6.xml><?xml version="1.0" encoding="utf-8"?>
<ds:datastoreItem xmlns:ds="http://schemas.openxmlformats.org/officeDocument/2006/customXml" ds:itemID="{E8590B6C-6E9D-4278-869E-BD16B846DDC9}"/>
</file>

<file path=customXml/itemProps7.xml><?xml version="1.0" encoding="utf-8"?>
<ds:datastoreItem xmlns:ds="http://schemas.openxmlformats.org/officeDocument/2006/customXml" ds:itemID="{4EC68B9D-CB04-4419-B14C-9E7DD3BE7DB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887</Words>
  <Application>Microsoft Office PowerPoint</Application>
  <PresentationFormat>Widescreen</PresentationFormat>
  <Paragraphs>183</Paragraphs>
  <Slides>15</Slides>
  <Notes>15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15</vt:i4>
      </vt:variant>
    </vt:vector>
  </HeadingPairs>
  <TitlesOfParts>
    <vt:vector size="18" baseType="lpstr">
      <vt:lpstr>Arial</vt:lpstr>
      <vt:lpstr>Wingdings</vt:lpstr>
      <vt:lpstr>REGION H Hospital PowerPoint Skabelon_DKfinal</vt:lpstr>
      <vt:lpstr>Cost &amp; Schedule risiko analyser (CSRA)</vt:lpstr>
      <vt:lpstr>Agenda</vt:lpstr>
      <vt:lpstr>Risikostyring i Region Hovedstaden</vt:lpstr>
      <vt:lpstr>Introduktion til CSRA</vt:lpstr>
      <vt:lpstr>Introduktion til CSRA</vt:lpstr>
      <vt:lpstr>Introduktion til CSRA</vt:lpstr>
      <vt:lpstr>PowerPoint-præsentation</vt:lpstr>
      <vt:lpstr>Cases</vt:lpstr>
      <vt:lpstr>Erfaringer med brugen af afhængighedsanalyser –CSRA - , Det Nye Rigshospital </vt:lpstr>
      <vt:lpstr>CSRA på it og medico leverancer til Nordfløjen</vt:lpstr>
      <vt:lpstr>Erfaringerne fra CSRA workshoppen delprojekt IMT</vt:lpstr>
      <vt:lpstr>CSRA på mastertidsplanen aktivering af Nordfløjen</vt:lpstr>
      <vt:lpstr>Erfaringerne</vt:lpstr>
      <vt:lpstr>CSRA – skal vi bruge det noget mere?</vt:lpstr>
      <vt:lpstr>Diskussion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5D - Risikostyring via Cost and Schedule Risiko Analyser (CSRA) - erfaringer fra Det Nye Rigshospital</dc:title>
  <dc:creator/>
  <cp:lastModifiedBy/>
  <cp:revision>1</cp:revision>
  <dcterms:created xsi:type="dcterms:W3CDTF">2015-01-13T08:58:59Z</dcterms:created>
  <dcterms:modified xsi:type="dcterms:W3CDTF">2019-09-18T08:10:50Z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:">
    <vt:lpwstr>www.skabelondesign.dk</vt:lpwstr>
  </property>
  <property fmtid="{D5CDD505-2E9C-101B-9397-08002B2CF9AE}" pid="3" name="TemplafyTimeStamp">
    <vt:lpwstr>2019-03-05T08:56:12.5785354Z</vt:lpwstr>
  </property>
  <property fmtid="{D5CDD505-2E9C-101B-9397-08002B2CF9AE}" pid="4" name="TemplafyTenantId">
    <vt:lpwstr>regionh</vt:lpwstr>
  </property>
  <property fmtid="{D5CDD505-2E9C-101B-9397-08002B2CF9AE}" pid="5" name="TemplafyTemplateId">
    <vt:lpwstr>636933321759797439</vt:lpwstr>
  </property>
  <property fmtid="{D5CDD505-2E9C-101B-9397-08002B2CF9AE}" pid="6" name="TemplafyUserProfileId">
    <vt:lpwstr>636903058668677552</vt:lpwstr>
  </property>
  <property fmtid="{D5CDD505-2E9C-101B-9397-08002B2CF9AE}" pid="7" name="TemplafyLanguageCode">
    <vt:lpwstr>da-DK</vt:lpwstr>
  </property>
  <property fmtid="{D5CDD505-2E9C-101B-9397-08002B2CF9AE}" pid="8" name="ContentTypeId">
    <vt:lpwstr>0x010100AC085CFC53BC46CEA2EADE194AD9D48200BDB167AA9F517541BDEC47268EFCF25B</vt:lpwstr>
  </property>
  <property fmtid="{D5CDD505-2E9C-101B-9397-08002B2CF9AE}" pid="9" name="xd_Signature">
    <vt:bool>false</vt:bool>
  </property>
  <property fmtid="{D5CDD505-2E9C-101B-9397-08002B2CF9AE}" pid="10" name="CCMOneDriveID">
    <vt:lpwstr/>
  </property>
  <property fmtid="{D5CDD505-2E9C-101B-9397-08002B2CF9AE}" pid="11" name="CCMOneDriveOwnerID">
    <vt:lpwstr/>
  </property>
  <property fmtid="{D5CDD505-2E9C-101B-9397-08002B2CF9AE}" pid="12" name="CCMOneDriveItemID">
    <vt:lpwstr/>
  </property>
  <property fmtid="{D5CDD505-2E9C-101B-9397-08002B2CF9AE}" pid="13" name="CCMIsSharedOnOneDrive">
    <vt:bool>false</vt:bool>
  </property>
  <property fmtid="{D5CDD505-2E9C-101B-9397-08002B2CF9AE}" pid="14" name="CCMSystem">
    <vt:lpwstr> </vt:lpwstr>
  </property>
</Properties>
</file>