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348" r:id="rId5"/>
    <p:sldId id="411" r:id="rId6"/>
    <p:sldId id="415" r:id="rId7"/>
    <p:sldId id="420" r:id="rId8"/>
    <p:sldId id="423" r:id="rId9"/>
    <p:sldId id="428" r:id="rId10"/>
    <p:sldId id="430" r:id="rId11"/>
    <p:sldId id="426" r:id="rId12"/>
    <p:sldId id="427" r:id="rId13"/>
    <p:sldId id="425" r:id="rId14"/>
    <p:sldId id="429" r:id="rId15"/>
    <p:sldId id="424" r:id="rId16"/>
    <p:sldId id="421" r:id="rId17"/>
    <p:sldId id="431" r:id="rId18"/>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0" autoAdjust="0"/>
    <p:restoredTop sz="86358" autoAdjust="0"/>
  </p:normalViewPr>
  <p:slideViewPr>
    <p:cSldViewPr>
      <p:cViewPr varScale="1">
        <p:scale>
          <a:sx n="101" d="100"/>
          <a:sy n="101" d="100"/>
        </p:scale>
        <p:origin x="11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2"/>
            <a:ext cx="2945659" cy="496411"/>
          </a:xfrm>
          <a:prstGeom prst="rect">
            <a:avLst/>
          </a:prstGeom>
        </p:spPr>
        <p:txBody>
          <a:bodyPr vert="horz" lIns="91426" tIns="45714" rIns="91426" bIns="45714" rtlCol="0"/>
          <a:lstStyle>
            <a:lvl1pPr algn="l">
              <a:defRPr sz="1200"/>
            </a:lvl1pPr>
          </a:lstStyle>
          <a:p>
            <a:endParaRPr lang="da-DK"/>
          </a:p>
        </p:txBody>
      </p:sp>
      <p:sp>
        <p:nvSpPr>
          <p:cNvPr id="3" name="Pladsholder til dato 2"/>
          <p:cNvSpPr>
            <a:spLocks noGrp="1"/>
          </p:cNvSpPr>
          <p:nvPr>
            <p:ph type="dt" sz="quarter" idx="1"/>
          </p:nvPr>
        </p:nvSpPr>
        <p:spPr>
          <a:xfrm>
            <a:off x="3850445" y="2"/>
            <a:ext cx="2945659" cy="496411"/>
          </a:xfrm>
          <a:prstGeom prst="rect">
            <a:avLst/>
          </a:prstGeom>
        </p:spPr>
        <p:txBody>
          <a:bodyPr vert="horz" lIns="91426" tIns="45714" rIns="91426" bIns="45714" rtlCol="0"/>
          <a:lstStyle>
            <a:lvl1pPr algn="r">
              <a:defRPr sz="1200"/>
            </a:lvl1pPr>
          </a:lstStyle>
          <a:p>
            <a:fld id="{F1637DEC-616C-4617-A45A-56783B4D9F85}" type="datetimeFigureOut">
              <a:rPr lang="da-DK" smtClean="0"/>
              <a:pPr/>
              <a:t>17-09-2019</a:t>
            </a:fld>
            <a:endParaRPr lang="da-DK"/>
          </a:p>
        </p:txBody>
      </p:sp>
      <p:sp>
        <p:nvSpPr>
          <p:cNvPr id="4" name="Pladsholder til sidefod 3"/>
          <p:cNvSpPr>
            <a:spLocks noGrp="1"/>
          </p:cNvSpPr>
          <p:nvPr>
            <p:ph type="ftr" sz="quarter" idx="2"/>
          </p:nvPr>
        </p:nvSpPr>
        <p:spPr>
          <a:xfrm>
            <a:off x="2" y="9430093"/>
            <a:ext cx="2945659" cy="496411"/>
          </a:xfrm>
          <a:prstGeom prst="rect">
            <a:avLst/>
          </a:prstGeom>
        </p:spPr>
        <p:txBody>
          <a:bodyPr vert="horz" lIns="91426" tIns="45714" rIns="91426" bIns="45714" rtlCol="0" anchor="b"/>
          <a:lstStyle>
            <a:lvl1pPr algn="l">
              <a:defRPr sz="1200"/>
            </a:lvl1pPr>
          </a:lstStyle>
          <a:p>
            <a:endParaRPr lang="da-DK"/>
          </a:p>
        </p:txBody>
      </p:sp>
      <p:sp>
        <p:nvSpPr>
          <p:cNvPr id="5" name="Pladsholder til diasnummer 4"/>
          <p:cNvSpPr>
            <a:spLocks noGrp="1"/>
          </p:cNvSpPr>
          <p:nvPr>
            <p:ph type="sldNum" sz="quarter" idx="3"/>
          </p:nvPr>
        </p:nvSpPr>
        <p:spPr>
          <a:xfrm>
            <a:off x="3850445" y="9430093"/>
            <a:ext cx="2945659" cy="496411"/>
          </a:xfrm>
          <a:prstGeom prst="rect">
            <a:avLst/>
          </a:prstGeom>
        </p:spPr>
        <p:txBody>
          <a:bodyPr vert="horz" lIns="91426" tIns="45714" rIns="91426" bIns="45714" rtlCol="0" anchor="b"/>
          <a:lstStyle>
            <a:lvl1pPr algn="r">
              <a:defRPr sz="1200"/>
            </a:lvl1pPr>
          </a:lstStyle>
          <a:p>
            <a:fld id="{982E7628-928C-4E38-97EC-976C1B92C628}" type="slidenum">
              <a:rPr lang="da-DK" smtClean="0"/>
              <a:pPr/>
              <a:t>‹nr.›</a:t>
            </a:fld>
            <a:endParaRPr lang="da-DK"/>
          </a:p>
        </p:txBody>
      </p:sp>
    </p:spTree>
    <p:extLst>
      <p:ext uri="{BB962C8B-B14F-4D97-AF65-F5344CB8AC3E}">
        <p14:creationId xmlns:p14="http://schemas.microsoft.com/office/powerpoint/2010/main" val="1905536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2"/>
            <a:ext cx="2945659" cy="496411"/>
          </a:xfrm>
          <a:prstGeom prst="rect">
            <a:avLst/>
          </a:prstGeom>
        </p:spPr>
        <p:txBody>
          <a:bodyPr vert="horz" lIns="91426" tIns="45714" rIns="91426" bIns="45714" rtlCol="0"/>
          <a:lstStyle>
            <a:lvl1pPr algn="l">
              <a:defRPr sz="1200"/>
            </a:lvl1pPr>
          </a:lstStyle>
          <a:p>
            <a:endParaRPr lang="da-DK"/>
          </a:p>
        </p:txBody>
      </p:sp>
      <p:sp>
        <p:nvSpPr>
          <p:cNvPr id="3" name="Pladsholder til dato 2"/>
          <p:cNvSpPr>
            <a:spLocks noGrp="1"/>
          </p:cNvSpPr>
          <p:nvPr>
            <p:ph type="dt" idx="1"/>
          </p:nvPr>
        </p:nvSpPr>
        <p:spPr>
          <a:xfrm>
            <a:off x="3850445" y="2"/>
            <a:ext cx="2945659" cy="496411"/>
          </a:xfrm>
          <a:prstGeom prst="rect">
            <a:avLst/>
          </a:prstGeom>
        </p:spPr>
        <p:txBody>
          <a:bodyPr vert="horz" lIns="91426" tIns="45714" rIns="91426" bIns="45714" rtlCol="0"/>
          <a:lstStyle>
            <a:lvl1pPr algn="r">
              <a:defRPr sz="1200"/>
            </a:lvl1pPr>
          </a:lstStyle>
          <a:p>
            <a:fld id="{DC894928-A684-4F93-A1AA-D90FBC6C4C12}" type="datetimeFigureOut">
              <a:rPr lang="da-DK" smtClean="0"/>
              <a:pPr/>
              <a:t>17-09-2019</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4" rIns="91426" bIns="45714" rtlCol="0" anchor="ctr"/>
          <a:lstStyle/>
          <a:p>
            <a:endParaRPr lang="da-DK"/>
          </a:p>
        </p:txBody>
      </p:sp>
      <p:sp>
        <p:nvSpPr>
          <p:cNvPr id="5" name="Pladsholder til noter 4"/>
          <p:cNvSpPr>
            <a:spLocks noGrp="1"/>
          </p:cNvSpPr>
          <p:nvPr>
            <p:ph type="body" sz="quarter" idx="3"/>
          </p:nvPr>
        </p:nvSpPr>
        <p:spPr>
          <a:xfrm>
            <a:off x="679768" y="4715909"/>
            <a:ext cx="5438140" cy="4467701"/>
          </a:xfrm>
          <a:prstGeom prst="rect">
            <a:avLst/>
          </a:prstGeom>
        </p:spPr>
        <p:txBody>
          <a:bodyPr vert="horz" lIns="91426" tIns="45714" rIns="91426" bIns="45714"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2" y="9430093"/>
            <a:ext cx="2945659" cy="496411"/>
          </a:xfrm>
          <a:prstGeom prst="rect">
            <a:avLst/>
          </a:prstGeom>
        </p:spPr>
        <p:txBody>
          <a:bodyPr vert="horz" lIns="91426" tIns="45714" rIns="91426" bIns="45714" rtlCol="0" anchor="b"/>
          <a:lstStyle>
            <a:lvl1pPr algn="l">
              <a:defRPr sz="1200"/>
            </a:lvl1pPr>
          </a:lstStyle>
          <a:p>
            <a:endParaRPr lang="da-DK"/>
          </a:p>
        </p:txBody>
      </p:sp>
      <p:sp>
        <p:nvSpPr>
          <p:cNvPr id="7" name="Pladsholder til diasnummer 6"/>
          <p:cNvSpPr>
            <a:spLocks noGrp="1"/>
          </p:cNvSpPr>
          <p:nvPr>
            <p:ph type="sldNum" sz="quarter" idx="5"/>
          </p:nvPr>
        </p:nvSpPr>
        <p:spPr>
          <a:xfrm>
            <a:off x="3850445" y="9430093"/>
            <a:ext cx="2945659" cy="496411"/>
          </a:xfrm>
          <a:prstGeom prst="rect">
            <a:avLst/>
          </a:prstGeom>
        </p:spPr>
        <p:txBody>
          <a:bodyPr vert="horz" lIns="91426" tIns="45714" rIns="91426" bIns="45714" rtlCol="0" anchor="b"/>
          <a:lstStyle>
            <a:lvl1pPr algn="r">
              <a:defRPr sz="1200"/>
            </a:lvl1pPr>
          </a:lstStyle>
          <a:p>
            <a:fld id="{CAE046FA-2B4D-4786-81EB-3CE9D323B6AE}" type="slidenum">
              <a:rPr lang="da-DK" smtClean="0"/>
              <a:pPr/>
              <a:t>‹nr.›</a:t>
            </a:fld>
            <a:endParaRPr lang="da-DK"/>
          </a:p>
        </p:txBody>
      </p:sp>
    </p:spTree>
    <p:extLst>
      <p:ext uri="{BB962C8B-B14F-4D97-AF65-F5344CB8AC3E}">
        <p14:creationId xmlns:p14="http://schemas.microsoft.com/office/powerpoint/2010/main" val="272920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dias">
    <p:spTree>
      <p:nvGrpSpPr>
        <p:cNvPr id="1" name=""/>
        <p:cNvGrpSpPr/>
        <p:nvPr/>
      </p:nvGrpSpPr>
      <p:grpSpPr>
        <a:xfrm>
          <a:off x="0" y="0"/>
          <a:ext cx="0" cy="0"/>
          <a:chOff x="0" y="0"/>
          <a:chExt cx="0" cy="0"/>
        </a:xfrm>
      </p:grpSpPr>
      <p:pic>
        <p:nvPicPr>
          <p:cNvPr id="2" name="Picture 17" descr="Aerm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200" y="549275"/>
            <a:ext cx="18891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descr="kyst"/>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9388" y="538163"/>
            <a:ext cx="41481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br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588" y="2806700"/>
            <a:ext cx="2198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raadssal"/>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411413" y="0"/>
            <a:ext cx="21240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Illusbagg_B_Outline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0" y="-317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Vetfd_CMYK_ Neg"/>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6610350" y="5516563"/>
            <a:ext cx="2171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27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781D578-DFD4-4B6F-8D7F-53F92947419C}" type="datetimeFigureOut">
              <a:rPr lang="da-DK" smtClean="0"/>
              <a:pPr/>
              <a:t>17-09-2019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8F96615-F3E0-4FDF-B555-1960F8B75C50}" type="slidenum">
              <a:rPr lang="da-DK" smtClean="0"/>
              <a:pPr/>
              <a:t>‹nr.›</a:t>
            </a:fld>
            <a:endParaRPr lang="da-DK"/>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1D578-DFD4-4B6F-8D7F-53F92947419C}" type="datetimeFigureOut">
              <a:rPr lang="da-DK" smtClean="0"/>
              <a:pPr/>
              <a:t>17-09-2019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96615-F3E0-4FDF-B555-1960F8B75C5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Kravspec_generel_200917.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ctrTitle" idx="4294967295"/>
          </p:nvPr>
        </p:nvSpPr>
        <p:spPr>
          <a:xfrm>
            <a:off x="2447925" y="2565400"/>
            <a:ext cx="6696075" cy="677863"/>
          </a:xfrm>
        </p:spPr>
        <p:txBody>
          <a:bodyPr>
            <a:noAutofit/>
          </a:bodyPr>
          <a:lstStyle/>
          <a:p>
            <a:pPr algn="ctr" eaLnBrk="1" hangingPunct="1"/>
            <a:r>
              <a:rPr lang="da-DK" sz="3600" dirty="0" smtClean="0">
                <a:solidFill>
                  <a:schemeClr val="bg1"/>
                </a:solidFill>
              </a:rPr>
              <a:t>Digital aflevering</a:t>
            </a:r>
            <a:endParaRPr lang="da-DK" sz="3600" baseline="30000" dirty="0" smtClean="0">
              <a:solidFill>
                <a:schemeClr val="bg1"/>
              </a:solidFill>
            </a:endParaRPr>
          </a:p>
        </p:txBody>
      </p:sp>
    </p:spTree>
    <p:extLst>
      <p:ext uri="{BB962C8B-B14F-4D97-AF65-F5344CB8AC3E}">
        <p14:creationId xmlns:p14="http://schemas.microsoft.com/office/powerpoint/2010/main" val="437730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Opgaveserier...</a:t>
            </a:r>
            <a:endParaRPr lang="da-DK" dirty="0"/>
          </a:p>
        </p:txBody>
      </p:sp>
      <p:pic>
        <p:nvPicPr>
          <p:cNvPr id="4" name="Pladsholder til indhold 3"/>
          <p:cNvPicPr>
            <a:picLocks noGrp="1" noChangeAspect="1"/>
          </p:cNvPicPr>
          <p:nvPr>
            <p:ph idx="1"/>
          </p:nvPr>
        </p:nvPicPr>
        <p:blipFill>
          <a:blip r:embed="rId2"/>
          <a:stretch>
            <a:fillRect/>
          </a:stretch>
        </p:blipFill>
        <p:spPr>
          <a:xfrm>
            <a:off x="457200" y="2117588"/>
            <a:ext cx="8229600" cy="3491187"/>
          </a:xfrm>
          <a:prstGeom prst="rect">
            <a:avLst/>
          </a:prstGeom>
        </p:spPr>
      </p:pic>
      <p:sp>
        <p:nvSpPr>
          <p:cNvPr id="6" name="Rektangel 5">
            <a:hlinkClick r:id="rId3"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videre</a:t>
            </a:r>
            <a:endParaRPr lang="da-DK" sz="1100" dirty="0"/>
          </a:p>
        </p:txBody>
      </p:sp>
    </p:spTree>
    <p:extLst>
      <p:ext uri="{BB962C8B-B14F-4D97-AF65-F5344CB8AC3E}">
        <p14:creationId xmlns:p14="http://schemas.microsoft.com/office/powerpoint/2010/main" val="873373529"/>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Opgaveserie - eksempel...</a:t>
            </a:r>
            <a:endParaRPr lang="da-DK" dirty="0"/>
          </a:p>
        </p:txBody>
      </p:sp>
      <p:pic>
        <p:nvPicPr>
          <p:cNvPr id="6" name="Pladsholder til indhold 5"/>
          <p:cNvPicPr>
            <a:picLocks noGrp="1" noChangeAspect="1"/>
          </p:cNvPicPr>
          <p:nvPr>
            <p:ph idx="1"/>
          </p:nvPr>
        </p:nvPicPr>
        <p:blipFill>
          <a:blip r:embed="rId2"/>
          <a:stretch>
            <a:fillRect/>
          </a:stretch>
        </p:blipFill>
        <p:spPr>
          <a:xfrm>
            <a:off x="2435337" y="1600200"/>
            <a:ext cx="4273326" cy="4525963"/>
          </a:xfrm>
          <a:prstGeom prst="rect">
            <a:avLst/>
          </a:prstGeom>
        </p:spPr>
      </p:pic>
      <p:sp>
        <p:nvSpPr>
          <p:cNvPr id="5" name="Rektangel 4">
            <a:hlinkClick r:id="rId3"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retur</a:t>
            </a:r>
            <a:endParaRPr lang="da-DK" sz="1100" dirty="0"/>
          </a:p>
        </p:txBody>
      </p:sp>
    </p:spTree>
    <p:extLst>
      <p:ext uri="{BB962C8B-B14F-4D97-AF65-F5344CB8AC3E}">
        <p14:creationId xmlns:p14="http://schemas.microsoft.com/office/powerpoint/2010/main" val="1968353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Dokumenter....</a:t>
            </a:r>
            <a:endParaRPr lang="da-DK" dirty="0"/>
          </a:p>
        </p:txBody>
      </p:sp>
      <p:pic>
        <p:nvPicPr>
          <p:cNvPr id="4" name="Pladsholder til indhold 3"/>
          <p:cNvPicPr>
            <a:picLocks noGrp="1" noChangeAspect="1"/>
          </p:cNvPicPr>
          <p:nvPr>
            <p:ph idx="1"/>
          </p:nvPr>
        </p:nvPicPr>
        <p:blipFill>
          <a:blip r:embed="rId2"/>
          <a:stretch>
            <a:fillRect/>
          </a:stretch>
        </p:blipFill>
        <p:spPr>
          <a:xfrm>
            <a:off x="572027" y="1600200"/>
            <a:ext cx="7999945" cy="4525963"/>
          </a:xfrm>
          <a:prstGeom prst="rect">
            <a:avLst/>
          </a:prstGeom>
        </p:spPr>
      </p:pic>
      <p:sp>
        <p:nvSpPr>
          <p:cNvPr id="5" name="Rektangel 4">
            <a:hlinkClick r:id="rId3"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videre</a:t>
            </a:r>
            <a:endParaRPr lang="da-DK" sz="1100" dirty="0"/>
          </a:p>
        </p:txBody>
      </p:sp>
    </p:spTree>
    <p:extLst>
      <p:ext uri="{BB962C8B-B14F-4D97-AF65-F5344CB8AC3E}">
        <p14:creationId xmlns:p14="http://schemas.microsoft.com/office/powerpoint/2010/main" val="2084189583"/>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Erfaringer</a:t>
            </a:r>
            <a:endParaRPr lang="da-DK" dirty="0"/>
          </a:p>
        </p:txBody>
      </p:sp>
      <p:sp>
        <p:nvSpPr>
          <p:cNvPr id="3" name="Pladsholder til indhold 2"/>
          <p:cNvSpPr>
            <a:spLocks noGrp="1"/>
          </p:cNvSpPr>
          <p:nvPr>
            <p:ph idx="1"/>
          </p:nvPr>
        </p:nvSpPr>
        <p:spPr/>
        <p:txBody>
          <a:bodyPr>
            <a:normAutofit/>
          </a:bodyPr>
          <a:lstStyle/>
          <a:p>
            <a:r>
              <a:rPr lang="da-DK" dirty="0" smtClean="0"/>
              <a:t>Relevante data til drift er overført til DV-system.</a:t>
            </a:r>
          </a:p>
          <a:p>
            <a:r>
              <a:rPr lang="da-DK" dirty="0" smtClean="0"/>
              <a:t>Rådgiver </a:t>
            </a:r>
            <a:r>
              <a:rPr lang="da-DK" dirty="0"/>
              <a:t>skal </a:t>
            </a:r>
            <a:r>
              <a:rPr lang="da-DK" dirty="0" smtClean="0"/>
              <a:t>oprette Assets og generelt forberede grundlaget så udførligt som </a:t>
            </a:r>
            <a:r>
              <a:rPr lang="da-DK" dirty="0" smtClean="0"/>
              <a:t>muligt</a:t>
            </a:r>
          </a:p>
          <a:p>
            <a:r>
              <a:rPr lang="da-DK" dirty="0" smtClean="0">
                <a:hlinkClick r:id="rId2" action="ppaction://hlinksldjump"/>
              </a:rPr>
              <a:t>Ex. </a:t>
            </a:r>
            <a:r>
              <a:rPr lang="da-DK" dirty="0" err="1" smtClean="0">
                <a:hlinkClick r:id="rId2" action="ppaction://hlinksldjump"/>
              </a:rPr>
              <a:t>kravspec</a:t>
            </a:r>
            <a:r>
              <a:rPr lang="da-DK" dirty="0" smtClean="0">
                <a:hlinkClick r:id="rId2" action="ppaction://hlinksldjump"/>
              </a:rPr>
              <a:t> til rådgiver....</a:t>
            </a:r>
            <a:endParaRPr lang="da-DK" dirty="0" smtClean="0"/>
          </a:p>
        </p:txBody>
      </p:sp>
    </p:spTree>
    <p:extLst>
      <p:ext uri="{BB962C8B-B14F-4D97-AF65-F5344CB8AC3E}">
        <p14:creationId xmlns:p14="http://schemas.microsoft.com/office/powerpoint/2010/main" val="639283332"/>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Ex. på </a:t>
            </a:r>
            <a:r>
              <a:rPr lang="da-DK" dirty="0" err="1" smtClean="0"/>
              <a:t>kravspec</a:t>
            </a:r>
            <a:r>
              <a:rPr lang="da-DK" dirty="0" smtClean="0"/>
              <a:t> til rådgiver....</a:t>
            </a:r>
            <a:endParaRPr lang="da-DK" dirty="0"/>
          </a:p>
        </p:txBody>
      </p:sp>
      <p:sp>
        <p:nvSpPr>
          <p:cNvPr id="3" name="Pladsholder til indhold 2"/>
          <p:cNvSpPr>
            <a:spLocks noGrp="1"/>
          </p:cNvSpPr>
          <p:nvPr>
            <p:ph idx="1"/>
          </p:nvPr>
        </p:nvSpPr>
        <p:spPr/>
        <p:txBody>
          <a:bodyPr>
            <a:normAutofit fontScale="32500" lnSpcReduction="20000"/>
          </a:bodyPr>
          <a:lstStyle/>
          <a:p>
            <a:pPr marL="0" indent="0">
              <a:buNone/>
            </a:pPr>
            <a:r>
              <a:rPr lang="da-DK" b="1" i="1" dirty="0"/>
              <a:t>Anbefalinger til fremadrettede forløb:</a:t>
            </a:r>
            <a:endParaRPr lang="da-DK" dirty="0"/>
          </a:p>
          <a:p>
            <a:pPr marL="0" indent="0">
              <a:buNone/>
            </a:pPr>
            <a:r>
              <a:rPr lang="da-DK" dirty="0"/>
              <a:t> </a:t>
            </a:r>
          </a:p>
          <a:p>
            <a:pPr marL="0" indent="0">
              <a:buNone/>
            </a:pPr>
            <a:r>
              <a:rPr lang="da-DK" dirty="0"/>
              <a:t>Rådgiver skal generelt forberede grundlaget så udførligt som muligt, således at entreprenører og leverandørers indsats begrænses til et minimum, og således at det sikres at materialet indlægges i systemet på en velorganiseret måde, og i et omfang og en kvalitet, som ønsket.</a:t>
            </a:r>
          </a:p>
          <a:p>
            <a:pPr marL="0" indent="0">
              <a:buNone/>
            </a:pPr>
            <a:r>
              <a:rPr lang="da-DK" dirty="0"/>
              <a:t> </a:t>
            </a:r>
          </a:p>
          <a:p>
            <a:pPr marL="0" indent="0">
              <a:buNone/>
            </a:pPr>
            <a:r>
              <a:rPr lang="da-DK" dirty="0"/>
              <a:t>Det er således rådgiver som opretter alle ”Assets”, og så vidt muligt også de evt. tilknyttede produkter, hvorefter leverandører og entreprenører kun skal udfylde de ønskede tomme felter med oplysninger om fx Producent, Leverandør, genbestillingsnummer, felter med oplysninger om garantiforhold mv.</a:t>
            </a:r>
          </a:p>
          <a:p>
            <a:pPr marL="0" indent="0">
              <a:buNone/>
            </a:pPr>
            <a:r>
              <a:rPr lang="da-DK" dirty="0"/>
              <a:t> </a:t>
            </a:r>
          </a:p>
          <a:p>
            <a:pPr marL="0" indent="0">
              <a:buNone/>
            </a:pPr>
            <a:r>
              <a:rPr lang="da-DK" dirty="0"/>
              <a:t>Om nødvendigt opdeles større komplekse systemer i mindre enheder fx underprodukter, alt efter drøftelse mellem rådgiver og den teknisk ansvarlige på enheden.</a:t>
            </a:r>
          </a:p>
          <a:p>
            <a:pPr marL="0" indent="0">
              <a:buNone/>
            </a:pPr>
            <a:r>
              <a:rPr lang="da-DK" dirty="0"/>
              <a:t> </a:t>
            </a:r>
          </a:p>
          <a:p>
            <a:pPr marL="0" indent="0">
              <a:buNone/>
            </a:pPr>
            <a:r>
              <a:rPr lang="da-DK" dirty="0"/>
              <a:t>Entreprenører og leverandører skal tilknytte vedhæftede filer, fx produktblade, betjeningsanvisninger, eventuelle garantibeviser, leverandørudarbejdede diagrammer mv. til de oprettede Assets og produkter, i et omfang som tilgodeser driftens daglige behov. Alternativt fremsendes de pågældende dokumenter til rådgiver som herefter foretager den videre praktiske håndtering, indlæggelse i systemet og relevante tilknytninger.</a:t>
            </a:r>
          </a:p>
          <a:p>
            <a:pPr marL="0" indent="0">
              <a:buNone/>
            </a:pPr>
            <a:r>
              <a:rPr lang="da-DK" dirty="0"/>
              <a:t> </a:t>
            </a:r>
          </a:p>
          <a:p>
            <a:pPr marL="0" indent="0">
              <a:buNone/>
            </a:pPr>
            <a:r>
              <a:rPr lang="da-DK" dirty="0"/>
              <a:t>Entreprenører og leverandører skal ligeledes udarbejde og formidle forslag til rådgiver, vedrørende vedligeholdsopgaver som forudsættes udført af hensyn til garantiers opretholdelse, det afleveredes funktionalitet og generel overholdelse af lovkrav.</a:t>
            </a:r>
          </a:p>
          <a:p>
            <a:pPr marL="0" indent="0">
              <a:buNone/>
            </a:pPr>
            <a:r>
              <a:rPr lang="da-DK" dirty="0"/>
              <a:t> </a:t>
            </a:r>
          </a:p>
          <a:p>
            <a:pPr marL="0" indent="0">
              <a:buNone/>
            </a:pPr>
            <a:r>
              <a:rPr lang="da-DK" dirty="0"/>
              <a:t>Rådgiver foretager den byggefaglige kvalitetssikring af det modtagne materiale, og er herefter ansvarlig for oprettelsen af alle opgaver og opgaveserier med relation til den daglige drift og vedligeholdelse, i DaluxFM.</a:t>
            </a:r>
          </a:p>
          <a:p>
            <a:pPr marL="0" indent="0">
              <a:buNone/>
            </a:pPr>
            <a:r>
              <a:rPr lang="da-DK" dirty="0"/>
              <a:t> </a:t>
            </a:r>
          </a:p>
          <a:p>
            <a:pPr marL="0" indent="0">
              <a:buNone/>
            </a:pPr>
            <a:r>
              <a:rPr lang="da-DK" dirty="0"/>
              <a:t>Alt efter behov skal der vedhæftes filer til de oprettede opgaver, fx hvis der kræves iagttagelse af særlige sikkerhedsmæssige forhold, tjeklister ved regelmæssige eftersyn mv.</a:t>
            </a:r>
          </a:p>
          <a:p>
            <a:pPr marL="0" indent="0">
              <a:buNone/>
            </a:pPr>
            <a:r>
              <a:rPr lang="da-DK" dirty="0"/>
              <a:t> </a:t>
            </a:r>
          </a:p>
          <a:p>
            <a:pPr marL="0" indent="0">
              <a:buNone/>
            </a:pPr>
            <a:r>
              <a:rPr lang="da-DK" dirty="0"/>
              <a:t>Generelt skal ”Assets” og Opgaveserier på udstyr oprettes særskilt, dvs. 1 stk. Assets eller opgaveserie pr udstyr.</a:t>
            </a:r>
          </a:p>
          <a:p>
            <a:pPr marL="0" indent="0">
              <a:buNone/>
            </a:pPr>
            <a:r>
              <a:rPr lang="da-DK" dirty="0"/>
              <a:t> </a:t>
            </a:r>
          </a:p>
          <a:p>
            <a:pPr marL="0" indent="0">
              <a:buNone/>
            </a:pPr>
            <a:r>
              <a:rPr lang="da-DK" dirty="0"/>
              <a:t>I øvrigt skal materialet opfylde krav som fremgår af sagens kravspecifikation.</a:t>
            </a:r>
          </a:p>
          <a:p>
            <a:pPr marL="0" indent="0">
              <a:buNone/>
            </a:pPr>
            <a:r>
              <a:rPr lang="da-DK" dirty="0"/>
              <a:t> </a:t>
            </a:r>
          </a:p>
          <a:p>
            <a:pPr marL="0" indent="0">
              <a:buNone/>
            </a:pPr>
            <a:r>
              <a:rPr lang="da-DK" dirty="0"/>
              <a:t>Den her vedlagte kravspecifikation dannede grundlag for MANA-projektet på det pågældende tidspunkt. Generelt er kravspecifikationen et arbejdsdokument som opdateres jævnligt, og for kommende sager skal det sikres at udbudsmaterialet tager udgangspunkt i den seneste, aktuelle version, som er tilgængeligt på intranettet under Koncern Byg.</a:t>
            </a:r>
          </a:p>
          <a:p>
            <a:pPr marL="0" indent="0">
              <a:buNone/>
            </a:pPr>
            <a:endParaRPr lang="da-DK" dirty="0" smtClean="0"/>
          </a:p>
        </p:txBody>
      </p:sp>
    </p:spTree>
    <p:extLst>
      <p:ext uri="{BB962C8B-B14F-4D97-AF65-F5344CB8AC3E}">
        <p14:creationId xmlns:p14="http://schemas.microsoft.com/office/powerpoint/2010/main" val="2094592133"/>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RS - standard</a:t>
            </a:r>
            <a:endParaRPr lang="da-DK" dirty="0"/>
          </a:p>
        </p:txBody>
      </p:sp>
      <p:sp>
        <p:nvSpPr>
          <p:cNvPr id="3" name="Pladsholder til indhold 2"/>
          <p:cNvSpPr>
            <a:spLocks noGrp="1"/>
          </p:cNvSpPr>
          <p:nvPr>
            <p:ph idx="1"/>
          </p:nvPr>
        </p:nvSpPr>
        <p:spPr/>
        <p:txBody>
          <a:bodyPr/>
          <a:lstStyle/>
          <a:p>
            <a:r>
              <a:rPr lang="da-DK" i="1" dirty="0"/>
              <a:t>”Den ansvarlige for digital aflevering skal kvalitetssikre data og overdrage data samlet eller i etaper til bygherren. Data skal også afleveres direkte i bygherrens FM-system. ”</a:t>
            </a:r>
            <a:r>
              <a:rPr lang="da-DK" dirty="0"/>
              <a:t> (</a:t>
            </a:r>
            <a:r>
              <a:rPr lang="da-DK" dirty="0" err="1"/>
              <a:t>IKT-aftale</a:t>
            </a:r>
            <a:r>
              <a:rPr lang="da-DK" dirty="0"/>
              <a:t> - MANA )</a:t>
            </a:r>
          </a:p>
          <a:p>
            <a:pPr marL="0" indent="0">
              <a:buNone/>
            </a:pPr>
            <a:endParaRPr lang="da-DK" dirty="0"/>
          </a:p>
        </p:txBody>
      </p:sp>
    </p:spTree>
    <p:extLst>
      <p:ext uri="{BB962C8B-B14F-4D97-AF65-F5344CB8AC3E}">
        <p14:creationId xmlns:p14="http://schemas.microsoft.com/office/powerpoint/2010/main" val="964322752"/>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
            </a:r>
            <a:br>
              <a:rPr lang="da-DK" b="1" dirty="0" smtClean="0"/>
            </a:br>
            <a:r>
              <a:rPr lang="da-DK" b="1" dirty="0"/>
              <a:t/>
            </a:r>
            <a:br>
              <a:rPr lang="da-DK" b="1" dirty="0"/>
            </a:br>
            <a:r>
              <a:rPr lang="da-DK" b="1" dirty="0" smtClean="0"/>
              <a:t>Afleveringskrav og ansvar:</a:t>
            </a:r>
            <a:r>
              <a:rPr lang="da-DK" dirty="0"/>
              <a:t/>
            </a:r>
            <a:br>
              <a:rPr lang="da-DK" dirty="0"/>
            </a:br>
            <a:r>
              <a:rPr lang="da-DK" dirty="0"/>
              <a:t/>
            </a:r>
            <a:br>
              <a:rPr lang="da-DK" dirty="0"/>
            </a:br>
            <a:endParaRPr lang="da-DK" dirty="0"/>
          </a:p>
        </p:txBody>
      </p:sp>
      <p:sp>
        <p:nvSpPr>
          <p:cNvPr id="3" name="Pladsholder til indhold 2"/>
          <p:cNvSpPr>
            <a:spLocks noGrp="1"/>
          </p:cNvSpPr>
          <p:nvPr>
            <p:ph idx="1"/>
          </p:nvPr>
        </p:nvSpPr>
        <p:spPr/>
        <p:txBody>
          <a:bodyPr/>
          <a:lstStyle/>
          <a:p>
            <a:pPr marL="0" lvl="0" indent="0">
              <a:buNone/>
            </a:pPr>
            <a:endParaRPr lang="da-DK" dirty="0" smtClean="0"/>
          </a:p>
          <a:p>
            <a:pPr marL="0" lvl="0" indent="0">
              <a:buNone/>
            </a:pPr>
            <a:endParaRPr lang="da-DK" dirty="0"/>
          </a:p>
        </p:txBody>
      </p:sp>
      <p:pic>
        <p:nvPicPr>
          <p:cNvPr id="4" name="Billede 3"/>
          <p:cNvPicPr/>
          <p:nvPr/>
        </p:nvPicPr>
        <p:blipFill>
          <a:blip r:embed="rId2"/>
          <a:stretch>
            <a:fillRect/>
          </a:stretch>
        </p:blipFill>
        <p:spPr>
          <a:xfrm>
            <a:off x="1511935" y="1268760"/>
            <a:ext cx="6120130" cy="5024755"/>
          </a:xfrm>
          <a:prstGeom prst="rect">
            <a:avLst/>
          </a:prstGeom>
        </p:spPr>
      </p:pic>
    </p:spTree>
    <p:extLst>
      <p:ext uri="{BB962C8B-B14F-4D97-AF65-F5344CB8AC3E}">
        <p14:creationId xmlns:p14="http://schemas.microsoft.com/office/powerpoint/2010/main" val="652139083"/>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Processen</a:t>
            </a:r>
            <a:endParaRPr lang="da-DK" dirty="0"/>
          </a:p>
        </p:txBody>
      </p:sp>
      <p:sp>
        <p:nvSpPr>
          <p:cNvPr id="3" name="Pladsholder til indhold 2"/>
          <p:cNvSpPr>
            <a:spLocks noGrp="1"/>
          </p:cNvSpPr>
          <p:nvPr>
            <p:ph idx="1"/>
          </p:nvPr>
        </p:nvSpPr>
        <p:spPr>
          <a:xfrm>
            <a:off x="457200" y="1600201"/>
            <a:ext cx="4402832" cy="3701008"/>
          </a:xfrm>
        </p:spPr>
        <p:txBody>
          <a:bodyPr>
            <a:normAutofit fontScale="62500" lnSpcReduction="20000"/>
          </a:bodyPr>
          <a:lstStyle/>
          <a:p>
            <a:r>
              <a:rPr lang="da-DK" dirty="0" smtClean="0"/>
              <a:t>Indledende møde med rådgivere vedr. </a:t>
            </a:r>
            <a:r>
              <a:rPr lang="da-DK" dirty="0" smtClean="0">
                <a:hlinkClick r:id="rId2" action="ppaction://hlinkfile"/>
              </a:rPr>
              <a:t>kravspecifikation </a:t>
            </a:r>
            <a:r>
              <a:rPr lang="da-DK" dirty="0" smtClean="0"/>
              <a:t>og proces</a:t>
            </a:r>
          </a:p>
          <a:p>
            <a:r>
              <a:rPr lang="da-DK" dirty="0" smtClean="0"/>
              <a:t>Workshop for sagens entreprenører</a:t>
            </a:r>
          </a:p>
          <a:p>
            <a:r>
              <a:rPr lang="da-DK" dirty="0" smtClean="0"/>
              <a:t>Ekstra workshop/instruktion af entreprenører – sidemandsoplæring</a:t>
            </a:r>
          </a:p>
          <a:p>
            <a:r>
              <a:rPr lang="da-DK" dirty="0" smtClean="0"/>
              <a:t>Entreprenører afleverer data til drift til rådgiver</a:t>
            </a:r>
          </a:p>
          <a:p>
            <a:r>
              <a:rPr lang="da-DK" dirty="0" smtClean="0"/>
              <a:t>I dialog og drøftelse med ansvarlig for Drift og Teknik foretager rådgiver kvalitetssikring af data og afleverer til BH/DH...</a:t>
            </a:r>
          </a:p>
          <a:p>
            <a:endParaRPr lang="da-DK" dirty="0" smtClean="0"/>
          </a:p>
        </p:txBody>
      </p:sp>
      <p:pic>
        <p:nvPicPr>
          <p:cNvPr id="4" name="Billede 3"/>
          <p:cNvPicPr>
            <a:picLocks noChangeAspect="1"/>
          </p:cNvPicPr>
          <p:nvPr/>
        </p:nvPicPr>
        <p:blipFill>
          <a:blip r:embed="rId3"/>
          <a:stretch>
            <a:fillRect/>
          </a:stretch>
        </p:blipFill>
        <p:spPr>
          <a:xfrm>
            <a:off x="5076056" y="1268760"/>
            <a:ext cx="3168352" cy="4692894"/>
          </a:xfrm>
          <a:prstGeom prst="rect">
            <a:avLst/>
          </a:prstGeom>
        </p:spPr>
      </p:pic>
    </p:spTree>
    <p:extLst>
      <p:ext uri="{BB962C8B-B14F-4D97-AF65-F5344CB8AC3E}">
        <p14:creationId xmlns:p14="http://schemas.microsoft.com/office/powerpoint/2010/main" val="1042921150"/>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Status</a:t>
            </a:r>
            <a:endParaRPr lang="da-DK" dirty="0"/>
          </a:p>
        </p:txBody>
      </p:sp>
      <p:sp>
        <p:nvSpPr>
          <p:cNvPr id="3" name="Pladsholder til indhold 2"/>
          <p:cNvSpPr>
            <a:spLocks noGrp="1"/>
          </p:cNvSpPr>
          <p:nvPr>
            <p:ph idx="1"/>
          </p:nvPr>
        </p:nvSpPr>
        <p:spPr/>
        <p:txBody>
          <a:bodyPr>
            <a:normAutofit/>
          </a:bodyPr>
          <a:lstStyle/>
          <a:p>
            <a:r>
              <a:rPr lang="da-DK" dirty="0" smtClean="0"/>
              <a:t>90 %</a:t>
            </a:r>
          </a:p>
          <a:p>
            <a:r>
              <a:rPr lang="da-DK" dirty="0" smtClean="0"/>
              <a:t>Antal </a:t>
            </a:r>
            <a:r>
              <a:rPr lang="da-DK" dirty="0" smtClean="0">
                <a:hlinkClick r:id="rId2" action="ppaction://hlinksldjump"/>
              </a:rPr>
              <a:t>Assets</a:t>
            </a:r>
            <a:r>
              <a:rPr lang="da-DK" dirty="0" smtClean="0"/>
              <a:t>: 898</a:t>
            </a:r>
          </a:p>
          <a:p>
            <a:r>
              <a:rPr lang="da-DK" dirty="0" smtClean="0"/>
              <a:t>Antal </a:t>
            </a:r>
            <a:r>
              <a:rPr lang="da-DK" dirty="0" smtClean="0">
                <a:hlinkClick r:id="rId3" action="ppaction://hlinksldjump"/>
              </a:rPr>
              <a:t>opgaver</a:t>
            </a:r>
            <a:r>
              <a:rPr lang="da-DK" dirty="0" smtClean="0"/>
              <a:t>: 244</a:t>
            </a:r>
          </a:p>
          <a:p>
            <a:r>
              <a:rPr lang="da-DK" dirty="0" smtClean="0"/>
              <a:t>Antal </a:t>
            </a:r>
            <a:r>
              <a:rPr lang="da-DK" dirty="0" smtClean="0">
                <a:hlinkClick r:id="rId4" action="ppaction://hlinksldjump"/>
              </a:rPr>
              <a:t>opgaveserier</a:t>
            </a:r>
            <a:r>
              <a:rPr lang="da-DK" dirty="0" smtClean="0"/>
              <a:t>: 199</a:t>
            </a:r>
          </a:p>
          <a:p>
            <a:r>
              <a:rPr lang="da-DK" dirty="0" smtClean="0"/>
              <a:t>Antal </a:t>
            </a:r>
            <a:r>
              <a:rPr lang="da-DK" dirty="0" smtClean="0">
                <a:hlinkClick r:id="rId5" action="ppaction://hlinksldjump"/>
              </a:rPr>
              <a:t>dokumenter</a:t>
            </a:r>
            <a:r>
              <a:rPr lang="da-DK" dirty="0" smtClean="0"/>
              <a:t>: 2221</a:t>
            </a:r>
          </a:p>
        </p:txBody>
      </p:sp>
    </p:spTree>
    <p:extLst>
      <p:ext uri="{BB962C8B-B14F-4D97-AF65-F5344CB8AC3E}">
        <p14:creationId xmlns:p14="http://schemas.microsoft.com/office/powerpoint/2010/main" val="4046672861"/>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075240" cy="490066"/>
          </a:xfrm>
        </p:spPr>
        <p:txBody>
          <a:bodyPr>
            <a:normAutofit fontScale="90000"/>
          </a:bodyPr>
          <a:lstStyle/>
          <a:p>
            <a:r>
              <a:rPr lang="da-DK" dirty="0" smtClean="0"/>
              <a:t/>
            </a:r>
            <a:br>
              <a:rPr lang="da-DK" dirty="0" smtClean="0"/>
            </a:br>
            <a:r>
              <a:rPr lang="da-DK" sz="4900" dirty="0" smtClean="0"/>
              <a:t>Assets – vægge/lofter/tagsystem/VVS...</a:t>
            </a:r>
            <a:r>
              <a:rPr lang="da-DK" dirty="0" smtClean="0"/>
              <a:t/>
            </a:r>
            <a:br>
              <a:rPr lang="da-DK" dirty="0" smtClean="0"/>
            </a:br>
            <a:endParaRPr lang="da-DK" dirty="0"/>
          </a:p>
        </p:txBody>
      </p:sp>
      <p:pic>
        <p:nvPicPr>
          <p:cNvPr id="5" name="Pladsholder til indhold 4"/>
          <p:cNvPicPr>
            <a:picLocks noGrp="1" noChangeAspect="1"/>
          </p:cNvPicPr>
          <p:nvPr>
            <p:ph idx="1"/>
          </p:nvPr>
        </p:nvPicPr>
        <p:blipFill>
          <a:blip r:embed="rId2"/>
          <a:stretch>
            <a:fillRect/>
          </a:stretch>
        </p:blipFill>
        <p:spPr>
          <a:xfrm>
            <a:off x="457200" y="2273105"/>
            <a:ext cx="8229600" cy="3180152"/>
          </a:xfrm>
          <a:prstGeom prst="rect">
            <a:avLst/>
          </a:prstGeom>
        </p:spPr>
      </p:pic>
      <p:sp>
        <p:nvSpPr>
          <p:cNvPr id="8" name="Rektangel 7">
            <a:hlinkClick r:id="rId3"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videre</a:t>
            </a:r>
            <a:endParaRPr lang="da-DK" sz="1100" dirty="0"/>
          </a:p>
        </p:txBody>
      </p:sp>
    </p:spTree>
    <p:extLst>
      <p:ext uri="{BB962C8B-B14F-4D97-AF65-F5344CB8AC3E}">
        <p14:creationId xmlns:p14="http://schemas.microsoft.com/office/powerpoint/2010/main" val="2084303657"/>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75240" cy="490066"/>
          </a:xfrm>
        </p:spPr>
        <p:txBody>
          <a:bodyPr>
            <a:normAutofit fontScale="90000"/>
          </a:bodyPr>
          <a:lstStyle/>
          <a:p>
            <a:r>
              <a:rPr lang="da-DK" dirty="0" smtClean="0"/>
              <a:t/>
            </a:r>
            <a:br>
              <a:rPr lang="da-DK" dirty="0" smtClean="0"/>
            </a:br>
            <a:r>
              <a:rPr lang="da-DK" sz="4900" dirty="0"/>
              <a:t>Asset </a:t>
            </a:r>
            <a:r>
              <a:rPr lang="da-DK" sz="4900" dirty="0" smtClean="0"/>
              <a:t>- med underkomponenter...</a:t>
            </a:r>
            <a:r>
              <a:rPr lang="da-DK" dirty="0" smtClean="0"/>
              <a:t/>
            </a:r>
            <a:br>
              <a:rPr lang="da-DK" dirty="0" smtClean="0"/>
            </a:br>
            <a:endParaRPr lang="da-DK" dirty="0"/>
          </a:p>
        </p:txBody>
      </p:sp>
      <p:pic>
        <p:nvPicPr>
          <p:cNvPr id="6" name="Pladsholder til indhold 5"/>
          <p:cNvPicPr>
            <a:picLocks noGrp="1" noChangeAspect="1"/>
          </p:cNvPicPr>
          <p:nvPr>
            <p:ph idx="1"/>
          </p:nvPr>
        </p:nvPicPr>
        <p:blipFill>
          <a:blip r:embed="rId2"/>
          <a:stretch>
            <a:fillRect/>
          </a:stretch>
        </p:blipFill>
        <p:spPr>
          <a:xfrm>
            <a:off x="457200" y="779165"/>
            <a:ext cx="2962672" cy="5759553"/>
          </a:xfrm>
          <a:prstGeom prst="rect">
            <a:avLst/>
          </a:prstGeom>
        </p:spPr>
      </p:pic>
      <p:pic>
        <p:nvPicPr>
          <p:cNvPr id="7" name="Billede 6"/>
          <p:cNvPicPr>
            <a:picLocks noChangeAspect="1"/>
          </p:cNvPicPr>
          <p:nvPr/>
        </p:nvPicPr>
        <p:blipFill>
          <a:blip r:embed="rId3"/>
          <a:stretch>
            <a:fillRect/>
          </a:stretch>
        </p:blipFill>
        <p:spPr>
          <a:xfrm>
            <a:off x="4860032" y="779164"/>
            <a:ext cx="3105150" cy="5759553"/>
          </a:xfrm>
          <a:prstGeom prst="rect">
            <a:avLst/>
          </a:prstGeom>
        </p:spPr>
      </p:pic>
      <p:sp>
        <p:nvSpPr>
          <p:cNvPr id="3" name="Rektangel 2">
            <a:hlinkClick r:id="rId4"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retur</a:t>
            </a:r>
            <a:endParaRPr lang="da-DK" sz="1100" dirty="0"/>
          </a:p>
        </p:txBody>
      </p:sp>
    </p:spTree>
    <p:extLst>
      <p:ext uri="{BB962C8B-B14F-4D97-AF65-F5344CB8AC3E}">
        <p14:creationId xmlns:p14="http://schemas.microsoft.com/office/powerpoint/2010/main" val="851408890"/>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Opgaver...</a:t>
            </a:r>
            <a:endParaRPr lang="da-DK" dirty="0"/>
          </a:p>
        </p:txBody>
      </p:sp>
      <p:pic>
        <p:nvPicPr>
          <p:cNvPr id="4" name="Pladsholder til indhold 3"/>
          <p:cNvPicPr>
            <a:picLocks noGrp="1" noChangeAspect="1"/>
          </p:cNvPicPr>
          <p:nvPr>
            <p:ph idx="1"/>
          </p:nvPr>
        </p:nvPicPr>
        <p:blipFill>
          <a:blip r:embed="rId2"/>
          <a:stretch>
            <a:fillRect/>
          </a:stretch>
        </p:blipFill>
        <p:spPr>
          <a:xfrm>
            <a:off x="457200" y="1752525"/>
            <a:ext cx="8229600" cy="4221313"/>
          </a:xfrm>
          <a:prstGeom prst="rect">
            <a:avLst/>
          </a:prstGeom>
        </p:spPr>
      </p:pic>
      <p:sp>
        <p:nvSpPr>
          <p:cNvPr id="5" name="Rektangel 4">
            <a:hlinkClick r:id="rId3"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videre</a:t>
            </a:r>
            <a:endParaRPr lang="da-DK" sz="1100" dirty="0"/>
          </a:p>
        </p:txBody>
      </p:sp>
    </p:spTree>
    <p:extLst>
      <p:ext uri="{BB962C8B-B14F-4D97-AF65-F5344CB8AC3E}">
        <p14:creationId xmlns:p14="http://schemas.microsoft.com/office/powerpoint/2010/main" val="1231497044"/>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 – eksempel...</a:t>
            </a:r>
            <a:endParaRPr lang="da-DK" dirty="0"/>
          </a:p>
        </p:txBody>
      </p:sp>
      <p:pic>
        <p:nvPicPr>
          <p:cNvPr id="9" name="Pladsholder til indhold 8"/>
          <p:cNvPicPr>
            <a:picLocks noGrp="1" noChangeAspect="1"/>
          </p:cNvPicPr>
          <p:nvPr>
            <p:ph idx="1"/>
          </p:nvPr>
        </p:nvPicPr>
        <p:blipFill>
          <a:blip r:embed="rId2"/>
          <a:stretch>
            <a:fillRect/>
          </a:stretch>
        </p:blipFill>
        <p:spPr>
          <a:xfrm>
            <a:off x="2474083" y="1600200"/>
            <a:ext cx="4195833" cy="4525963"/>
          </a:xfrm>
          <a:prstGeom prst="rect">
            <a:avLst/>
          </a:prstGeom>
        </p:spPr>
      </p:pic>
      <p:sp>
        <p:nvSpPr>
          <p:cNvPr id="4" name="Rektangel 3">
            <a:hlinkClick r:id="rId3" action="ppaction://hlinksldjump"/>
          </p:cNvPr>
          <p:cNvSpPr/>
          <p:nvPr/>
        </p:nvSpPr>
        <p:spPr>
          <a:xfrm>
            <a:off x="3779912" y="6237312"/>
            <a:ext cx="64807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t>retur</a:t>
            </a:r>
            <a:endParaRPr lang="da-DK" sz="1100" dirty="0"/>
          </a:p>
        </p:txBody>
      </p:sp>
    </p:spTree>
    <p:extLst>
      <p:ext uri="{BB962C8B-B14F-4D97-AF65-F5344CB8AC3E}">
        <p14:creationId xmlns:p14="http://schemas.microsoft.com/office/powerpoint/2010/main" val="2031180871"/>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ImageCreateDate xmlns="C3931F84-D4AA-4E45-A9B3-6DF73EC6EC32"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illedaktiv" ma:contentTypeID="0x0101009148F5A04DDD49CBA7127AADA5FB792B00AADE34325A8B49CDA8BB4DB53328F2140038828477F6F83C488DA0CF94922C37D8" ma:contentTypeVersion="1" ma:contentTypeDescription="Overfør et billede." ma:contentTypeScope="" ma:versionID="821b05ad35b60ac086140934dad138cc">
  <xsd:schema xmlns:xsd="http://www.w3.org/2001/XMLSchema" xmlns:xs="http://www.w3.org/2001/XMLSchema" xmlns:p="http://schemas.microsoft.com/office/2006/metadata/properties" xmlns:ns1="http://schemas.microsoft.com/sharepoint/v3" xmlns:ns2="C3931F84-D4AA-4E45-A9B3-6DF73EC6EC32" xmlns:ns3="http://schemas.microsoft.com/sharepoint/v3/fields" targetNamespace="http://schemas.microsoft.com/office/2006/metadata/properties" ma:root="true" ma:fieldsID="2a19b755109789900e550e4d22aef703" ns1:_="" ns2:_="" ns3:_="">
    <xsd:import namespace="http://schemas.microsoft.com/sharepoint/v3"/>
    <xsd:import namespace="C3931F84-D4AA-4E45-A9B3-6DF73EC6EC32"/>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ti"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Startdato for planlægning" ma:description="" ma:hidden="true" ma:internalName="PublishingStartDate">
      <xsd:simpleType>
        <xsd:restriction base="dms:Unknown"/>
      </xsd:simpleType>
    </xsd:element>
    <xsd:element name="PublishingExpirationDate" ma:index="28"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931F84-D4AA-4E45-A9B3-6DF73EC6EC32" elementFormDefault="qualified">
    <xsd:import namespace="http://schemas.microsoft.com/office/2006/documentManagement/types"/>
    <xsd:import namespace="http://schemas.microsoft.com/office/infopath/2007/PartnerControls"/>
    <xsd:element name="ThumbnailExists" ma:index="18" nillable="true" ma:displayName="Miniature findes" ma:default="FALSE" ma:hidden="true" ma:internalName="ThumbnailExists" ma:readOnly="true">
      <xsd:simpleType>
        <xsd:restriction base="dms:Boolean"/>
      </xsd:simpleType>
    </xsd:element>
    <xsd:element name="PreviewExists" ma:index="19" nillable="true" ma:displayName="Eksempel findes" ma:default="FALSE" ma:hidden="tru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jde" ma:internalName="ImageHeight" ma:readOnly="true">
      <xsd:simpleType>
        <xsd:restriction base="dms:Unknown"/>
      </xsd:simpleType>
    </xsd:element>
    <xsd:element name="ImageCreateDate" ma:index="25" nillable="true" ma:displayName="Den dato, billedet blev taget"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orfatter"/>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ma:index="23" ma:displayName="Kommentarer"/>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2EC3F-7F69-4B7E-9568-4E8C71A95F33}">
  <ds:schemaRefs>
    <ds:schemaRef ds:uri="http://schemas.microsoft.com/office/2006/metadata/properties"/>
    <ds:schemaRef ds:uri="http://schemas.microsoft.com/sharepoint/v3"/>
    <ds:schemaRef ds:uri="http://schemas.microsoft.com/sharepoint/v3/field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C3931F84-D4AA-4E45-A9B3-6DF73EC6EC32"/>
    <ds:schemaRef ds:uri="http://www.w3.org/XML/1998/namespace"/>
  </ds:schemaRefs>
</ds:datastoreItem>
</file>

<file path=customXml/itemProps2.xml><?xml version="1.0" encoding="utf-8"?>
<ds:datastoreItem xmlns:ds="http://schemas.openxmlformats.org/officeDocument/2006/customXml" ds:itemID="{C1DF55D7-1C9B-443B-840A-09E0434FF3CC}">
  <ds:schemaRefs>
    <ds:schemaRef ds:uri="http://schemas.microsoft.com/sharepoint/v3/contenttype/forms"/>
  </ds:schemaRefs>
</ds:datastoreItem>
</file>

<file path=customXml/itemProps3.xml><?xml version="1.0" encoding="utf-8"?>
<ds:datastoreItem xmlns:ds="http://schemas.openxmlformats.org/officeDocument/2006/customXml" ds:itemID="{9854E12E-99BF-4620-8ECB-D3537CF5A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931F84-D4AA-4E45-A9B3-6DF73EC6EC32"/>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166</Words>
  <Application>Microsoft Office PowerPoint</Application>
  <PresentationFormat>Skærmshow (4:3)</PresentationFormat>
  <Paragraphs>56</Paragraphs>
  <Slides>14</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14</vt:i4>
      </vt:variant>
    </vt:vector>
  </HeadingPairs>
  <TitlesOfParts>
    <vt:vector size="17" baseType="lpstr">
      <vt:lpstr>Arial</vt:lpstr>
      <vt:lpstr>Calibri</vt:lpstr>
      <vt:lpstr>Kontortema</vt:lpstr>
      <vt:lpstr>Digital aflevering</vt:lpstr>
      <vt:lpstr>RS - standard</vt:lpstr>
      <vt:lpstr>  Afleveringskrav og ansvar:  </vt:lpstr>
      <vt:lpstr>Processen</vt:lpstr>
      <vt:lpstr>Status</vt:lpstr>
      <vt:lpstr> Assets – vægge/lofter/tagsystem/VVS... </vt:lpstr>
      <vt:lpstr> Asset - med underkomponenter... </vt:lpstr>
      <vt:lpstr>Opgaver...</vt:lpstr>
      <vt:lpstr>Opgave – eksempel...</vt:lpstr>
      <vt:lpstr>Opgaveserier...</vt:lpstr>
      <vt:lpstr>Opgaveserie - eksempel...</vt:lpstr>
      <vt:lpstr>Dokumenter....</vt:lpstr>
      <vt:lpstr>Erfaringer</vt:lpstr>
      <vt:lpstr>Ex. på kravspec til rådgiver....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dc:title>
  <dc:subject>Universitetssygehus Køge</dc:subject>
  <dc:creator/>
  <cp:keywords>Universitetssygehus Køge</cp:keywords>
  <dc:description/>
  <cp:lastModifiedBy/>
  <cp:revision>1</cp:revision>
  <dcterms:created xsi:type="dcterms:W3CDTF">2014-12-17T09:39:20Z</dcterms:created>
  <dcterms:modified xsi:type="dcterms:W3CDTF">2019-09-17T07:58:30Z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0x0101009148F5A04DDD49CBA7127AADA5FB792B00AADE34325A8B49CDA8BB4DB53328F2140038828477F6F83C488DA0CF94922C37D8</vt:lpwstr>
  </property>
</Properties>
</file>