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307" r:id="rId4"/>
    <p:sldId id="309" r:id="rId5"/>
    <p:sldId id="308" r:id="rId6"/>
    <p:sldId id="294" r:id="rId7"/>
    <p:sldId id="286" r:id="rId8"/>
    <p:sldId id="310" r:id="rId9"/>
    <p:sldId id="299" r:id="rId10"/>
    <p:sldId id="305" r:id="rId11"/>
    <p:sldId id="306" r:id="rId12"/>
    <p:sldId id="313" r:id="rId13"/>
    <p:sldId id="311" r:id="rId14"/>
    <p:sldId id="300" r:id="rId15"/>
    <p:sldId id="303" r:id="rId16"/>
    <p:sldId id="301" r:id="rId17"/>
    <p:sldId id="302" r:id="rId18"/>
  </p:sldIdLst>
  <p:sldSz cx="9144000" cy="6858000" type="screen4x3"/>
  <p:notesSz cx="6865938" cy="9540875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5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556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005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ernal.local\Profiles\jakj\Desktop\betalingOP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kj\AppData\Local\Microsoft\Windows\INetCache\Content.Outlook\EZVUPZX6\Opg&#248;relse%20pr.%2021-08-18%20vedr.%20LETT%20COWI%20og%20Pw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96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a-DK" b="1"/>
              <a:t>Betaling i 2017 priser relativt til året for ibrugtagning  </a:t>
            </a:r>
          </a:p>
        </c:rich>
      </c:tx>
      <c:layout>
        <c:manualLayout>
          <c:xMode val="edge"/>
          <c:yMode val="edge"/>
          <c:x val="0.14209150145659166"/>
          <c:y val="2.103049421661409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660114741771194"/>
          <c:y val="0.15454166666666669"/>
          <c:w val="0.83060683206268981"/>
          <c:h val="0.65348589238845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'Ark1'!$B$64</c:f>
              <c:strCache>
                <c:ptCount val="1"/>
                <c:pt idx="0">
                  <c:v>OPP Vejle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'Ark1'!$C$62:$AF$62</c:f>
              <c:numCache>
                <c:formatCode>General</c:formatCode>
                <c:ptCount val="30"/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</c:numCache>
            </c:numRef>
          </c:cat>
          <c:val>
            <c:numRef>
              <c:f>'Ark1'!$C$64:$AF$64</c:f>
              <c:numCache>
                <c:formatCode>General</c:formatCode>
                <c:ptCount val="3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24936000</c:v>
                </c:pt>
                <c:pt idx="6">
                  <c:v>24936000</c:v>
                </c:pt>
                <c:pt idx="7">
                  <c:v>24936000</c:v>
                </c:pt>
                <c:pt idx="8">
                  <c:v>24936000</c:v>
                </c:pt>
                <c:pt idx="9">
                  <c:v>24936000</c:v>
                </c:pt>
                <c:pt idx="10">
                  <c:v>24936000</c:v>
                </c:pt>
                <c:pt idx="11">
                  <c:v>24936000</c:v>
                </c:pt>
                <c:pt idx="12">
                  <c:v>24936000</c:v>
                </c:pt>
                <c:pt idx="13">
                  <c:v>24936000</c:v>
                </c:pt>
                <c:pt idx="14">
                  <c:v>24936000</c:v>
                </c:pt>
                <c:pt idx="15">
                  <c:v>24936000</c:v>
                </c:pt>
                <c:pt idx="16">
                  <c:v>24936000</c:v>
                </c:pt>
                <c:pt idx="17">
                  <c:v>24936000</c:v>
                </c:pt>
                <c:pt idx="18">
                  <c:v>24936000</c:v>
                </c:pt>
                <c:pt idx="19">
                  <c:v>24936000</c:v>
                </c:pt>
                <c:pt idx="20">
                  <c:v>24936000</c:v>
                </c:pt>
                <c:pt idx="21">
                  <c:v>24936000</c:v>
                </c:pt>
                <c:pt idx="22">
                  <c:v>24936000</c:v>
                </c:pt>
                <c:pt idx="23">
                  <c:v>24936000</c:v>
                </c:pt>
                <c:pt idx="24">
                  <c:v>24936000</c:v>
                </c:pt>
                <c:pt idx="25">
                  <c:v>24936000</c:v>
                </c:pt>
                <c:pt idx="26">
                  <c:v>24936000</c:v>
                </c:pt>
                <c:pt idx="27">
                  <c:v>24936000</c:v>
                </c:pt>
                <c:pt idx="28">
                  <c:v>24936000</c:v>
                </c:pt>
                <c:pt idx="29">
                  <c:v>24936000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8-4464-9DFB-AA71CB760794}"/>
            </c:ext>
          </c:extLst>
        </c:ser>
        <c:ser>
          <c:idx val="1"/>
          <c:order val="1"/>
          <c:tx>
            <c:strRef>
              <c:f>'Ark1'!$B$65</c:f>
              <c:strCache>
                <c:ptCount val="1"/>
                <c:pt idx="0">
                  <c:v>Aabenraa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'Ark1'!$C$62:$AF$62</c:f>
              <c:numCache>
                <c:formatCode>General</c:formatCode>
                <c:ptCount val="30"/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</c:numCache>
            </c:numRef>
          </c:cat>
          <c:val>
            <c:numRef>
              <c:f>'Ark1'!$C$65:$AF$65</c:f>
              <c:numCache>
                <c:formatCode>#,##0</c:formatCode>
                <c:ptCount val="30"/>
                <c:pt idx="1">
                  <c:v>10405763.635</c:v>
                </c:pt>
                <c:pt idx="2">
                  <c:v>17692574.024</c:v>
                </c:pt>
                <c:pt idx="3">
                  <c:v>88789664.650000006</c:v>
                </c:pt>
                <c:pt idx="4">
                  <c:v>192196335.05599999</c:v>
                </c:pt>
                <c:pt idx="5">
                  <c:v>160902734.586</c:v>
                </c:pt>
                <c:pt idx="6">
                  <c:v>12816123.216</c:v>
                </c:pt>
                <c:pt idx="7">
                  <c:v>17838619</c:v>
                </c:pt>
                <c:pt idx="8">
                  <c:v>7885196.824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 formatCode="General">
                  <c:v>0</c:v>
                </c:pt>
                <c:pt idx="15" formatCode="General">
                  <c:v>0</c:v>
                </c:pt>
                <c:pt idx="16" formatCode="General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 formatCode="General">
                  <c:v>0</c:v>
                </c:pt>
                <c:pt idx="20" formatCode="General">
                  <c:v>0</c:v>
                </c:pt>
                <c:pt idx="21" formatCode="General">
                  <c:v>0</c:v>
                </c:pt>
                <c:pt idx="22" formatCode="General">
                  <c:v>0</c:v>
                </c:pt>
                <c:pt idx="23" formatCode="General">
                  <c:v>0</c:v>
                </c:pt>
                <c:pt idx="24" formatCode="General">
                  <c:v>0</c:v>
                </c:pt>
                <c:pt idx="25" formatCode="General">
                  <c:v>0</c:v>
                </c:pt>
                <c:pt idx="26" formatCode="General">
                  <c:v>0</c:v>
                </c:pt>
                <c:pt idx="27" formatCode="General">
                  <c:v>0</c:v>
                </c:pt>
                <c:pt idx="28" formatCode="General">
                  <c:v>0</c:v>
                </c:pt>
                <c:pt idx="29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8-4464-9DFB-AA71CB760794}"/>
            </c:ext>
          </c:extLst>
        </c:ser>
        <c:ser>
          <c:idx val="2"/>
          <c:order val="2"/>
          <c:tx>
            <c:strRef>
              <c:f>'Ark1'!$B$63</c:f>
              <c:strCache>
                <c:ptCount val="1"/>
                <c:pt idx="0">
                  <c:v>Overdragelse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'Ark1'!$D$63:$AF$63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134145736.84512487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8-4464-9DFB-AA71CB760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280640"/>
        <c:axId val="297282560"/>
      </c:barChart>
      <c:catAx>
        <c:axId val="297280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a-DK"/>
                  <a:t>År 0 er året for ibrugtagning</a:t>
                </a:r>
              </a:p>
            </c:rich>
          </c:tx>
          <c:layout>
            <c:manualLayout>
              <c:xMode val="edge"/>
              <c:yMode val="edge"/>
              <c:x val="0.42365082732060683"/>
              <c:y val="0.8936459756410575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297282560"/>
        <c:crosses val="autoZero"/>
        <c:auto val="1"/>
        <c:lblAlgn val="ctr"/>
        <c:lblOffset val="100"/>
        <c:noMultiLvlLbl val="0"/>
      </c:catAx>
      <c:valAx>
        <c:axId val="297282560"/>
        <c:scaling>
          <c:orientation val="minMax"/>
          <c:max val="2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_k_r_.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297280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596670678111901"/>
          <c:y val="0.21496443859344083"/>
          <c:w val="0.45299848671352821"/>
          <c:h val="6.410301276443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alpha val="79000"/>
        </a:schemeClr>
      </a:solidFill>
      <a:round/>
    </a:ln>
    <a:effectLst/>
  </c:spPr>
  <c:txPr>
    <a:bodyPr rot="0"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a-DK" b="1"/>
              <a:t>Betydning af diskontering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'[Opgørelse pr. 21-08-18 vedr. LETT COWI og PwC.XLSX]Ark1'!$B$20</c:f>
              <c:strCache>
                <c:ptCount val="1"/>
                <c:pt idx="0">
                  <c:v>1,50%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'[Opgørelse pr. 21-08-18 vedr. LETT COWI og PwC.XLSX]Ark1'!$A$21:$A$48</c:f>
              <c:numCache>
                <c:formatCode>General</c:formatCode>
                <c:ptCount val="2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</c:numCache>
            </c:numRef>
          </c:cat>
          <c:val>
            <c:numRef>
              <c:f>'[Opgørelse pr. 21-08-18 vedr. LETT COWI og PwC.XLSX]Ark1'!$B$21:$B$48</c:f>
              <c:numCache>
                <c:formatCode>General</c:formatCode>
                <c:ptCount val="28"/>
                <c:pt idx="0">
                  <c:v>0.99258333397093024</c:v>
                </c:pt>
                <c:pt idx="1">
                  <c:v>0.97791461474968511</c:v>
                </c:pt>
                <c:pt idx="2">
                  <c:v>0.96346267463023172</c:v>
                </c:pt>
                <c:pt idx="3">
                  <c:v>0.94922430998052398</c:v>
                </c:pt>
                <c:pt idx="4">
                  <c:v>0.93519636451283172</c:v>
                </c:pt>
                <c:pt idx="5">
                  <c:v>0.92137572858407057</c:v>
                </c:pt>
                <c:pt idx="6">
                  <c:v>0.90775933850647361</c:v>
                </c:pt>
                <c:pt idx="7">
                  <c:v>0.89434417586844706</c:v>
                </c:pt>
                <c:pt idx="8">
                  <c:v>0.88112726686546505</c:v>
                </c:pt>
                <c:pt idx="9">
                  <c:v>0.86810568164085244</c:v>
                </c:pt>
                <c:pt idx="10">
                  <c:v>0.85527653363630796</c:v>
                </c:pt>
                <c:pt idx="11">
                  <c:v>0.8426369789520276</c:v>
                </c:pt>
                <c:pt idx="12">
                  <c:v>0.83018421571628331</c:v>
                </c:pt>
                <c:pt idx="13">
                  <c:v>0.81791548346431864</c:v>
                </c:pt>
                <c:pt idx="14">
                  <c:v>0.80582806252642247</c:v>
                </c:pt>
                <c:pt idx="15">
                  <c:v>0.79391927342504676</c:v>
                </c:pt>
                <c:pt idx="16">
                  <c:v>0.78218647628083426</c:v>
                </c:pt>
                <c:pt idx="17">
                  <c:v>0.77062707022742305</c:v>
                </c:pt>
                <c:pt idx="18">
                  <c:v>0.75923849283489975</c:v>
                </c:pt>
                <c:pt idx="19">
                  <c:v>0.74801821954177317</c:v>
                </c:pt>
                <c:pt idx="20">
                  <c:v>0.73696376309534306</c:v>
                </c:pt>
                <c:pt idx="21">
                  <c:v>0.72607267300033806</c:v>
                </c:pt>
                <c:pt idx="22">
                  <c:v>0.71534253497570266</c:v>
                </c:pt>
                <c:pt idx="23">
                  <c:v>0.7047709704194115</c:v>
                </c:pt>
                <c:pt idx="24">
                  <c:v>0.69435563588119364</c:v>
                </c:pt>
                <c:pt idx="25">
                  <c:v>0.68409422254304808</c:v>
                </c:pt>
                <c:pt idx="26">
                  <c:v>0.67398445570743648</c:v>
                </c:pt>
                <c:pt idx="27">
                  <c:v>0.66402409429304099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E1-472B-B8F0-46D525B7C320}"/>
            </c:ext>
          </c:extLst>
        </c:ser>
        <c:ser>
          <c:idx val="1"/>
          <c:order val="1"/>
          <c:tx>
            <c:strRef>
              <c:f>'[Opgørelse pr. 21-08-18 vedr. LETT COWI og PwC.XLSX]Ark1'!$C$20</c:f>
              <c:strCache>
                <c:ptCount val="1"/>
                <c:pt idx="0">
                  <c:v>2,50%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'[Opgørelse pr. 21-08-18 vedr. LETT COWI og PwC.XLSX]Ark1'!$A$21:$A$48</c:f>
              <c:numCache>
                <c:formatCode>General</c:formatCode>
                <c:ptCount val="2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</c:numCache>
            </c:numRef>
          </c:cat>
          <c:val>
            <c:numRef>
              <c:f>'[Opgørelse pr. 21-08-18 vedr. LETT COWI og PwC.XLSX]Ark1'!$C$21:$C$48</c:f>
              <c:numCache>
                <c:formatCode>General</c:formatCode>
                <c:ptCount val="28"/>
                <c:pt idx="0">
                  <c:v>0.9877295966495897</c:v>
                </c:pt>
                <c:pt idx="1">
                  <c:v>0.96363863087764856</c:v>
                </c:pt>
                <c:pt idx="2">
                  <c:v>0.94013524963673034</c:v>
                </c:pt>
                <c:pt idx="3">
                  <c:v>0.91720512159681011</c:v>
                </c:pt>
                <c:pt idx="4">
                  <c:v>0.89483426497249785</c:v>
                </c:pt>
                <c:pt idx="5">
                  <c:v>0.87300903899755899</c:v>
                </c:pt>
                <c:pt idx="6">
                  <c:v>0.85171613560737458</c:v>
                </c:pt>
                <c:pt idx="7">
                  <c:v>0.83094257132426796</c:v>
                </c:pt>
                <c:pt idx="8">
                  <c:v>0.81067567934074936</c:v>
                </c:pt>
                <c:pt idx="9">
                  <c:v>0.7909031017958531</c:v>
                </c:pt>
                <c:pt idx="10">
                  <c:v>0.77161278223985674</c:v>
                </c:pt>
                <c:pt idx="11">
                  <c:v>0.75279295828278714</c:v>
                </c:pt>
                <c:pt idx="12">
                  <c:v>0.73443215442223142</c:v>
                </c:pt>
                <c:pt idx="13">
                  <c:v>0.71651917504607954</c:v>
                </c:pt>
                <c:pt idx="14">
                  <c:v>0.6990430976059312</c:v>
                </c:pt>
                <c:pt idx="15">
                  <c:v>0.68199326595700616</c:v>
                </c:pt>
                <c:pt idx="16">
                  <c:v>0.66535928386049392</c:v>
                </c:pt>
                <c:pt idx="17">
                  <c:v>0.64913100864438433</c:v>
                </c:pt>
                <c:pt idx="18">
                  <c:v>0.63329854501891159</c:v>
                </c:pt>
                <c:pt idx="19">
                  <c:v>0.6178522390428407</c:v>
                </c:pt>
                <c:pt idx="20">
                  <c:v>0.60278267223691784</c:v>
                </c:pt>
                <c:pt idx="21">
                  <c:v>0.58808065584089542</c:v>
                </c:pt>
                <c:pt idx="22">
                  <c:v>0.57373722521062975</c:v>
                </c:pt>
                <c:pt idx="23">
                  <c:v>0.55974363435183394</c:v>
                </c:pt>
                <c:pt idx="24">
                  <c:v>0.54609135058715508</c:v>
                </c:pt>
                <c:pt idx="25">
                  <c:v>0.53277204935332201</c:v>
                </c:pt>
                <c:pt idx="26">
                  <c:v>0.51977760912519233</c:v>
                </c:pt>
                <c:pt idx="27">
                  <c:v>0.50710010646360226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E1-472B-B8F0-46D525B7C320}"/>
            </c:ext>
          </c:extLst>
        </c:ser>
        <c:ser>
          <c:idx val="2"/>
          <c:order val="2"/>
          <c:tx>
            <c:strRef>
              <c:f>'[Opgørelse pr. 21-08-18 vedr. LETT COWI og PwC.XLSX]Ark1'!$D$20</c:f>
              <c:strCache>
                <c:ptCount val="1"/>
                <c:pt idx="0">
                  <c:v>3,50%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'[Opgørelse pr. 21-08-18 vedr. LETT COWI og PwC.XLSX]Ark1'!$A$21:$A$48</c:f>
              <c:numCache>
                <c:formatCode>General</c:formatCode>
                <c:ptCount val="2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  <c:pt idx="23">
                  <c:v>2037</c:v>
                </c:pt>
                <c:pt idx="24">
                  <c:v>2038</c:v>
                </c:pt>
                <c:pt idx="25">
                  <c:v>2039</c:v>
                </c:pt>
                <c:pt idx="26">
                  <c:v>2040</c:v>
                </c:pt>
                <c:pt idx="27">
                  <c:v>2041</c:v>
                </c:pt>
              </c:numCache>
            </c:numRef>
          </c:cat>
          <c:val>
            <c:numRef>
              <c:f>'[Opgørelse pr. 21-08-18 vedr. LETT COWI og PwC.XLSX]Ark1'!$D$21:$D$48</c:f>
              <c:numCache>
                <c:formatCode>General</c:formatCode>
                <c:ptCount val="28"/>
                <c:pt idx="0">
                  <c:v>0.98294637436598087</c:v>
                </c:pt>
                <c:pt idx="1">
                  <c:v>0.94970664189949849</c:v>
                </c:pt>
                <c:pt idx="2">
                  <c:v>0.91759095835700355</c:v>
                </c:pt>
                <c:pt idx="3">
                  <c:v>0.88656131242222569</c:v>
                </c:pt>
                <c:pt idx="4">
                  <c:v>0.85658097818572543</c:v>
                </c:pt>
                <c:pt idx="5">
                  <c:v>0.8276144716770294</c:v>
                </c:pt>
                <c:pt idx="6">
                  <c:v>0.7996275088666952</c:v>
                </c:pt>
                <c:pt idx="7">
                  <c:v>0.77258696508859437</c:v>
                </c:pt>
                <c:pt idx="8">
                  <c:v>0.74646083583439082</c:v>
                </c:pt>
                <c:pt idx="9">
                  <c:v>0.72121819887380756</c:v>
                </c:pt>
                <c:pt idx="10">
                  <c:v>0.69682917765585284</c:v>
                </c:pt>
                <c:pt idx="11">
                  <c:v>0.67326490594768384</c:v>
                </c:pt>
                <c:pt idx="12">
                  <c:v>0.65049749366925991</c:v>
                </c:pt>
                <c:pt idx="13">
                  <c:v>0.62849999388334288</c:v>
                </c:pt>
                <c:pt idx="14">
                  <c:v>0.60724637090178069</c:v>
                </c:pt>
                <c:pt idx="15">
                  <c:v>0.58671146947031949</c:v>
                </c:pt>
                <c:pt idx="16">
                  <c:v>0.56687098499547783</c:v>
                </c:pt>
                <c:pt idx="17">
                  <c:v>0.54770143477823952</c:v>
                </c:pt>
                <c:pt idx="18">
                  <c:v>0.52918013022052124</c:v>
                </c:pt>
                <c:pt idx="19">
                  <c:v>0.51128514997151819</c:v>
                </c:pt>
                <c:pt idx="20">
                  <c:v>0.49399531398214319</c:v>
                </c:pt>
                <c:pt idx="21">
                  <c:v>0.47729015843685341</c:v>
                </c:pt>
                <c:pt idx="22">
                  <c:v>0.46114991153319174</c:v>
                </c:pt>
                <c:pt idx="23">
                  <c:v>0.44555547008037849</c:v>
                </c:pt>
                <c:pt idx="24">
                  <c:v>0.43048837688925462</c:v>
                </c:pt>
                <c:pt idx="25">
                  <c:v>0.41593079892681606</c:v>
                </c:pt>
                <c:pt idx="26">
                  <c:v>0.40186550620948419</c:v>
                </c:pt>
                <c:pt idx="27">
                  <c:v>0.38827585141012966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E1-472B-B8F0-46D525B7C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046784"/>
        <c:axId val="297048320"/>
      </c:lineChart>
      <c:catAx>
        <c:axId val="29704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297048320"/>
        <c:crosses val="autoZero"/>
        <c:auto val="1"/>
        <c:lblAlgn val="ctr"/>
        <c:lblOffset val="100"/>
        <c:noMultiLvlLbl val="0"/>
      </c:catAx>
      <c:valAx>
        <c:axId val="2970483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a-DK"/>
          </a:p>
        </c:txPr>
        <c:crossAx val="29704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alpha val="67000"/>
        </a:schemeClr>
      </a:solidFill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a-DK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5240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699" y="0"/>
            <a:ext cx="2975240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063831"/>
            <a:ext cx="2975240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699" y="9063831"/>
            <a:ext cx="2975240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5547DE-A512-433E-9FE0-50D3F54A9B8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6629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5240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0699" y="0"/>
            <a:ext cx="2975240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15963"/>
            <a:ext cx="4770438" cy="3578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460" y="4531916"/>
            <a:ext cx="5035021" cy="429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  <a:p>
            <a:pPr lvl="4"/>
            <a:r>
              <a:rPr lang="da-DK" altLang="da-DK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063831"/>
            <a:ext cx="2975240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0699" y="9063831"/>
            <a:ext cx="2975240" cy="47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6C81F3-AB91-4DE6-826C-44EBA839963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7413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Titeldi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3068960"/>
            <a:ext cx="9173840" cy="720080"/>
          </a:xfrm>
        </p:spPr>
        <p:txBody>
          <a:bodyPr lIns="0" tIns="0" rIns="0" bIns="0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altLang="da-DK" noProof="0" smtClean="0"/>
              <a:t>Foredragsholder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0" y="5983560"/>
            <a:ext cx="9144000" cy="685800"/>
          </a:xfrm>
        </p:spPr>
        <p:txBody>
          <a:bodyPr lIns="0" tIns="0" rIns="0" bIns="0"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altLang="da-DK" noProof="0" smtClean="0"/>
              <a:t>Dato og sted</a:t>
            </a:r>
          </a:p>
        </p:txBody>
      </p:sp>
      <p:pic>
        <p:nvPicPr>
          <p:cNvPr id="11" name="Billede 1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908175" cy="228600"/>
          </a:xfrm>
          <a:prstGeom prst="rect">
            <a:avLst/>
          </a:prstGeom>
        </p:spPr>
      </p:pic>
      <p:pic>
        <p:nvPicPr>
          <p:cNvPr id="12" name="Billede 1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6633"/>
            <a:ext cx="1440159" cy="399173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-1524000" y="1143000"/>
            <a:ext cx="1371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30000"/>
              </a:spcBef>
            </a:pPr>
            <a:r>
              <a:rPr lang="da-DK" altLang="da-DK" sz="900" smtClean="0">
                <a:solidFill>
                  <a:schemeClr val="bg1"/>
                </a:solidFill>
              </a:rPr>
              <a:t>Der </a:t>
            </a:r>
            <a:r>
              <a:rPr lang="da-DK" altLang="da-DK" sz="900">
                <a:solidFill>
                  <a:schemeClr val="bg1"/>
                </a:solidFill>
              </a:rPr>
              <a:t>kan frit vælges farver fra </a:t>
            </a:r>
            <a:r>
              <a:rPr lang="da-DK" altLang="da-DK" sz="900" smtClean="0">
                <a:solidFill>
                  <a:schemeClr val="bg1"/>
                </a:solidFill>
              </a:rPr>
              <a:t>VIVE farvepaletter </a:t>
            </a:r>
            <a:r>
              <a:rPr lang="da-DK" altLang="da-DK" sz="900">
                <a:solidFill>
                  <a:schemeClr val="bg1"/>
                </a:solidFill>
              </a:rPr>
              <a:t>til titlen. </a:t>
            </a:r>
          </a:p>
          <a:p>
            <a:pPr eaLnBrk="1" hangingPunct="1">
              <a:spcBef>
                <a:spcPct val="30000"/>
              </a:spcBef>
            </a:pPr>
            <a:endParaRPr lang="da-DK" altLang="da-DK" sz="900">
              <a:solidFill>
                <a:schemeClr val="bg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da-DK" altLang="da-DK" sz="900" smtClean="0">
                <a:solidFill>
                  <a:schemeClr val="bg1"/>
                </a:solidFill>
              </a:rPr>
              <a:t>Bemærk, </a:t>
            </a:r>
            <a:r>
              <a:rPr lang="da-DK" altLang="da-DK" sz="900">
                <a:solidFill>
                  <a:schemeClr val="bg1"/>
                </a:solidFill>
              </a:rPr>
              <a:t>at farverne virker mere </a:t>
            </a:r>
            <a:r>
              <a:rPr lang="da-DK" altLang="da-DK" sz="900" smtClean="0">
                <a:solidFill>
                  <a:schemeClr val="bg1"/>
                </a:solidFill>
              </a:rPr>
              <a:t>neddæmpede, </a:t>
            </a:r>
            <a:r>
              <a:rPr lang="da-DK" altLang="da-DK" sz="900">
                <a:solidFill>
                  <a:schemeClr val="bg1"/>
                </a:solidFill>
              </a:rPr>
              <a:t>når de projiceres op, end de gør på pc-skærmen.</a:t>
            </a:r>
            <a:endParaRPr lang="en-US" altLang="da-DK" sz="900">
              <a:solidFill>
                <a:schemeClr val="bg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844675"/>
            <a:ext cx="9144000" cy="648221"/>
          </a:xfrm>
        </p:spPr>
        <p:txBody>
          <a:bodyPr/>
          <a:lstStyle>
            <a:lvl1pPr algn="ctr">
              <a:defRPr sz="280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smtClean="0"/>
              <a:t>Titel på arrangement</a:t>
            </a:r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‹nr.›</a:t>
            </a:fld>
            <a:endParaRPr lang="da-DK" alt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285226" y="1844675"/>
            <a:ext cx="8565087" cy="432117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0840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‹nr.›</a:t>
            </a:fld>
            <a:endParaRPr lang="da-DK" alt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323850" y="1773238"/>
            <a:ext cx="8518525" cy="4410075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7738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13456" y="1916832"/>
            <a:ext cx="8534400" cy="417916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24328" cy="8640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956376" y="6477000"/>
            <a:ext cx="891480" cy="228600"/>
          </a:xfrm>
        </p:spPr>
        <p:txBody>
          <a:bodyPr/>
          <a:lstStyle>
            <a:lvl1pPr algn="l">
              <a:defRPr sz="800"/>
            </a:lvl1pPr>
          </a:lstStyle>
          <a:p>
            <a:pPr algn="r"/>
            <a:fld id="{63B55AB7-9883-4FE2-B2D5-137B9AECF5F9}" type="slidenum">
              <a:rPr lang="da-DK" altLang="da-DK"/>
              <a:pPr algn="r"/>
              <a:t>‹nr.›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</p:spTree>
    <p:extLst>
      <p:ext uri="{BB962C8B-B14F-4D97-AF65-F5344CB8AC3E}">
        <p14:creationId xmlns:p14="http://schemas.microsoft.com/office/powerpoint/2010/main" val="354188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800"/>
            </a:lvl1pPr>
          </a:lstStyle>
          <a:p>
            <a:pPr algn="r"/>
            <a:fld id="{8A5E56D5-7AE4-4928-90A8-FDDFC8E31D1A}" type="slidenum">
              <a:rPr lang="da-DK" altLang="da-DK"/>
              <a:pPr algn="r"/>
              <a:t>‹nr.›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</p:spTree>
    <p:extLst>
      <p:ext uri="{BB962C8B-B14F-4D97-AF65-F5344CB8AC3E}">
        <p14:creationId xmlns:p14="http://schemas.microsoft.com/office/powerpoint/2010/main" val="2712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‹nr.›</a:t>
            </a:fld>
            <a:endParaRPr lang="da-DK" altLang="da-DK"/>
          </a:p>
        </p:txBody>
      </p:sp>
      <p:pic>
        <p:nvPicPr>
          <p:cNvPr id="4" name="Billed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6633"/>
            <a:ext cx="1440159" cy="399173"/>
          </a:xfrm>
          <a:prstGeom prst="rect">
            <a:avLst/>
          </a:prstGeom>
        </p:spPr>
      </p:pic>
      <p:pic>
        <p:nvPicPr>
          <p:cNvPr id="5" name="Billede 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9081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7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baggrund, hvid 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‹nr.›</a:t>
            </a:fld>
            <a:endParaRPr lang="da-DK" altLang="da-DK"/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0" y="612299"/>
            <a:ext cx="9144000" cy="58326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02004" y="1700213"/>
            <a:ext cx="8548309" cy="4179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40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799" y="620688"/>
            <a:ext cx="8612697" cy="8640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304799" y="1700808"/>
            <a:ext cx="8612697" cy="4395192"/>
          </a:xfrm>
        </p:spPr>
        <p:txBody>
          <a:bodyPr/>
          <a:lstStyle/>
          <a:p>
            <a:r>
              <a:rPr lang="da-DK" smtClean="0"/>
              <a:t>Klik på ikonet for at tilføje et diagram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001000" y="6477000"/>
            <a:ext cx="914400" cy="228600"/>
          </a:xfrm>
        </p:spPr>
        <p:txBody>
          <a:bodyPr/>
          <a:lstStyle>
            <a:lvl1pPr algn="l">
              <a:defRPr sz="800"/>
            </a:lvl1pPr>
          </a:lstStyle>
          <a:p>
            <a:pPr algn="r"/>
            <a:fld id="{5464207C-9766-47A5-950A-8FD9258E0A8E}" type="slidenum">
              <a:rPr lang="da-DK" altLang="da-DK"/>
              <a:pPr algn="r"/>
              <a:t>‹nr.›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</p:spTree>
    <p:extLst>
      <p:ext uri="{BB962C8B-B14F-4D97-AF65-F5344CB8AC3E}">
        <p14:creationId xmlns:p14="http://schemas.microsoft.com/office/powerpoint/2010/main" val="117067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‹nr.›</a:t>
            </a:fld>
            <a:endParaRPr lang="da-DK" altLang="da-DK"/>
          </a:p>
        </p:txBody>
      </p:sp>
      <p:sp>
        <p:nvSpPr>
          <p:cNvPr id="5" name="Pladsholder til tabel 4"/>
          <p:cNvSpPr>
            <a:spLocks noGrp="1"/>
          </p:cNvSpPr>
          <p:nvPr>
            <p:ph type="tbl" sz="quarter" idx="11"/>
          </p:nvPr>
        </p:nvSpPr>
        <p:spPr>
          <a:xfrm>
            <a:off x="323850" y="1700213"/>
            <a:ext cx="8569325" cy="43926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smtClean="0"/>
              <a:t>Klik på ikonet for at tilføje en tabel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01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3456" y="620688"/>
            <a:ext cx="85344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456" y="1844824"/>
            <a:ext cx="8534400" cy="42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376" y="6477000"/>
            <a:ext cx="89148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E19AF9-0D16-4EB8-9DB4-759EB1ED82E7}" type="slidenum">
              <a:rPr lang="da-DK" altLang="da-DK" sz="800" smtClean="0"/>
              <a:t>‹nr.›</a:t>
            </a:fld>
            <a:endParaRPr lang="da-DK" altLang="da-DK"/>
          </a:p>
        </p:txBody>
      </p:sp>
      <p:pic>
        <p:nvPicPr>
          <p:cNvPr id="11" name="Billede 1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6633"/>
            <a:ext cx="1440159" cy="399173"/>
          </a:xfrm>
          <a:prstGeom prst="rect">
            <a:avLst/>
          </a:prstGeom>
        </p:spPr>
      </p:pic>
      <p:pic>
        <p:nvPicPr>
          <p:cNvPr id="12" name="Billede 1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908175" cy="228600"/>
          </a:xfrm>
          <a:prstGeom prst="rect">
            <a:avLst/>
          </a:prstGeom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9468544" y="5823520"/>
            <a:ext cx="1512168" cy="9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da-DK" altLang="da-DK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vil have vist fx ‘side 9 af 20’, så skal du,</a:t>
            </a:r>
            <a:r>
              <a:rPr lang="da-DK" altLang="da-DK" sz="90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når du er færdig med præsentationen, tilføje ‘af 20’ manuelt. Selve sidenummeret kommer på automatisk.</a:t>
            </a:r>
            <a:endParaRPr lang="en-US" altLang="da-DK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Lige forbindelse 16"/>
          <p:cNvCxnSpPr/>
          <p:nvPr/>
        </p:nvCxnSpPr>
        <p:spPr bwMode="auto">
          <a:xfrm>
            <a:off x="292786" y="749840"/>
            <a:ext cx="0" cy="637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/>
        </p:nvCxnSpPr>
        <p:spPr bwMode="auto">
          <a:xfrm>
            <a:off x="260933" y="749840"/>
            <a:ext cx="0" cy="63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Lige forbindelse 29"/>
          <p:cNvCxnSpPr/>
          <p:nvPr/>
        </p:nvCxnSpPr>
        <p:spPr bwMode="auto">
          <a:xfrm>
            <a:off x="243688" y="749840"/>
            <a:ext cx="0" cy="6372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6" r:id="rId3"/>
    <p:sldLayoutId id="2147483652" r:id="rId4"/>
    <p:sldLayoutId id="2147483656" r:id="rId5"/>
    <p:sldLayoutId id="2147483663" r:id="rId6"/>
    <p:sldLayoutId id="2147483667" r:id="rId7"/>
    <p:sldLayoutId id="2147483662" r:id="rId8"/>
    <p:sldLayoutId id="2147483664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5150" indent="-2841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842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18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4033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16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8224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2796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7368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1940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6512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9642" y="5229200"/>
            <a:ext cx="9173840" cy="720080"/>
          </a:xfrm>
        </p:spPr>
        <p:txBody>
          <a:bodyPr/>
          <a:lstStyle/>
          <a:p>
            <a:r>
              <a:rPr lang="da-DK" sz="2000" dirty="0">
                <a:solidFill>
                  <a:schemeClr val="accent6">
                    <a:lumMod val="10000"/>
                  </a:schemeClr>
                </a:solidFill>
              </a:rPr>
              <a:t>Ulf </a:t>
            </a:r>
            <a:r>
              <a:rPr lang="da-DK" sz="2000" dirty="0" smtClean="0">
                <a:solidFill>
                  <a:schemeClr val="accent6">
                    <a:lumMod val="10000"/>
                  </a:schemeClr>
                </a:solidFill>
              </a:rPr>
              <a:t>Hjelmar, Projektchef, VIVE</a:t>
            </a:r>
            <a:br>
              <a:rPr lang="da-DK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da-DK" sz="2000" dirty="0" smtClean="0">
                <a:solidFill>
                  <a:schemeClr val="accent6">
                    <a:lumMod val="10000"/>
                  </a:schemeClr>
                </a:solidFill>
              </a:rPr>
              <a:t>Jakob Kjellberg, professor, VIVE</a:t>
            </a:r>
            <a:br>
              <a:rPr lang="da-DK" sz="20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da-DK" sz="2000" dirty="0">
                <a:solidFill>
                  <a:schemeClr val="tx1"/>
                </a:solidFill>
              </a:rPr>
              <a:t/>
            </a:r>
            <a:br>
              <a:rPr lang="da-DK" sz="2000" dirty="0">
                <a:solidFill>
                  <a:schemeClr val="tx1"/>
                </a:solidFill>
              </a:rPr>
            </a:br>
            <a:endParaRPr lang="da-DK" sz="20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1" y="1268760"/>
            <a:ext cx="9144000" cy="792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Erfaringer</a:t>
            </a:r>
            <a:r>
              <a:rPr lang="en-US" dirty="0"/>
              <a:t> med </a:t>
            </a:r>
            <a:r>
              <a:rPr lang="en-US" dirty="0" err="1"/>
              <a:t>offentligt-privat</a:t>
            </a:r>
            <a:r>
              <a:rPr lang="en-US" dirty="0"/>
              <a:t> </a:t>
            </a:r>
            <a:r>
              <a:rPr lang="en-US" dirty="0" err="1"/>
              <a:t>samarbejde</a:t>
            </a:r>
            <a:r>
              <a:rPr lang="en-US" dirty="0"/>
              <a:t> (OPP)</a:t>
            </a:r>
            <a:r>
              <a:rPr lang="da-DK" dirty="0"/>
              <a:t/>
            </a:r>
            <a:br>
              <a:rPr lang="da-DK" dirty="0"/>
            </a:br>
            <a:endParaRPr lang="da-DK" dirty="0" smtClean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0" y="6199584"/>
            <a:ext cx="9144000" cy="685800"/>
          </a:xfrm>
        </p:spPr>
        <p:txBody>
          <a:bodyPr/>
          <a:lstStyle/>
          <a:p>
            <a:r>
              <a:rPr lang="da-DK" dirty="0" smtClean="0"/>
              <a:t>17. september 2019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95755"/>
            <a:ext cx="6574435" cy="22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0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Usikkerhed i den økonomiske opgørelse (1)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10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289052" y="1772816"/>
            <a:ext cx="6084592" cy="453650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/>
          <p:cNvSpPr txBox="1">
            <a:spLocks/>
          </p:cNvSpPr>
          <p:nvPr/>
        </p:nvSpPr>
        <p:spPr>
          <a:xfrm>
            <a:off x="395536" y="1484784"/>
            <a:ext cx="7344816" cy="51125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800" dirty="0"/>
              <a:t>Betalinger i forhold til år for ibrugtagning ved byggeriet i hhv. Vejle og Aabenraa (kroner)</a:t>
            </a:r>
            <a:r>
              <a:rPr lang="da-DK" sz="1800" dirty="0" smtClean="0"/>
              <a:t>:</a:t>
            </a:r>
          </a:p>
          <a:p>
            <a:endParaRPr lang="da-DK" kern="0" dirty="0">
              <a:solidFill>
                <a:schemeClr val="tx1"/>
              </a:solidFill>
            </a:endParaRPr>
          </a:p>
          <a:p>
            <a:endParaRPr lang="da-DK" kern="0" dirty="0" smtClean="0">
              <a:solidFill>
                <a:schemeClr val="tx1"/>
              </a:solidFill>
            </a:endParaRPr>
          </a:p>
          <a:p>
            <a:endParaRPr lang="da-DK" kern="0" dirty="0">
              <a:solidFill>
                <a:schemeClr val="tx1"/>
              </a:solidFill>
            </a:endParaRPr>
          </a:p>
          <a:p>
            <a:endParaRPr lang="da-DK" kern="0" dirty="0" smtClean="0">
              <a:solidFill>
                <a:schemeClr val="tx1"/>
              </a:solidFill>
            </a:endParaRPr>
          </a:p>
          <a:p>
            <a:endParaRPr lang="da-DK" kern="0" dirty="0">
              <a:solidFill>
                <a:schemeClr val="tx1"/>
              </a:solidFill>
            </a:endParaRPr>
          </a:p>
          <a:p>
            <a:endParaRPr lang="da-DK" kern="0" dirty="0" smtClean="0">
              <a:solidFill>
                <a:schemeClr val="tx1"/>
              </a:solidFill>
            </a:endParaRPr>
          </a:p>
          <a:p>
            <a:endParaRPr lang="da-DK" kern="0" dirty="0">
              <a:solidFill>
                <a:schemeClr val="tx1"/>
              </a:solidFill>
            </a:endParaRPr>
          </a:p>
          <a:p>
            <a:endParaRPr lang="da-DK" kern="0" dirty="0" smtClean="0">
              <a:solidFill>
                <a:schemeClr val="tx1"/>
              </a:solidFill>
            </a:endParaRPr>
          </a:p>
          <a:p>
            <a:endParaRPr lang="da-DK" kern="0" dirty="0">
              <a:solidFill>
                <a:schemeClr val="tx1"/>
              </a:solidFill>
            </a:endParaRPr>
          </a:p>
          <a:p>
            <a:endParaRPr lang="da-DK" sz="1800" dirty="0" smtClean="0"/>
          </a:p>
          <a:p>
            <a:r>
              <a:rPr lang="da-DK" sz="1800" dirty="0" smtClean="0"/>
              <a:t>I </a:t>
            </a:r>
            <a:r>
              <a:rPr lang="da-DK" sz="1800" dirty="0"/>
              <a:t>Aabenraa betales hovedparten af prisen </a:t>
            </a:r>
            <a:r>
              <a:rPr lang="da-DK" sz="1800" dirty="0">
                <a:solidFill>
                  <a:schemeClr val="tx2"/>
                </a:solidFill>
              </a:rPr>
              <a:t>før</a:t>
            </a:r>
            <a:r>
              <a:rPr lang="da-DK" sz="1800" dirty="0"/>
              <a:t> ibrugtagning af sygehuset, mens betalingen i Vejle først </a:t>
            </a:r>
            <a:r>
              <a:rPr lang="da-DK" sz="1800" dirty="0" smtClean="0"/>
              <a:t>sker </a:t>
            </a:r>
            <a:r>
              <a:rPr lang="da-DK" sz="1800" dirty="0" smtClean="0">
                <a:solidFill>
                  <a:schemeClr val="tx2"/>
                </a:solidFill>
              </a:rPr>
              <a:t>efter</a:t>
            </a:r>
            <a:r>
              <a:rPr lang="da-DK" sz="1800" dirty="0" smtClean="0"/>
              <a:t> ibrugtagningstidspunktet og foregår løbende.</a:t>
            </a:r>
            <a:endParaRPr lang="da-DK" kern="0" dirty="0" smtClean="0">
              <a:solidFill>
                <a:schemeClr val="tx1"/>
              </a:solidFill>
            </a:endParaRPr>
          </a:p>
          <a:p>
            <a:endParaRPr lang="da-DK" sz="1700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09526363"/>
              </p:ext>
            </p:extLst>
          </p:nvPr>
        </p:nvGraphicFramePr>
        <p:xfrm>
          <a:off x="467544" y="2348880"/>
          <a:ext cx="5399405" cy="305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34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Usikkerhed i den økonomiske opgørelse (2)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11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289052" y="1772816"/>
            <a:ext cx="6084592" cy="453650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/>
          <p:cNvSpPr txBox="1">
            <a:spLocks/>
          </p:cNvSpPr>
          <p:nvPr/>
        </p:nvSpPr>
        <p:spPr>
          <a:xfrm>
            <a:off x="395536" y="1484784"/>
            <a:ext cx="7344816" cy="51125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800" dirty="0"/>
              <a:t>Betydning af diskontering </a:t>
            </a:r>
            <a:r>
              <a:rPr lang="da-DK" sz="1800" dirty="0" smtClean="0"/>
              <a:t>for den tekniske byggepris ved </a:t>
            </a:r>
            <a:r>
              <a:rPr lang="da-DK" sz="1800" dirty="0"/>
              <a:t>en diskonteringsrente på hhv. 1,5 %, 2,5 % og 3,5 </a:t>
            </a:r>
            <a:r>
              <a:rPr lang="da-DK" sz="1800" dirty="0" smtClean="0"/>
              <a:t>%:</a:t>
            </a:r>
          </a:p>
          <a:p>
            <a:endParaRPr lang="da-DK" kern="0" dirty="0">
              <a:solidFill>
                <a:schemeClr val="tx1"/>
              </a:solidFill>
            </a:endParaRPr>
          </a:p>
          <a:p>
            <a:endParaRPr lang="da-DK" kern="0" dirty="0" smtClean="0">
              <a:solidFill>
                <a:schemeClr val="tx1"/>
              </a:solidFill>
            </a:endParaRPr>
          </a:p>
          <a:p>
            <a:endParaRPr lang="da-DK" kern="0" dirty="0">
              <a:solidFill>
                <a:schemeClr val="tx1"/>
              </a:solidFill>
            </a:endParaRPr>
          </a:p>
          <a:p>
            <a:endParaRPr lang="da-DK" kern="0" dirty="0" smtClean="0">
              <a:solidFill>
                <a:schemeClr val="tx1"/>
              </a:solidFill>
            </a:endParaRPr>
          </a:p>
          <a:p>
            <a:endParaRPr lang="da-DK" kern="0" dirty="0">
              <a:solidFill>
                <a:schemeClr val="tx1"/>
              </a:solidFill>
            </a:endParaRPr>
          </a:p>
          <a:p>
            <a:endParaRPr lang="da-DK" kern="0" dirty="0" smtClean="0">
              <a:solidFill>
                <a:schemeClr val="tx1"/>
              </a:solidFill>
            </a:endParaRPr>
          </a:p>
          <a:p>
            <a:endParaRPr lang="da-DK" kern="0" dirty="0">
              <a:solidFill>
                <a:schemeClr val="tx1"/>
              </a:solidFill>
            </a:endParaRPr>
          </a:p>
          <a:p>
            <a:endParaRPr lang="da-DK" kern="0" dirty="0" smtClean="0">
              <a:solidFill>
                <a:schemeClr val="tx1"/>
              </a:solidFill>
            </a:endParaRPr>
          </a:p>
          <a:p>
            <a:endParaRPr lang="da-DK" kern="0" dirty="0">
              <a:solidFill>
                <a:schemeClr val="tx1"/>
              </a:solidFill>
            </a:endParaRPr>
          </a:p>
          <a:p>
            <a:r>
              <a:rPr lang="da-DK" sz="1800" dirty="0"/>
              <a:t>Ved en </a:t>
            </a:r>
            <a:r>
              <a:rPr lang="da-DK" sz="1800" dirty="0" smtClean="0"/>
              <a:t>diskonteringsrente </a:t>
            </a:r>
            <a:r>
              <a:rPr lang="da-DK" sz="1800" dirty="0"/>
              <a:t>på </a:t>
            </a:r>
            <a:r>
              <a:rPr lang="da-DK" sz="1800" dirty="0" smtClean="0"/>
              <a:t>fx 2,5 % svarer beløbet, der skal betales </a:t>
            </a:r>
            <a:r>
              <a:rPr lang="da-DK" sz="1800" dirty="0"/>
              <a:t>om 25 år </a:t>
            </a:r>
            <a:r>
              <a:rPr lang="da-DK" sz="1800" dirty="0" smtClean="0"/>
              <a:t>til ca</a:t>
            </a:r>
            <a:r>
              <a:rPr lang="da-DK" sz="1800" dirty="0"/>
              <a:t>. halvdelen </a:t>
            </a:r>
            <a:r>
              <a:rPr lang="da-DK" sz="1800" dirty="0" smtClean="0"/>
              <a:t>omregnet til nutidsværdi. </a:t>
            </a:r>
            <a:endParaRPr lang="da-DK" sz="1800" kern="0" dirty="0" smtClean="0">
              <a:solidFill>
                <a:schemeClr val="tx1"/>
              </a:solidFill>
            </a:endParaRPr>
          </a:p>
          <a:p>
            <a:endParaRPr lang="da-DK" kern="0" dirty="0" smtClean="0">
              <a:solidFill>
                <a:schemeClr val="tx1"/>
              </a:solidFill>
            </a:endParaRPr>
          </a:p>
          <a:p>
            <a:endParaRPr lang="da-DK" kern="0" dirty="0" smtClean="0">
              <a:solidFill>
                <a:schemeClr val="tx1"/>
              </a:solidFill>
            </a:endParaRPr>
          </a:p>
          <a:p>
            <a:endParaRPr lang="da-DK" sz="1700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467544" y="2428317"/>
          <a:ext cx="5581650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ladsholder til indhold 5"/>
          <p:cNvSpPr txBox="1">
            <a:spLocks/>
          </p:cNvSpPr>
          <p:nvPr/>
        </p:nvSpPr>
        <p:spPr>
          <a:xfrm>
            <a:off x="6588225" y="2348880"/>
            <a:ext cx="2376264" cy="2592288"/>
          </a:xfrm>
          <a:prstGeom prst="rect">
            <a:avLst/>
          </a:prstGeom>
          <a:ln>
            <a:solidFill>
              <a:schemeClr val="accent1">
                <a:alpha val="66000"/>
              </a:schemeClr>
            </a:solidFill>
          </a:ln>
        </p:spPr>
        <p:txBody>
          <a:bodyPr>
            <a:normAutofit fontScale="85000" lnSpcReduction="10000"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u="sng" kern="0" dirty="0" smtClean="0">
                <a:solidFill>
                  <a:schemeClr val="accent6">
                    <a:lumMod val="10000"/>
                  </a:schemeClr>
                </a:solidFill>
              </a:rPr>
              <a:t>Diskonteringsrente</a:t>
            </a:r>
            <a:r>
              <a:rPr lang="da-DK" kern="0" dirty="0" smtClean="0">
                <a:solidFill>
                  <a:schemeClr val="accent6">
                    <a:lumMod val="10000"/>
                  </a:schemeClr>
                </a:solidFill>
              </a:rPr>
              <a:t>: </a:t>
            </a:r>
            <a:r>
              <a:rPr lang="da-DK" dirty="0"/>
              <a:t>D</a:t>
            </a:r>
            <a:r>
              <a:rPr lang="da-DK" dirty="0" smtClean="0"/>
              <a:t>et </a:t>
            </a:r>
            <a:r>
              <a:rPr lang="da-DK" dirty="0"/>
              <a:t>alternative afkast (efter inflation), som man kunne have opnået, hvis kassebeholdningen ikke havde været bundet i </a:t>
            </a:r>
            <a:r>
              <a:rPr lang="da-DK" dirty="0" smtClean="0"/>
              <a:t>byggeriet + risiko.</a:t>
            </a:r>
            <a:endParaRPr lang="da-DK" kern="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Tx/>
              <a:buChar char="-"/>
            </a:pPr>
            <a:endParaRPr lang="da-DK" kern="0" dirty="0" smtClean="0">
              <a:solidFill>
                <a:schemeClr val="tx1"/>
              </a:solidFill>
            </a:endParaRPr>
          </a:p>
          <a:p>
            <a:endParaRPr lang="da-DK" sz="17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Resultater – driftsøkonomi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12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289052" y="1772816"/>
            <a:ext cx="6084592" cy="453650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/>
          <p:cNvSpPr txBox="1">
            <a:spLocks/>
          </p:cNvSpPr>
          <p:nvPr/>
        </p:nvSpPr>
        <p:spPr>
          <a:xfrm>
            <a:off x="395536" y="1484784"/>
            <a:ext cx="6192688" cy="51125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I forhold til økonomien fremgår </a:t>
            </a:r>
            <a:r>
              <a:rPr lang="da-DK" dirty="0" smtClean="0"/>
              <a:t>det:</a:t>
            </a:r>
          </a:p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At </a:t>
            </a:r>
            <a:r>
              <a:rPr lang="da-DK" dirty="0"/>
              <a:t>regionens omkostninger til </a:t>
            </a:r>
            <a:r>
              <a:rPr lang="da-DK" dirty="0" smtClean="0"/>
              <a:t>drift </a:t>
            </a:r>
            <a:r>
              <a:rPr lang="da-DK" dirty="0" smtClean="0">
                <a:solidFill>
                  <a:schemeClr val="accent6">
                    <a:lumMod val="10000"/>
                  </a:schemeClr>
                </a:solidFill>
              </a:rPr>
              <a:t>er stort ses identiske per kvadratmeter for </a:t>
            </a:r>
            <a:r>
              <a:rPr lang="da-DK" dirty="0">
                <a:solidFill>
                  <a:schemeClr val="accent6">
                    <a:lumMod val="10000"/>
                  </a:schemeClr>
                </a:solidFill>
              </a:rPr>
              <a:t>de to sygehuse</a:t>
            </a:r>
            <a:r>
              <a:rPr lang="da-DK" dirty="0" smtClean="0"/>
              <a:t>.</a:t>
            </a:r>
          </a:p>
          <a:p>
            <a:pPr marL="908050" lvl="1" indent="-342900">
              <a:buFont typeface="Arial" panose="020B0604020202020204" pitchFamily="34" charset="0"/>
              <a:buChar char="•"/>
            </a:pPr>
            <a:r>
              <a:rPr lang="da-DK" dirty="0" smtClean="0"/>
              <a:t>Når der er forsøgt justeret for vedligehold Nyanskaffelser mv. </a:t>
            </a:r>
          </a:p>
          <a:p>
            <a:pPr lvl="1" indent="0"/>
            <a:endParaRPr lang="da-DK" dirty="0" smtClean="0"/>
          </a:p>
          <a:p>
            <a:r>
              <a:rPr lang="da-DK" dirty="0" smtClean="0"/>
              <a:t>Ikke </a:t>
            </a:r>
            <a:r>
              <a:rPr lang="da-DK" dirty="0"/>
              <a:t>er muligt at få adgang til udspecificerede data om omkostningerne til drift og vedligehold i OPP-projektet i </a:t>
            </a:r>
            <a:r>
              <a:rPr lang="da-DK" dirty="0" smtClean="0"/>
              <a:t>Vejle…</a:t>
            </a:r>
            <a:endParaRPr lang="da-DK" kern="0" dirty="0" smtClean="0">
              <a:solidFill>
                <a:schemeClr val="tx1"/>
              </a:solidFill>
            </a:endParaRPr>
          </a:p>
          <a:p>
            <a:endParaRPr lang="da-DK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da-DK" kern="0" dirty="0" smtClean="0">
              <a:solidFill>
                <a:schemeClr val="tx1"/>
              </a:solidFill>
            </a:endParaRPr>
          </a:p>
          <a:p>
            <a:endParaRPr lang="da-DK" sz="1700" kern="0" dirty="0" smtClean="0">
              <a:solidFill>
                <a:schemeClr val="tx1"/>
              </a:solidFill>
            </a:endParaRPr>
          </a:p>
        </p:txBody>
      </p:sp>
      <p:pic>
        <p:nvPicPr>
          <p:cNvPr id="8" name="Billed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2412876" cy="197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1"/>
            <a:ext cx="2196852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OPP tager mange </a:t>
            </a:r>
            <a:r>
              <a:rPr lang="da-DK" dirty="0" smtClean="0"/>
              <a:t>ledelsesressourcer 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13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01" y="1610284"/>
            <a:ext cx="8064896" cy="486414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 bwMode="auto">
          <a:xfrm>
            <a:off x="7524328" y="2492896"/>
            <a:ext cx="1008112" cy="864096"/>
          </a:xfrm>
          <a:prstGeom prst="ellips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7629807" y="4869160"/>
            <a:ext cx="1008112" cy="864096"/>
          </a:xfrm>
          <a:prstGeom prst="ellips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09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Resultater – kvalitet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14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289052" y="1772816"/>
            <a:ext cx="6084592" cy="453650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>
              <a:solidFill>
                <a:schemeClr val="tx1"/>
              </a:solidFill>
            </a:endParaRPr>
          </a:p>
        </p:txBody>
      </p:sp>
      <p:sp>
        <p:nvSpPr>
          <p:cNvPr id="8" name="Pladsholder til indhold 5"/>
          <p:cNvSpPr txBox="1">
            <a:spLocks/>
          </p:cNvSpPr>
          <p:nvPr/>
        </p:nvSpPr>
        <p:spPr>
          <a:xfrm>
            <a:off x="251520" y="3797105"/>
            <a:ext cx="8568952" cy="262541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 smtClean="0"/>
              <a:t>Evalueringen viser, at </a:t>
            </a:r>
            <a:r>
              <a:rPr lang="da-DK" dirty="0">
                <a:solidFill>
                  <a:schemeClr val="tx2">
                    <a:lumMod val="75000"/>
                  </a:schemeClr>
                </a:solidFill>
              </a:rPr>
              <a:t>kvaliteten af OPP-byggeriet i Vejle samlet set er højere </a:t>
            </a:r>
            <a:r>
              <a:rPr lang="da-DK" dirty="0"/>
              <a:t>end tilfældet er for byggeriet i </a:t>
            </a:r>
            <a:r>
              <a:rPr lang="da-DK" dirty="0" smtClean="0"/>
              <a:t>Aabenraa: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75000"/>
                  </a:schemeClr>
                </a:solidFill>
              </a:rPr>
              <a:t>Byggeteknisk</a:t>
            </a:r>
            <a:r>
              <a:rPr lang="da-DK" dirty="0" smtClean="0"/>
              <a:t> </a:t>
            </a:r>
            <a:r>
              <a:rPr lang="da-DK" dirty="0"/>
              <a:t>er OPP-byggeriet af højere </a:t>
            </a:r>
            <a:r>
              <a:rPr lang="da-DK" dirty="0" smtClean="0"/>
              <a:t>kvalitet.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Den </a:t>
            </a:r>
            <a:r>
              <a:rPr lang="da-DK" dirty="0">
                <a:solidFill>
                  <a:schemeClr val="tx2">
                    <a:lumMod val="75000"/>
                  </a:schemeClr>
                </a:solidFill>
              </a:rPr>
              <a:t>æstetiske kvalitet </a:t>
            </a:r>
            <a:r>
              <a:rPr lang="da-DK" dirty="0"/>
              <a:t>vurderes </a:t>
            </a:r>
            <a:r>
              <a:rPr lang="da-DK" dirty="0" smtClean="0"/>
              <a:t>som </a:t>
            </a:r>
            <a:r>
              <a:rPr lang="da-DK" dirty="0"/>
              <a:t>højere i </a:t>
            </a:r>
            <a:r>
              <a:rPr lang="da-DK" dirty="0" smtClean="0"/>
              <a:t>OPP byggeriet </a:t>
            </a:r>
            <a:r>
              <a:rPr lang="da-DK" dirty="0"/>
              <a:t>i </a:t>
            </a:r>
            <a:r>
              <a:rPr lang="da-DK" dirty="0" smtClean="0"/>
              <a:t>Vejle.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75000"/>
                  </a:schemeClr>
                </a:solidFill>
              </a:rPr>
              <a:t>Oplevelsen blandt medarbejdere </a:t>
            </a:r>
            <a:r>
              <a:rPr lang="da-DK" dirty="0">
                <a:solidFill>
                  <a:schemeClr val="tx2">
                    <a:lumMod val="75000"/>
                  </a:schemeClr>
                </a:solidFill>
              </a:rPr>
              <a:t>og </a:t>
            </a:r>
            <a:r>
              <a:rPr lang="da-DK" dirty="0" smtClean="0">
                <a:solidFill>
                  <a:schemeClr val="tx2">
                    <a:lumMod val="75000"/>
                  </a:schemeClr>
                </a:solidFill>
              </a:rPr>
              <a:t>ledere:</a:t>
            </a:r>
            <a:r>
              <a:rPr lang="da-DK" dirty="0" smtClean="0"/>
              <a:t> </a:t>
            </a:r>
            <a:r>
              <a:rPr lang="da-DK" dirty="0"/>
              <a:t>de økonomiske besparelser i anlægsfasen i Aabenraa byggeriet har forringet funktioner i </a:t>
            </a:r>
            <a:r>
              <a:rPr lang="da-DK" dirty="0" smtClean="0"/>
              <a:t>bygningen.</a:t>
            </a:r>
            <a:endParaRPr lang="da-DK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da-DK" kern="0" dirty="0" smtClean="0">
              <a:solidFill>
                <a:schemeClr val="tx1"/>
              </a:solidFill>
            </a:endParaRPr>
          </a:p>
          <a:p>
            <a:endParaRPr lang="da-DK" sz="1700" kern="0" dirty="0" smtClean="0">
              <a:solidFill>
                <a:schemeClr val="tx1"/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67" y="1390073"/>
            <a:ext cx="6349762" cy="21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Resultater – afleveret til tiden og inden for budget?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15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289052" y="1772816"/>
            <a:ext cx="6084592" cy="453650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>
              <a:solidFill>
                <a:schemeClr val="tx1"/>
              </a:solidFill>
            </a:endParaRPr>
          </a:p>
        </p:txBody>
      </p:sp>
      <p:sp>
        <p:nvSpPr>
          <p:cNvPr id="8" name="Pladsholder til indhold 5"/>
          <p:cNvSpPr txBox="1">
            <a:spLocks/>
          </p:cNvSpPr>
          <p:nvPr/>
        </p:nvSpPr>
        <p:spPr>
          <a:xfrm>
            <a:off x="395536" y="1484784"/>
            <a:ext cx="6192688" cy="51125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 smtClean="0"/>
              <a:t>OPP </a:t>
            </a:r>
            <a:r>
              <a:rPr lang="da-DK" dirty="0"/>
              <a:t>byggeriet i Vejle var færdigt til </a:t>
            </a:r>
            <a:r>
              <a:rPr lang="da-DK" dirty="0" smtClean="0"/>
              <a:t>tiden og </a:t>
            </a:r>
          </a:p>
          <a:p>
            <a:r>
              <a:rPr lang="da-DK" dirty="0" smtClean="0"/>
              <a:t>inden for budget.</a:t>
            </a:r>
          </a:p>
          <a:p>
            <a:endParaRPr lang="da-DK" dirty="0" smtClean="0"/>
          </a:p>
          <a:p>
            <a:r>
              <a:rPr lang="da-DK" dirty="0" smtClean="0"/>
              <a:t>Byggeriet </a:t>
            </a:r>
            <a:r>
              <a:rPr lang="da-DK" dirty="0"/>
              <a:t>i Aabenraa var 9 måneder </a:t>
            </a:r>
            <a:r>
              <a:rPr lang="da-DK" dirty="0" smtClean="0"/>
              <a:t>forsinket og med budgetmæssige overskridelser: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Dette var en </a:t>
            </a:r>
            <a:r>
              <a:rPr lang="da-DK" dirty="0" smtClean="0">
                <a:solidFill>
                  <a:schemeClr val="tx2">
                    <a:lumMod val="75000"/>
                  </a:schemeClr>
                </a:solidFill>
              </a:rPr>
              <a:t>ulempe </a:t>
            </a:r>
            <a:r>
              <a:rPr lang="da-DK" dirty="0" smtClean="0"/>
              <a:t>for medarbejderne, patienterne og regionen som bygherre </a:t>
            </a:r>
          </a:p>
          <a:p>
            <a:pPr marL="908050" lvl="1" indent="-342900">
              <a:buFont typeface="Arial" panose="020B0604020202020204" pitchFamily="34" charset="0"/>
              <a:buChar char="•"/>
            </a:pPr>
            <a:r>
              <a:rPr lang="da-DK" dirty="0" smtClean="0"/>
              <a:t>Straf hvis Aabenraa havde være forsinket: 19 mio. kr.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75000"/>
                  </a:schemeClr>
                </a:solidFill>
              </a:rPr>
              <a:t>Kvalitetsforringelser</a:t>
            </a:r>
            <a:r>
              <a:rPr lang="da-DK" dirty="0" smtClean="0"/>
              <a:t> - </a:t>
            </a:r>
            <a:r>
              <a:rPr lang="da-DK" dirty="0"/>
              <a:t>en (nedadgående) tilpasning af byggeriet </a:t>
            </a:r>
            <a:r>
              <a:rPr lang="da-DK" dirty="0" smtClean="0"/>
              <a:t>undervejs </a:t>
            </a:r>
            <a:r>
              <a:rPr lang="da-DK" dirty="0"/>
              <a:t>når forudsætningerne </a:t>
            </a:r>
            <a:r>
              <a:rPr lang="da-DK" dirty="0" smtClean="0"/>
              <a:t>for </a:t>
            </a:r>
            <a:r>
              <a:rPr lang="da-DK" dirty="0"/>
              <a:t>byggeriet skrider</a:t>
            </a:r>
          </a:p>
          <a:p>
            <a:endParaRPr lang="da-DK" kern="0" dirty="0" smtClean="0">
              <a:solidFill>
                <a:schemeClr val="tx1"/>
              </a:solidFill>
            </a:endParaRPr>
          </a:p>
          <a:p>
            <a:endParaRPr lang="da-DK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da-DK" kern="0" dirty="0" smtClean="0">
              <a:solidFill>
                <a:schemeClr val="tx1"/>
              </a:solidFill>
            </a:endParaRPr>
          </a:p>
          <a:p>
            <a:endParaRPr lang="da-DK" sz="1700" kern="0" dirty="0" smtClean="0">
              <a:solidFill>
                <a:schemeClr val="tx1"/>
              </a:solidFill>
            </a:endParaRPr>
          </a:p>
        </p:txBody>
      </p:sp>
      <p:pic>
        <p:nvPicPr>
          <p:cNvPr id="10" name="Billed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63824"/>
            <a:ext cx="2412876" cy="197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led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1"/>
            <a:ext cx="2196852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0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Resultater – innovation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16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289052" y="1772816"/>
            <a:ext cx="6084592" cy="453650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>
              <a:solidFill>
                <a:schemeClr val="tx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67544" y="1516832"/>
            <a:ext cx="56166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Der har </a:t>
            </a:r>
            <a:r>
              <a:rPr lang="da-DK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været </a:t>
            </a: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flere </a:t>
            </a:r>
            <a:r>
              <a:rPr lang="da-DK" sz="200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innovative løsninger i OPP byggeriet i Vejle </a:t>
            </a:r>
            <a:r>
              <a:rPr lang="da-DK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(nye teknologiske løsninger – sensorer, alarmer).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I </a:t>
            </a:r>
            <a:r>
              <a:rPr lang="da-DK" sz="2000" dirty="0" smtClean="0">
                <a:solidFill>
                  <a:schemeClr val="accent6">
                    <a:lumMod val="1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Aabenraa-projektet </a:t>
            </a:r>
            <a:r>
              <a:rPr lang="da-DK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var </a:t>
            </a:r>
            <a:r>
              <a:rPr lang="da-DK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der mere fokus </a:t>
            </a:r>
            <a:r>
              <a:rPr lang="da-DK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på at finde </a:t>
            </a:r>
            <a:r>
              <a:rPr lang="da-DK" sz="2000" dirty="0" smtClean="0">
                <a:solidFill>
                  <a:schemeClr val="tx2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besparende løsninger</a:t>
            </a:r>
            <a:r>
              <a:rPr lang="da-DK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da-DK" sz="2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frem for innovative løsninger.  </a:t>
            </a:r>
            <a:endParaRPr lang="da-DK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</p:txBody>
      </p:sp>
      <p:pic>
        <p:nvPicPr>
          <p:cNvPr id="9" name="Picture 2" descr="C:\Users\B026297\Pictures\grønspættebogen\IMG_88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b="-1"/>
          <a:stretch/>
        </p:blipFill>
        <p:spPr bwMode="auto">
          <a:xfrm>
            <a:off x="6402244" y="1607080"/>
            <a:ext cx="2520280" cy="182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dsholder til indhold 5"/>
          <p:cNvSpPr txBox="1">
            <a:spLocks/>
          </p:cNvSpPr>
          <p:nvPr/>
        </p:nvSpPr>
        <p:spPr>
          <a:xfrm>
            <a:off x="539552" y="4352764"/>
            <a:ext cx="8308304" cy="2212540"/>
          </a:xfrm>
          <a:prstGeom prst="rect">
            <a:avLst/>
          </a:prstGeom>
          <a:ln>
            <a:solidFill>
              <a:srgbClr val="FF0000">
                <a:alpha val="53000"/>
              </a:srgbClr>
            </a:solidFill>
          </a:ln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 smtClean="0">
                <a:solidFill>
                  <a:srgbClr val="FF0000"/>
                </a:solidFill>
              </a:rPr>
              <a:t>Muligheder?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Innovationspartnerskaber (OPI): </a:t>
            </a:r>
            <a:r>
              <a:rPr lang="da-DK" dirty="0" err="1" smtClean="0"/>
              <a:t>Samudvikling</a:t>
            </a:r>
            <a:r>
              <a:rPr lang="da-DK" dirty="0" smtClean="0"/>
              <a:t> og strategisk brug af leverandører.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kern="0" dirty="0" smtClean="0">
                <a:solidFill>
                  <a:schemeClr val="accent6">
                    <a:lumMod val="10000"/>
                  </a:schemeClr>
                </a:solidFill>
              </a:rPr>
              <a:t>Udbudslovens muligheder for innovationsfremmende krav: Øget markedsdialog gennem udbud med forhandling, konkurrencepræget dialog m.m. </a:t>
            </a:r>
          </a:p>
          <a:p>
            <a:pPr>
              <a:buFontTx/>
              <a:buChar char="-"/>
            </a:pPr>
            <a:endParaRPr lang="da-DK" kern="0" dirty="0" smtClean="0">
              <a:solidFill>
                <a:schemeClr val="tx1"/>
              </a:solidFill>
            </a:endParaRPr>
          </a:p>
          <a:p>
            <a:endParaRPr lang="da-DK" sz="17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Konklusion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17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289052" y="1772816"/>
            <a:ext cx="6084592" cy="453650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67544" y="1516832"/>
            <a:ext cx="59781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det så været en fordel med OPP – både og:</a:t>
            </a:r>
          </a:p>
          <a:p>
            <a:endParaRPr lang="da-DK" sz="2000" b="1" dirty="0" smtClean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Højere </a:t>
            </a:r>
            <a:r>
              <a:rPr lang="da-D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kvalitet af byggeriet</a:t>
            </a:r>
            <a:r>
              <a:rPr lang="da-DK" sz="2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a-DK" sz="2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Fremgår af den </a:t>
            </a:r>
            <a:r>
              <a:rPr lang="da-DK" sz="2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byggetekniske gennemgang foretaget et år efter overdragelsen af byggeriet.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Æstetisk smukkere løsning</a:t>
            </a:r>
            <a:r>
              <a:rPr lang="da-DK" sz="2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a-DK" sz="2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Indendørs </a:t>
            </a:r>
            <a:r>
              <a:rPr lang="da-DK" sz="2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det private sygehusbyggeri har valgt løsninger, der bidrager til at skabe hjemlige og varme rammer om behandlingen.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Færdigt til tiden</a:t>
            </a:r>
            <a:r>
              <a:rPr lang="da-DK" sz="2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a-DK" sz="2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Aabenraa var byggeriet 9 måneder forsinket, mens det blev færdiggjort til tiden i OPP-projektet i Vejle.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- dyrere </a:t>
            </a:r>
            <a:r>
              <a:rPr lang="da-D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løsning</a:t>
            </a:r>
            <a:r>
              <a:rPr lang="da-DK" sz="20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a-DK" sz="20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OPP-byggeriet i Vejle har været dyrere at anlægge og drive end det traditionelt udbudte sygehusbyggeri i Aabenraa</a:t>
            </a:r>
            <a:r>
              <a:rPr lang="da-DK" sz="2000" dirty="0" smtClean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a-DK" sz="20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23" y="908720"/>
            <a:ext cx="2016224" cy="19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3407691"/>
            <a:ext cx="1909753" cy="2615952"/>
          </a:xfrm>
          <a:prstGeom prst="rect">
            <a:avLst/>
          </a:prstGeom>
          <a:ln>
            <a:solidFill>
              <a:srgbClr val="FF0000">
                <a:alpha val="52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0313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2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13456" y="620688"/>
            <a:ext cx="8534400" cy="864096"/>
          </a:xfrm>
        </p:spPr>
        <p:txBody>
          <a:bodyPr/>
          <a:lstStyle/>
          <a:p>
            <a:r>
              <a:rPr lang="da-DK" dirty="0" smtClean="0"/>
              <a:t>Spørgsmålet – og det (meget korte) svar</a:t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313456" y="1556792"/>
            <a:ext cx="8074967" cy="482453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dirty="0"/>
          </a:p>
          <a:p>
            <a:pPr algn="ctr">
              <a:lnSpc>
                <a:spcPct val="100000"/>
              </a:lnSpc>
            </a:pPr>
            <a:r>
              <a:rPr lang="da-DK" sz="2800" dirty="0" smtClean="0">
                <a:solidFill>
                  <a:schemeClr val="accent6">
                    <a:lumMod val="10000"/>
                  </a:schemeClr>
                </a:solidFill>
              </a:rPr>
              <a:t>Kan det være </a:t>
            </a:r>
            <a:r>
              <a:rPr lang="da-DK" sz="2800" dirty="0">
                <a:solidFill>
                  <a:schemeClr val="accent6">
                    <a:lumMod val="10000"/>
                  </a:schemeClr>
                </a:solidFill>
              </a:rPr>
              <a:t>en fordel at lade private </a:t>
            </a:r>
            <a:r>
              <a:rPr lang="da-DK" sz="2800" dirty="0" smtClean="0">
                <a:solidFill>
                  <a:schemeClr val="accent6">
                    <a:lumMod val="10000"/>
                  </a:schemeClr>
                </a:solidFill>
              </a:rPr>
              <a:t>parter</a:t>
            </a:r>
          </a:p>
          <a:p>
            <a:pPr algn="ctr">
              <a:lnSpc>
                <a:spcPct val="100000"/>
              </a:lnSpc>
            </a:pPr>
            <a:r>
              <a:rPr lang="da-DK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da-DK" sz="2800" dirty="0">
                <a:solidFill>
                  <a:schemeClr val="accent6">
                    <a:lumMod val="10000"/>
                  </a:schemeClr>
                </a:solidFill>
              </a:rPr>
              <a:t>opføre og drive offentlige </a:t>
            </a:r>
            <a:r>
              <a:rPr lang="da-DK" sz="2800" dirty="0" smtClean="0">
                <a:solidFill>
                  <a:schemeClr val="accent6">
                    <a:lumMod val="10000"/>
                  </a:schemeClr>
                </a:solidFill>
              </a:rPr>
              <a:t>sygehuse (i et </a:t>
            </a:r>
          </a:p>
          <a:p>
            <a:pPr algn="ctr">
              <a:lnSpc>
                <a:spcPct val="100000"/>
              </a:lnSpc>
            </a:pPr>
            <a:r>
              <a:rPr lang="da-DK" sz="2800" dirty="0" smtClean="0">
                <a:solidFill>
                  <a:srgbClr val="FF0000"/>
                </a:solidFill>
              </a:rPr>
              <a:t>offentligt-privat partnerskab (OPP)?</a:t>
            </a:r>
            <a:r>
              <a:rPr lang="da-DK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</a:p>
          <a:p>
            <a:pPr algn="ctr"/>
            <a:endParaRPr lang="da-DK" sz="2800" kern="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ctr"/>
            <a:endParaRPr lang="da-DK" sz="2800" kern="0" dirty="0">
              <a:solidFill>
                <a:schemeClr val="accent6">
                  <a:lumMod val="10000"/>
                </a:schemeClr>
              </a:solidFill>
            </a:endParaRPr>
          </a:p>
          <a:p>
            <a:pPr algn="ctr"/>
            <a:r>
              <a:rPr lang="da-DK" sz="2800" kern="0" dirty="0" smtClean="0">
                <a:solidFill>
                  <a:schemeClr val="accent6">
                    <a:lumMod val="10000"/>
                  </a:schemeClr>
                </a:solidFill>
              </a:rPr>
              <a:t>Svar: Både og…</a:t>
            </a:r>
            <a:endParaRPr lang="da-DK" sz="2800" kern="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4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3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13456" y="620688"/>
            <a:ext cx="8534400" cy="864096"/>
          </a:xfrm>
        </p:spPr>
        <p:txBody>
          <a:bodyPr/>
          <a:lstStyle/>
          <a:p>
            <a:r>
              <a:rPr lang="da-DK" dirty="0" smtClean="0"/>
              <a:t>Hvad er et offentligt-privat partnerskab (OPP)?</a:t>
            </a:r>
            <a:endParaRPr lang="da-DK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395536" y="1523870"/>
            <a:ext cx="5626695" cy="1728192"/>
          </a:xfrm>
          <a:prstGeom prst="rect">
            <a:avLst/>
          </a:prstGeom>
          <a:ln>
            <a:solidFill>
              <a:schemeClr val="accent1">
                <a:alpha val="51000"/>
              </a:schemeClr>
            </a:solidFill>
          </a:ln>
        </p:spPr>
        <p:txBody>
          <a:bodyPr>
            <a:no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a-DK" dirty="0" smtClean="0"/>
              <a:t>En anlægsform som </a:t>
            </a:r>
            <a:r>
              <a:rPr lang="da-DK" dirty="0" smtClean="0">
                <a:solidFill>
                  <a:srgbClr val="FF0000"/>
                </a:solidFill>
              </a:rPr>
              <a:t>kombinerer projektering, anlæg, drift og vedligehold i en samlet kontrakt</a:t>
            </a:r>
            <a:r>
              <a:rPr lang="da-DK" dirty="0" smtClean="0"/>
              <a:t> mellem en offentlig ordregiver og et privat (OPP) konsortium (en avanceret leasingmodel med de private som bygherrer). </a:t>
            </a:r>
          </a:p>
          <a:p>
            <a:pPr algn="ctr"/>
            <a:endParaRPr lang="da-DK" dirty="0" smtClean="0"/>
          </a:p>
          <a:p>
            <a:pPr algn="ctr"/>
            <a:endParaRPr lang="da-DK" kern="0" dirty="0">
              <a:solidFill>
                <a:schemeClr val="tx1"/>
              </a:solidFill>
            </a:endParaRPr>
          </a:p>
        </p:txBody>
      </p:sp>
      <p:pic>
        <p:nvPicPr>
          <p:cNvPr id="7" name="Picture 3" descr="C:\Users\olehp\Documents\Effekter af konkurrenceudsættelse\Oplæg\images L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6792"/>
            <a:ext cx="1657456" cy="1662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816589"/>
            <a:ext cx="7945588" cy="26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4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13456" y="620688"/>
            <a:ext cx="8534400" cy="864096"/>
          </a:xfrm>
        </p:spPr>
        <p:txBody>
          <a:bodyPr/>
          <a:lstStyle/>
          <a:p>
            <a:r>
              <a:rPr lang="da-DK" dirty="0" smtClean="0"/>
              <a:t>Hvad er erfaringerne med OPP?</a:t>
            </a:r>
            <a:endParaRPr lang="da-DK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313457" y="1556792"/>
            <a:ext cx="5482680" cy="482453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Udviklet primært i Storbritannien (PPP, PFI) i 1990erne, introduceret i Danmark af Finansministeriet i 1999, ”Handlingsplan for OPP” i 2004.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 Danmark er der gennemført over 30 OPP projekter (relativt mange).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Mangler systematiske evalueringer af OPP.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Faldende antal OPP i Storbritannien.</a:t>
            </a:r>
            <a:endParaRPr lang="da-DK" dirty="0"/>
          </a:p>
          <a:p>
            <a:endParaRPr lang="da-DK" kern="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34" y="1459565"/>
            <a:ext cx="2644622" cy="1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08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5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13456" y="620688"/>
            <a:ext cx="8534400" cy="864096"/>
          </a:xfrm>
        </p:spPr>
        <p:txBody>
          <a:bodyPr/>
          <a:lstStyle/>
          <a:p>
            <a:r>
              <a:rPr lang="da-DK" dirty="0" smtClean="0"/>
              <a:t>OPP byggeriet i Vejle</a:t>
            </a:r>
            <a:endParaRPr lang="da-DK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313457" y="1556792"/>
            <a:ext cx="5122639" cy="482453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Region Syddanmark vedtog i </a:t>
            </a:r>
            <a:r>
              <a:rPr lang="da-DK" dirty="0" smtClean="0"/>
              <a:t>2012 </a:t>
            </a:r>
            <a:r>
              <a:rPr lang="da-DK" dirty="0"/>
              <a:t>at opføre en psykiatrisk afdeling i </a:t>
            </a:r>
            <a:r>
              <a:rPr lang="da-DK" dirty="0">
                <a:solidFill>
                  <a:schemeClr val="accent6">
                    <a:lumMod val="10000"/>
                  </a:schemeClr>
                </a:solidFill>
              </a:rPr>
              <a:t>Vejle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/>
              <a:t>som et </a:t>
            </a:r>
            <a:r>
              <a:rPr lang="da-DK" dirty="0" smtClean="0"/>
              <a:t>OPP projekt. </a:t>
            </a:r>
          </a:p>
          <a:p>
            <a:endParaRPr lang="da-DK" dirty="0" smtClean="0"/>
          </a:p>
          <a:p>
            <a:r>
              <a:rPr lang="da-DK" dirty="0" smtClean="0"/>
              <a:t>Den </a:t>
            </a:r>
            <a:r>
              <a:rPr lang="da-DK" dirty="0"/>
              <a:t>psykiatriske afdeling i Vejle er det første psykiatrisygehus i Danmark, der er blevet udbudt og gennemført som et OPP. 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OPP </a:t>
            </a:r>
            <a:r>
              <a:rPr lang="da-DK" dirty="0"/>
              <a:t>p</a:t>
            </a:r>
            <a:r>
              <a:rPr lang="da-DK" dirty="0" smtClean="0"/>
              <a:t>rojektet er opført med privat finansiering. Der indkom 2 tilbud. Team OPP blev valgt som leverandør.</a:t>
            </a:r>
            <a:endParaRPr lang="da-DK" dirty="0"/>
          </a:p>
          <a:p>
            <a:endParaRPr lang="da-DK" kern="0" dirty="0">
              <a:solidFill>
                <a:schemeClr val="tx1"/>
              </a:solidFill>
            </a:endParaRPr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90675"/>
            <a:ext cx="2478980" cy="1982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73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indebærer OPP kontrakten i Vejle?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6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5" name="Pladsholder til indhold 5"/>
          <p:cNvSpPr txBox="1">
            <a:spLocks/>
          </p:cNvSpPr>
          <p:nvPr/>
        </p:nvSpPr>
        <p:spPr>
          <a:xfrm>
            <a:off x="395536" y="1484784"/>
            <a:ext cx="5040560" cy="424847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OPP </a:t>
            </a:r>
            <a:r>
              <a:rPr lang="da-DK" dirty="0" smtClean="0"/>
              <a:t>kontrakten indebærer: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Team OPP har ansvaret </a:t>
            </a:r>
            <a:r>
              <a:rPr lang="da-DK" dirty="0"/>
              <a:t>for at </a:t>
            </a:r>
            <a:r>
              <a:rPr lang="da-DK" dirty="0">
                <a:solidFill>
                  <a:srgbClr val="FF0000"/>
                </a:solidFill>
              </a:rPr>
              <a:t>projektere, anlægge, drive og vedligeholde byggeriet i en tidsperiode på 25 år </a:t>
            </a:r>
            <a:r>
              <a:rPr lang="da-DK" dirty="0"/>
              <a:t>(indtil 2042).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Rengøring, kantine, vedligeholdelse og anden service er omfattet af kontrakten.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Den </a:t>
            </a:r>
            <a:r>
              <a:rPr lang="da-DK" dirty="0"/>
              <a:t>kliniske drift er ikke en del af OPP </a:t>
            </a:r>
            <a:r>
              <a:rPr lang="da-DK" dirty="0" smtClean="0"/>
              <a:t>projektet</a:t>
            </a:r>
            <a:endParaRPr lang="da-DK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da-DK" kern="0" dirty="0" smtClean="0">
              <a:solidFill>
                <a:schemeClr val="tx1"/>
              </a:solidFill>
            </a:endParaRPr>
          </a:p>
          <a:p>
            <a:endParaRPr lang="da-DK" sz="1700" kern="0" dirty="0" smtClean="0">
              <a:solidFill>
                <a:schemeClr val="tx1"/>
              </a:solidFill>
            </a:endParaRPr>
          </a:p>
        </p:txBody>
      </p:sp>
      <p:sp>
        <p:nvSpPr>
          <p:cNvPr id="8" name="Pladsholder til indhold 5"/>
          <p:cNvSpPr txBox="1">
            <a:spLocks/>
          </p:cNvSpPr>
          <p:nvPr/>
        </p:nvSpPr>
        <p:spPr>
          <a:xfrm>
            <a:off x="6660232" y="1700808"/>
            <a:ext cx="2166945" cy="2592288"/>
          </a:xfrm>
          <a:prstGeom prst="rect">
            <a:avLst/>
          </a:prstGeom>
          <a:ln>
            <a:solidFill>
              <a:schemeClr val="accent1">
                <a:alpha val="66000"/>
              </a:schemeClr>
            </a:solidFill>
          </a:ln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u="sng" kern="0" dirty="0">
                <a:solidFill>
                  <a:schemeClr val="accent6">
                    <a:lumMod val="10000"/>
                  </a:schemeClr>
                </a:solidFill>
              </a:rPr>
              <a:t>Team OPP</a:t>
            </a:r>
            <a:r>
              <a:rPr lang="da-DK" kern="0" dirty="0">
                <a:solidFill>
                  <a:schemeClr val="accent6">
                    <a:lumMod val="10000"/>
                  </a:schemeClr>
                </a:solidFill>
              </a:rPr>
              <a:t>: DEAS, MT </a:t>
            </a:r>
            <a:r>
              <a:rPr lang="da-DK" kern="0" dirty="0" err="1">
                <a:solidFill>
                  <a:schemeClr val="accent6">
                    <a:lumMod val="10000"/>
                  </a:schemeClr>
                </a:solidFill>
              </a:rPr>
              <a:t>Højgard</a:t>
            </a:r>
            <a:r>
              <a:rPr lang="da-DK" kern="0" dirty="0">
                <a:solidFill>
                  <a:schemeClr val="accent6">
                    <a:lumMod val="10000"/>
                  </a:schemeClr>
                </a:solidFill>
              </a:rPr>
              <a:t>, PKA, </a:t>
            </a:r>
            <a:r>
              <a:rPr lang="da-DK" kern="0" dirty="0" err="1">
                <a:solidFill>
                  <a:schemeClr val="accent6">
                    <a:lumMod val="10000"/>
                  </a:schemeClr>
                </a:solidFill>
              </a:rPr>
              <a:t>PensionDanmark</a:t>
            </a:r>
            <a:r>
              <a:rPr lang="da-DK" kern="0" dirty="0">
                <a:solidFill>
                  <a:schemeClr val="accent6">
                    <a:lumMod val="10000"/>
                  </a:schemeClr>
                </a:solidFill>
              </a:rPr>
              <a:t> og </a:t>
            </a:r>
            <a:r>
              <a:rPr lang="da-DK" kern="0" dirty="0" err="1">
                <a:solidFill>
                  <a:schemeClr val="accent6">
                    <a:lumMod val="10000"/>
                  </a:schemeClr>
                </a:solidFill>
              </a:rPr>
              <a:t>Sampension</a:t>
            </a:r>
            <a:r>
              <a:rPr lang="da-DK" kern="0" dirty="0">
                <a:solidFill>
                  <a:schemeClr val="accent6">
                    <a:lumMod val="10000"/>
                  </a:schemeClr>
                </a:solidFill>
              </a:rPr>
              <a:t>.</a:t>
            </a:r>
          </a:p>
          <a:p>
            <a:endParaRPr lang="da-DK" kern="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Tx/>
              <a:buChar char="-"/>
            </a:pPr>
            <a:endParaRPr lang="da-DK" kern="0" dirty="0" smtClean="0">
              <a:solidFill>
                <a:schemeClr val="tx1"/>
              </a:solidFill>
            </a:endParaRPr>
          </a:p>
          <a:p>
            <a:endParaRPr lang="da-DK" sz="17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456" y="620688"/>
            <a:ext cx="8534400" cy="720080"/>
          </a:xfrm>
        </p:spPr>
        <p:txBody>
          <a:bodyPr/>
          <a:lstStyle/>
          <a:p>
            <a:r>
              <a:rPr lang="da-DK" dirty="0" smtClean="0"/>
              <a:t>Evalueringens metode – ”Tvillingestudie”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7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289052" y="1628800"/>
            <a:ext cx="6659212" cy="518457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 smtClean="0"/>
              <a:t>Næsten samtidig med OPP byggeriet i </a:t>
            </a:r>
            <a:r>
              <a:rPr lang="da-DK" dirty="0" smtClean="0">
                <a:solidFill>
                  <a:schemeClr val="accent6">
                    <a:lumMod val="10000"/>
                  </a:schemeClr>
                </a:solidFill>
              </a:rPr>
              <a:t>Vejle blev en </a:t>
            </a:r>
            <a:r>
              <a:rPr lang="da-DK" dirty="0">
                <a:solidFill>
                  <a:schemeClr val="accent6">
                    <a:lumMod val="10000"/>
                  </a:schemeClr>
                </a:solidFill>
              </a:rPr>
              <a:t>psykiatrisk afdeling i Aabenraa </a:t>
            </a:r>
            <a:r>
              <a:rPr lang="da-DK" dirty="0" smtClean="0"/>
              <a:t>gennemført som </a:t>
            </a:r>
            <a:r>
              <a:rPr lang="da-DK" dirty="0"/>
              <a:t>et </a:t>
            </a:r>
            <a:r>
              <a:rPr lang="da-DK" b="1" dirty="0"/>
              <a:t>traditionelt </a:t>
            </a:r>
            <a:r>
              <a:rPr lang="da-DK" b="1" dirty="0" smtClean="0"/>
              <a:t>anlægsprojekt. </a:t>
            </a:r>
            <a:r>
              <a:rPr lang="da-DK" dirty="0" smtClean="0"/>
              <a:t>Evalueringen </a:t>
            </a:r>
            <a:r>
              <a:rPr lang="da-DK" dirty="0"/>
              <a:t>fokuserer på </a:t>
            </a:r>
            <a:r>
              <a:rPr lang="da-DK" dirty="0" smtClean="0"/>
              <a:t>at isolere forskellen </a:t>
            </a:r>
            <a:r>
              <a:rPr lang="da-DK" dirty="0"/>
              <a:t>mellem de to </a:t>
            </a:r>
            <a:r>
              <a:rPr lang="da-DK" dirty="0" smtClean="0"/>
              <a:t>projekter (virkning af OPP). Usikkerheder: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75000"/>
                  </a:schemeClr>
                </a:solidFill>
              </a:rPr>
              <a:t>Tidsforskydning:</a:t>
            </a:r>
            <a:r>
              <a:rPr lang="da-DK" dirty="0" smtClean="0"/>
              <a:t> Byggeriet i Aabenraa blev afleveret 16 måneder før Vejle byggeriet (september 2015).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75000"/>
                  </a:schemeClr>
                </a:solidFill>
              </a:rPr>
              <a:t>Udbudsform: </a:t>
            </a:r>
            <a:r>
              <a:rPr lang="da-DK" dirty="0" smtClean="0"/>
              <a:t>I Aabenraa byggeriet valgte man ikke et </a:t>
            </a:r>
            <a:r>
              <a:rPr lang="da-DK" dirty="0"/>
              <a:t>funktionsudbud og en udvidet dialog med markedet før og under </a:t>
            </a:r>
            <a:r>
              <a:rPr lang="da-DK" dirty="0" smtClean="0"/>
              <a:t>tilbudsgivningen.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2">
                    <a:lumMod val="75000"/>
                  </a:schemeClr>
                </a:solidFill>
              </a:rPr>
              <a:t>Entrepriseform:</a:t>
            </a:r>
            <a:r>
              <a:rPr lang="da-DK" dirty="0" smtClean="0"/>
              <a:t> Aabenraa byggeriet blev ikke baseret på en totalentreprise men på 12 mindre fagentrepriser og 2 storentrepriser.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693075"/>
            <a:ext cx="2461840" cy="15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456" y="620688"/>
            <a:ext cx="8534400" cy="720080"/>
          </a:xfrm>
        </p:spPr>
        <p:txBody>
          <a:bodyPr/>
          <a:lstStyle/>
          <a:p>
            <a:r>
              <a:rPr lang="da-DK" dirty="0" smtClean="0"/>
              <a:t>Hvad har vi målt på?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8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289052" y="1700808"/>
            <a:ext cx="6803228" cy="518457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 smtClean="0">
                <a:solidFill>
                  <a:schemeClr val="tx2">
                    <a:lumMod val="75000"/>
                  </a:schemeClr>
                </a:solidFill>
              </a:rPr>
              <a:t>Økonomi</a:t>
            </a:r>
            <a:r>
              <a:rPr lang="da-DK" sz="2200" dirty="0" smtClean="0"/>
              <a:t> - byggeomkostninger</a:t>
            </a:r>
            <a:r>
              <a:rPr lang="da-DK" sz="2200" dirty="0"/>
              <a:t>, driftsomkostninger, finansieringsomkostninger, transaktionsomkostninger og prissætning af risici </a:t>
            </a:r>
            <a:endParaRPr lang="da-DK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 smtClean="0">
                <a:solidFill>
                  <a:schemeClr val="tx2">
                    <a:lumMod val="75000"/>
                  </a:schemeClr>
                </a:solidFill>
              </a:rPr>
              <a:t>Kvalitet</a:t>
            </a:r>
            <a:r>
              <a:rPr lang="da-DK" sz="2200" dirty="0" smtClean="0"/>
              <a:t> - den </a:t>
            </a:r>
            <a:r>
              <a:rPr lang="da-DK" sz="2200" dirty="0"/>
              <a:t>funktionelle kvalitet, den arkitektoniske kvalitet og medarbejdernes oplevelse af kvaliteten af udbudsproces, </a:t>
            </a:r>
            <a:r>
              <a:rPr lang="da-DK" sz="2200" dirty="0" smtClean="0"/>
              <a:t>anlægsproces, </a:t>
            </a:r>
            <a:r>
              <a:rPr lang="da-DK" sz="2200" dirty="0"/>
              <a:t>drift og </a:t>
            </a:r>
            <a:r>
              <a:rPr lang="da-DK" sz="2200" dirty="0" smtClean="0"/>
              <a:t>vedligeholdelse.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 smtClean="0">
                <a:solidFill>
                  <a:schemeClr val="tx2">
                    <a:lumMod val="75000"/>
                  </a:schemeClr>
                </a:solidFill>
              </a:rPr>
              <a:t>Innovation</a:t>
            </a:r>
            <a:r>
              <a:rPr lang="da-DK" sz="2200" dirty="0" smtClean="0"/>
              <a:t> - evt</a:t>
            </a:r>
            <a:r>
              <a:rPr lang="da-DK" sz="2200" dirty="0"/>
              <a:t>. nye bygnings- og produktløsninger samt evt. nye </a:t>
            </a:r>
            <a:r>
              <a:rPr lang="da-DK" sz="2200" dirty="0" smtClean="0"/>
              <a:t>arbejdsgange. </a:t>
            </a:r>
            <a:endParaRPr lang="da-DK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7891" y="1578924"/>
            <a:ext cx="1619965" cy="163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68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Resultater – anlæg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A5E56D5-7AE4-4928-90A8-FDDFC8E31D1A}" type="slidenum">
              <a:rPr lang="da-DK" altLang="da-DK" smtClean="0"/>
              <a:pPr algn="r"/>
              <a:t>9</a:t>
            </a:fld>
            <a:endParaRPr lang="da-DK" altLang="da-DK" smtClean="0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289052" y="1772816"/>
            <a:ext cx="6084592" cy="453650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kern="0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/>
          <p:cNvSpPr txBox="1">
            <a:spLocks/>
          </p:cNvSpPr>
          <p:nvPr/>
        </p:nvSpPr>
        <p:spPr>
          <a:xfrm>
            <a:off x="395536" y="1484784"/>
            <a:ext cx="6192688" cy="51125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5150" indent="-2841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24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I forhold til økonomien fremgår </a:t>
            </a:r>
            <a:r>
              <a:rPr lang="da-DK" dirty="0" smtClean="0"/>
              <a:t>det: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At </a:t>
            </a:r>
            <a:r>
              <a:rPr lang="da-DK" dirty="0"/>
              <a:t>regionens omkostninger til </a:t>
            </a:r>
            <a:r>
              <a:rPr lang="da-DK" dirty="0" smtClean="0"/>
              <a:t>per </a:t>
            </a:r>
            <a:r>
              <a:rPr lang="da-DK" dirty="0"/>
              <a:t>kvadratmeter – </a:t>
            </a:r>
            <a:r>
              <a:rPr lang="da-DK" dirty="0">
                <a:solidFill>
                  <a:schemeClr val="accent6">
                    <a:lumMod val="10000"/>
                  </a:schemeClr>
                </a:solidFill>
              </a:rPr>
              <a:t>stort set er identiske for de to sygehuse</a:t>
            </a:r>
            <a:r>
              <a:rPr lang="da-DK" dirty="0"/>
              <a:t>. </a:t>
            </a: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Derudover skal medregnes en engangsbetaling til OPP-selskabet ved kontraktudløb i 2041 på op til 215 mio. kr. (nutidsværdi på 73 mio. kr. i 2017 priser) </a:t>
            </a:r>
            <a:r>
              <a:rPr lang="da-DK" dirty="0" smtClean="0">
                <a:solidFill>
                  <a:schemeClr val="tx2"/>
                </a:solidFill>
              </a:rPr>
              <a:t>Medregnes denne udgiftspost bliver OPP byggeriet dyrere end byggeriet i Aabenraa</a:t>
            </a:r>
            <a:r>
              <a:rPr lang="da-DK" dirty="0" smtClean="0"/>
              <a:t>. </a:t>
            </a:r>
          </a:p>
          <a:p>
            <a:endParaRPr lang="da-DK" dirty="0" smtClean="0"/>
          </a:p>
          <a:p>
            <a:r>
              <a:rPr lang="da-DK" dirty="0" smtClean="0"/>
              <a:t>Engangsbetalingen afhænger af byggeriets stand og værdi ved kontraktudløb, så </a:t>
            </a:r>
            <a:r>
              <a:rPr lang="da-DK" dirty="0" smtClean="0">
                <a:solidFill>
                  <a:schemeClr val="tx2">
                    <a:lumMod val="75000"/>
                  </a:schemeClr>
                </a:solidFill>
              </a:rPr>
              <a:t>de to projekters endelige totaløkonomi kan ikke endeligt opgøres </a:t>
            </a:r>
            <a:r>
              <a:rPr lang="da-DK" dirty="0" smtClean="0"/>
              <a:t>på nuværende tidspunkt.</a:t>
            </a:r>
          </a:p>
          <a:p>
            <a:endParaRPr lang="da-DK" kern="0" dirty="0" smtClean="0">
              <a:solidFill>
                <a:schemeClr val="tx1"/>
              </a:solidFill>
            </a:endParaRPr>
          </a:p>
          <a:p>
            <a:endParaRPr lang="da-DK" kern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da-DK" kern="0" dirty="0" smtClean="0">
              <a:solidFill>
                <a:schemeClr val="tx1"/>
              </a:solidFill>
            </a:endParaRPr>
          </a:p>
          <a:p>
            <a:endParaRPr lang="da-DK" sz="1700" kern="0" dirty="0" smtClean="0">
              <a:solidFill>
                <a:schemeClr val="tx1"/>
              </a:solidFill>
            </a:endParaRPr>
          </a:p>
        </p:txBody>
      </p:sp>
      <p:pic>
        <p:nvPicPr>
          <p:cNvPr id="8" name="Billed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2412876" cy="197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1"/>
            <a:ext cx="2196852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6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VE powerpoint skabelon">
  <a:themeElements>
    <a:clrScheme name="VIVE farver">
      <a:dk1>
        <a:srgbClr val="666666"/>
      </a:dk1>
      <a:lt1>
        <a:srgbClr val="FFFFFF"/>
      </a:lt1>
      <a:dk2>
        <a:srgbClr val="F94B3A"/>
      </a:dk2>
      <a:lt2>
        <a:srgbClr val="F1F1F1"/>
      </a:lt2>
      <a:accent1>
        <a:srgbClr val="F94B3A"/>
      </a:accent1>
      <a:accent2>
        <a:srgbClr val="00AEB9"/>
      </a:accent2>
      <a:accent3>
        <a:srgbClr val="0076CE"/>
      </a:accent3>
      <a:accent4>
        <a:srgbClr val="C1D4E3"/>
      </a:accent4>
      <a:accent5>
        <a:srgbClr val="0A5E60"/>
      </a:accent5>
      <a:accent6>
        <a:srgbClr val="BADDE1"/>
      </a:accent6>
      <a:hlink>
        <a:srgbClr val="0076CE"/>
      </a:hlink>
      <a:folHlink>
        <a:srgbClr val="F94B3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666666"/>
        </a:dk1>
        <a:lt1>
          <a:srgbClr val="FFFFFF"/>
        </a:lt1>
        <a:dk2>
          <a:srgbClr val="FF3300"/>
        </a:dk2>
        <a:lt2>
          <a:srgbClr val="999999"/>
        </a:lt2>
        <a:accent1>
          <a:srgbClr val="FF3300"/>
        </a:accent1>
        <a:accent2>
          <a:srgbClr val="A9A9AA"/>
        </a:accent2>
        <a:accent3>
          <a:srgbClr val="FFFFFF"/>
        </a:accent3>
        <a:accent4>
          <a:srgbClr val="565656"/>
        </a:accent4>
        <a:accent5>
          <a:srgbClr val="FFADAA"/>
        </a:accent5>
        <a:accent6>
          <a:srgbClr val="99999A"/>
        </a:accent6>
        <a:hlink>
          <a:srgbClr val="666666"/>
        </a:hlink>
        <a:folHlink>
          <a:srgbClr val="7397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666666"/>
        </a:dk1>
        <a:lt1>
          <a:srgbClr val="FFFFFF"/>
        </a:lt1>
        <a:dk2>
          <a:srgbClr val="0099FF"/>
        </a:dk2>
        <a:lt2>
          <a:srgbClr val="999999"/>
        </a:lt2>
        <a:accent1>
          <a:srgbClr val="0099FF"/>
        </a:accent1>
        <a:accent2>
          <a:srgbClr val="A9A9AA"/>
        </a:accent2>
        <a:accent3>
          <a:srgbClr val="FFFFFF"/>
        </a:accent3>
        <a:accent4>
          <a:srgbClr val="565656"/>
        </a:accent4>
        <a:accent5>
          <a:srgbClr val="AACAFF"/>
        </a:accent5>
        <a:accent6>
          <a:srgbClr val="99999A"/>
        </a:accent6>
        <a:hlink>
          <a:srgbClr val="666666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666666"/>
        </a:dk1>
        <a:lt1>
          <a:srgbClr val="FFFFFF"/>
        </a:lt1>
        <a:dk2>
          <a:srgbClr val="73973D"/>
        </a:dk2>
        <a:lt2>
          <a:srgbClr val="999999"/>
        </a:lt2>
        <a:accent1>
          <a:srgbClr val="73973D"/>
        </a:accent1>
        <a:accent2>
          <a:srgbClr val="A9A9AA"/>
        </a:accent2>
        <a:accent3>
          <a:srgbClr val="FFFFFF"/>
        </a:accent3>
        <a:accent4>
          <a:srgbClr val="565656"/>
        </a:accent4>
        <a:accent5>
          <a:srgbClr val="BCC9AF"/>
        </a:accent5>
        <a:accent6>
          <a:srgbClr val="99999A"/>
        </a:accent6>
        <a:hlink>
          <a:srgbClr val="666666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VIVE farver">
      <a:dk1>
        <a:srgbClr val="666666"/>
      </a:dk1>
      <a:lt1>
        <a:srgbClr val="FFFFFF"/>
      </a:lt1>
      <a:dk2>
        <a:srgbClr val="F94B3A"/>
      </a:dk2>
      <a:lt2>
        <a:srgbClr val="F1F1F1"/>
      </a:lt2>
      <a:accent1>
        <a:srgbClr val="F94B3A"/>
      </a:accent1>
      <a:accent2>
        <a:srgbClr val="00AEB9"/>
      </a:accent2>
      <a:accent3>
        <a:srgbClr val="0076CE"/>
      </a:accent3>
      <a:accent4>
        <a:srgbClr val="C1D4E3"/>
      </a:accent4>
      <a:accent5>
        <a:srgbClr val="0A5E60"/>
      </a:accent5>
      <a:accent6>
        <a:srgbClr val="BADDE1"/>
      </a:accent6>
      <a:hlink>
        <a:srgbClr val="0076CE"/>
      </a:hlink>
      <a:folHlink>
        <a:srgbClr val="F94B3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IVE farver">
      <a:dk1>
        <a:srgbClr val="666666"/>
      </a:dk1>
      <a:lt1>
        <a:srgbClr val="FFFFFF"/>
      </a:lt1>
      <a:dk2>
        <a:srgbClr val="F94B3A"/>
      </a:dk2>
      <a:lt2>
        <a:srgbClr val="F1F1F1"/>
      </a:lt2>
      <a:accent1>
        <a:srgbClr val="F94B3A"/>
      </a:accent1>
      <a:accent2>
        <a:srgbClr val="00AEB9"/>
      </a:accent2>
      <a:accent3>
        <a:srgbClr val="0076CE"/>
      </a:accent3>
      <a:accent4>
        <a:srgbClr val="C1D4E3"/>
      </a:accent4>
      <a:accent5>
        <a:srgbClr val="0A5E60"/>
      </a:accent5>
      <a:accent6>
        <a:srgbClr val="BADDE1"/>
      </a:accent6>
      <a:hlink>
        <a:srgbClr val="0076CE"/>
      </a:hlink>
      <a:folHlink>
        <a:srgbClr val="F94B3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BDB167AA9F517541BDEC47268EFCF25B" ma:contentTypeVersion="2" ma:contentTypeDescription="GetOrganized dokument" ma:contentTypeScope="" ma:versionID="7ecbdca024c22780eb7d2c88b042d400">
  <xsd:schema xmlns:xsd="http://www.w3.org/2001/XMLSchema" xmlns:xs="http://www.w3.org/2001/XMLSchema" xmlns:p="http://schemas.microsoft.com/office/2006/metadata/properties" xmlns:ns1="http://schemas.microsoft.com/sharepoint/v3" xmlns:ns2="033c7dc4-6b86-496f-b452-17b5b118f1bd" xmlns:ns3="DB346E4C-9DF8-4121-BB51-A986C3F78F60" xmlns:ns4="3f08c971-85ff-4813-ab9d-6ec27d0f650d" targetNamespace="http://schemas.microsoft.com/office/2006/metadata/properties" ma:root="true" ma:fieldsID="2a511cb863a685b61a711c2de42a7b8c" ns1:_="" ns2:_="" ns3:_="" ns4:_="">
    <xsd:import namespace="http://schemas.microsoft.com/sharepoint/v3"/>
    <xsd:import namespace="033c7dc4-6b86-496f-b452-17b5b118f1bd"/>
    <xsd:import namespace="DB346E4C-9DF8-4121-BB51-A986C3F78F60"/>
    <xsd:import namespace="3f08c971-85ff-4813-ab9d-6ec27d0f650d"/>
    <xsd:element name="properties">
      <xsd:complexType>
        <xsd:sequence>
          <xsd:element name="documentManagement">
            <xsd:complexType>
              <xsd:all>
                <xsd:element ref="ns1:Classification" minOccurs="0"/>
                <xsd:element ref="ns1:CaseOwner" minOccurs="0"/>
                <xsd:element ref="ns1:TrackID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TaxCatchAll" minOccurs="0"/>
                <xsd:element ref="ns3:CCMAgendaDocumentStatus" minOccurs="0"/>
                <xsd:element ref="ns3:CCMAgendaStatus" minOccurs="0"/>
                <xsd:element ref="ns3:CCMMeetingCaseId" minOccurs="0"/>
                <xsd:element ref="ns3:CCMMeetingCaseInstanceId" minOccurs="0"/>
                <xsd:element ref="ns3:CCMAgendaItemId" minOccurs="0"/>
                <xsd:element ref="ns3:CCMMeetingCaseLink" minOccurs="0"/>
                <xsd:element ref="ns3:AgendaStatusIcon" minOccurs="0"/>
                <xsd:element ref="ns1:CCMVisualId" minOccurs="0"/>
                <xsd:element ref="ns1:CCMOriginalDocID" minOccurs="0"/>
                <xsd:element ref="ns3:Bem_x00e6_rkning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lassification" ma:index="2" nillable="true" ma:displayName="Klassifikation" ma:hidden="true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CaseOwner" ma:index="3" nillable="true" ma:displayName="Ansvarlig" ma:list="UserInfo" ma:SharePointGroup="0" ma:internalName="Case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rackID" ma:index="4" nillable="true" ma:displayName="TrackID" ma:description="" ma:internalName="TrackID">
      <xsd:simpleType>
        <xsd:restriction base="dms:Note">
          <xsd:maxLength value="255"/>
        </xsd:restriction>
      </xsd:simpleType>
    </xsd:element>
    <xsd:element name="CaseID" ma:index="11" nillable="true" ma:displayName="Sags ID" ma:default="Tildeler" ma:internalName="CaseID" ma:readOnly="true">
      <xsd:simpleType>
        <xsd:restriction base="dms:Text"/>
      </xsd:simpleType>
    </xsd:element>
    <xsd:element name="DocID" ma:index="12" nillable="true" ma:displayName="Dok ID" ma:default="Tildeler" ma:internalName="DocID" ma:readOnly="true">
      <xsd:simpleType>
        <xsd:restriction base="dms:Text"/>
      </xsd:simpleType>
    </xsd:element>
    <xsd:element name="Finalized" ma:index="13" nillable="true" ma:displayName="Endeligt" ma:default="False" ma:internalName="Finalized" ma:readOnly="true">
      <xsd:simpleType>
        <xsd:restriction base="dms:Boolean"/>
      </xsd:simpleType>
    </xsd:element>
    <xsd:element name="Related" ma:index="14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5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6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17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18" nillable="true" ma:displayName="Skabelon navn" ma:internalName="CCMTemplateName" ma:readOnly="true">
      <xsd:simpleType>
        <xsd:restriction base="dms:Text"/>
      </xsd:simpleType>
    </xsd:element>
    <xsd:element name="CCMTemplateVersion" ma:index="19" nillable="true" ma:displayName="Skabelon version" ma:internalName="CCMTemplateVersion" ma:readOnly="true">
      <xsd:simpleType>
        <xsd:restriction base="dms:Text"/>
      </xsd:simpleType>
    </xsd:element>
    <xsd:element name="CCMTemplateID" ma:index="20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21" nillable="true" ma:displayName="CCMSystemID" ma:hidden="true" ma:internalName="CCMSystemID" ma:readOnly="true">
      <xsd:simpleType>
        <xsd:restriction base="dms:Text"/>
      </xsd:simpleType>
    </xsd:element>
    <xsd:element name="WasEncrypted" ma:index="22" nillable="true" ma:displayName="Krypteret" ma:default="False" ma:internalName="WasEncrypted" ma:readOnly="true">
      <xsd:simpleType>
        <xsd:restriction base="dms:Boolean"/>
      </xsd:simpleType>
    </xsd:element>
    <xsd:element name="WasSigned" ma:index="23" nillable="true" ma:displayName="Signeret" ma:default="False" ma:internalName="WasSigned" ma:readOnly="true">
      <xsd:simpleType>
        <xsd:restriction base="dms:Boolean"/>
      </xsd:simpleType>
    </xsd:element>
    <xsd:element name="MailHasAttachments" ma:index="24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25" nillable="true" ma:displayName="Samtale" ma:internalName="CCMConversation" ma:readOnly="true">
      <xsd:simpleType>
        <xsd:restriction base="dms:Text"/>
      </xsd:simpleType>
    </xsd:element>
    <xsd:element name="CCMVisualId" ma:index="36" nillable="true" ma:displayName="Sags ID" ma:default="Tildeler" ma:internalName="CCMVisualId" ma:readOnly="true">
      <xsd:simpleType>
        <xsd:restriction base="dms:Text"/>
      </xsd:simpleType>
    </xsd:element>
    <xsd:element name="CCMOriginalDocID" ma:index="37" nillable="true" ma:displayName="Originalt Dok ID" ma:description="" ma:internalName="CCMOriginal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c7dc4-6b86-496f-b452-17b5b118f1bd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c7b3393c-eb47-41f2-96ad-cf3a3efd1ea9}" ma:internalName="TaxCatchAll" ma:showField="CatchAllData" ma:web="033c7dc4-6b86-496f-b452-17b5b118f1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46E4C-9DF8-4121-BB51-A986C3F78F60" elementFormDefault="qualified">
    <xsd:import namespace="http://schemas.microsoft.com/office/2006/documentManagement/types"/>
    <xsd:import namespace="http://schemas.microsoft.com/office/infopath/2007/PartnerControls"/>
    <xsd:element name="CCMAgendaDocumentStatus" ma:index="29" nillable="true" ma:displayName="Status  for dagsordensdokument" ma:description="Status for dagsordensdokument skal kun udfyldes, hvis du er ved at oprette et dagsordenspunkt.&#10;&#10;Udkast - når du opretter dokumentet og begynder at arbejde i det&#10;Under udarbejdelse - når udkastet er færdigt og bliver sendt til godkendelse m.v.&#10;Endelig - når dagsordenspunktet er helt færdigt, godkendt og klar til at blive publiceret til en dagsorden.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30" nillable="true" ma:displayName="Dagsordenstatus" ma:description="Udfyldes kun hvis det er et dagsordenspunkt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Id" ma:index="31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32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33" nillable="true" ma:displayName="CCMAgendaItemId" ma:decimals="0" ma:hidden="true" ma:internalName="CCMAgendaItemId">
      <xsd:simpleType>
        <xsd:restriction base="dms:Number"/>
      </xsd:simpleType>
    </xsd:element>
    <xsd:element name="CCMMeetingCaseLink" ma:index="34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35" nillable="true" ma:displayName="Ikon for dagsordensstatus" ma:internalName="AgendaStatusIcon" ma:readOnly="true">
      <xsd:simpleType>
        <xsd:restriction base="dms:Unknown"/>
      </xsd:simpleType>
    </xsd:element>
    <xsd:element name="Bem_x00e6_rkning" ma:index="40" nillable="true" ma:displayName="Bemærkning" ma:internalName="Bem_x00e6_rkning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8c971-85ff-4813-ab9d-6ec27d0f650d" elementFormDefault="qualified">
    <xsd:import namespace="http://schemas.microsoft.com/office/2006/documentManagement/types"/>
    <xsd:import namespace="http://schemas.microsoft.com/office/infopath/2007/PartnerControls"/>
    <xsd:element name="SharedWithUsers" ma:index="41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MAgendaItemId xmlns="DB346E4C-9DF8-4121-BB51-A986C3F78F60" xsi:nil="true"/>
    <TaxCatchAll xmlns="033c7dc4-6b86-496f-b452-17b5b118f1bd"/>
    <CCMMeetingCaseInstanceId xmlns="DB346E4C-9DF8-4121-BB51-A986C3F78F60" xsi:nil="true"/>
    <CCMAgendaStatus xmlns="DB346E4C-9DF8-4121-BB51-A986C3F78F60" xsi:nil="true"/>
    <Bem_x00e6_rkning xmlns="DB346E4C-9DF8-4121-BB51-A986C3F78F60" xsi:nil="true"/>
    <CaseOwner xmlns="http://schemas.microsoft.com/sharepoint/v3">
      <UserInfo>
        <DisplayName/>
        <AccountId xsi:nil="true"/>
        <AccountType/>
      </UserInfo>
    </CaseOwner>
    <CCMAgendaDocumentStatus xmlns="DB346E4C-9DF8-4121-BB51-A986C3F78F60" xsi:nil="true"/>
    <TrackID xmlns="http://schemas.microsoft.com/sharepoint/v3" xsi:nil="true"/>
    <CCMMeetingCaseLink xmlns="DB346E4C-9DF8-4121-BB51-A986C3F78F60">
      <Url xsi:nil="true"/>
      <Description xsi:nil="true"/>
    </CCMMeetingCaseLink>
    <Classification xmlns="http://schemas.microsoft.com/sharepoint/v3" xsi:nil="true"/>
    <CCMMeetingCaseId xmlns="DB346E4C-9DF8-4121-BB51-A986C3F78F60" xsi:nil="true"/>
    <WasSigned xmlns="http://schemas.microsoft.com/sharepoint/v3">false</WasSigned>
    <WasEncrypted xmlns="http://schemas.microsoft.com/sharepoint/v3">false</WasEncrypted>
    <LocalAttachment xmlns="http://schemas.microsoft.com/sharepoint/v3">false</LocalAttachment>
    <CCMTemplateID xmlns="http://schemas.microsoft.com/sharepoint/v3">0</CCMTemplateID>
    <CaseRecordNumber xmlns="http://schemas.microsoft.com/sharepoint/v3">0</CaseRecordNumber>
    <CaseID xmlns="http://schemas.microsoft.com/sharepoint/v3">EMN-2018-02943</CaseID>
    <RegistrationDate xmlns="http://schemas.microsoft.com/sharepoint/v3" xsi:nil="true"/>
    <Related xmlns="http://schemas.microsoft.com/sharepoint/v3">false</Related>
    <CCMSystemID xmlns="http://schemas.microsoft.com/sharepoint/v3">70b75415-b03e-435b-a96a-f2c99eab6ff9</CCMSystemID>
    <CCMVisualId xmlns="http://schemas.microsoft.com/sharepoint/v3">EMN-2018-02943</CCMVisualId>
    <Finalized xmlns="http://schemas.microsoft.com/sharepoint/v3">false</Finalized>
    <DocID xmlns="http://schemas.microsoft.com/sharepoint/v3">1308698</DocID>
    <MailHasAttachments xmlns="http://schemas.microsoft.com/sharepoint/v3">false</MailHasAttachments>
  </documentManagement>
</p:properties>
</file>

<file path=customXml/itemProps1.xml><?xml version="1.0" encoding="utf-8"?>
<ds:datastoreItem xmlns:ds="http://schemas.openxmlformats.org/officeDocument/2006/customXml" ds:itemID="{2F889B49-F1C0-4307-90E8-28F747ED91C0}"/>
</file>

<file path=customXml/itemProps2.xml><?xml version="1.0" encoding="utf-8"?>
<ds:datastoreItem xmlns:ds="http://schemas.openxmlformats.org/officeDocument/2006/customXml" ds:itemID="{7973DE64-AC17-4CA7-9579-5138E7E2EA17}"/>
</file>

<file path=customXml/itemProps3.xml><?xml version="1.0" encoding="utf-8"?>
<ds:datastoreItem xmlns:ds="http://schemas.openxmlformats.org/officeDocument/2006/customXml" ds:itemID="{6048E80C-238D-4C8D-9D5B-CCB149F1D4F2}"/>
</file>

<file path=docProps/app.xml><?xml version="1.0" encoding="utf-8"?>
<Properties xmlns="http://schemas.openxmlformats.org/officeDocument/2006/extended-properties" xmlns:vt="http://schemas.openxmlformats.org/officeDocument/2006/docPropsVTypes">
  <Template>VIVE præsentation</Template>
  <TotalTime>892</TotalTime>
  <Words>1068</Words>
  <Application>Microsoft Office PowerPoint</Application>
  <PresentationFormat>Skærmshow (4:3)</PresentationFormat>
  <Paragraphs>153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Arial Unicode MS</vt:lpstr>
      <vt:lpstr>Verdana</vt:lpstr>
      <vt:lpstr>VIVE powerpoint skabelon</vt:lpstr>
      <vt:lpstr>Ulf Hjelmar, Projektchef, VIVE Jakob Kjellberg, professor, VIVE  </vt:lpstr>
      <vt:lpstr>Spørgsmålet – og det (meget korte) svar  </vt:lpstr>
      <vt:lpstr>Hvad er et offentligt-privat partnerskab (OPP)?</vt:lpstr>
      <vt:lpstr>Hvad er erfaringerne med OPP?</vt:lpstr>
      <vt:lpstr>OPP byggeriet i Vejle</vt:lpstr>
      <vt:lpstr>Hvad indebærer OPP kontrakten i Vejle?</vt:lpstr>
      <vt:lpstr>Evalueringens metode – ”Tvillingestudie”</vt:lpstr>
      <vt:lpstr>Hvad har vi målt på?</vt:lpstr>
      <vt:lpstr>Resultater – anlæg</vt:lpstr>
      <vt:lpstr>Usikkerhed i den økonomiske opgørelse (1)</vt:lpstr>
      <vt:lpstr>Usikkerhed i den økonomiske opgørelse (2)</vt:lpstr>
      <vt:lpstr>Resultater – driftsøkonomi</vt:lpstr>
      <vt:lpstr>OPP tager mange ledelsesressourcer </vt:lpstr>
      <vt:lpstr>Resultater – kvalitet</vt:lpstr>
      <vt:lpstr>Resultater – afleveret til tiden og inden for budget?</vt:lpstr>
      <vt:lpstr>Resultater – innovation</vt:lpstr>
      <vt:lpstr>Konklusion</vt:lpstr>
    </vt:vector>
  </TitlesOfParts>
  <Company>KORA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Erfaringer med OPP</dc:title>
  <dc:creator>Ulf Hjelmar</dc:creator>
  <cp:lastModifiedBy>Ulf Hjelmar</cp:lastModifiedBy>
  <cp:revision>115</cp:revision>
  <cp:lastPrinted>2019-09-12T08:38:27Z</cp:lastPrinted>
  <dcterms:created xsi:type="dcterms:W3CDTF">2017-08-16T09:45:53Z</dcterms:created>
  <dcterms:modified xsi:type="dcterms:W3CDTF">2019-09-13T13:28:35Z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0x010100AC085CFC53BC46CEA2EADE194AD9D48200BDB167AA9F517541BDEC47268EFCF25B</vt:lpwstr>
  </property>
  <property fmtid="{D5CDD505-2E9C-101B-9397-08002B2CF9AE}" pid="3" name="CCMIsSharedOnOneDrive">
    <vt:bool>false</vt:bool>
  </property>
  <property fmtid="{D5CDD505-2E9C-101B-9397-08002B2CF9AE}" pid="4" name="xd_Signature">
    <vt:bool>false</vt:bool>
  </property>
  <property fmtid="{D5CDD505-2E9C-101B-9397-08002B2CF9AE}" pid="5" name="CCMOneDriveID">
    <vt:lpwstr/>
  </property>
  <property fmtid="{D5CDD505-2E9C-101B-9397-08002B2CF9AE}" pid="6" name="CCMOneDriveOwnerID">
    <vt:lpwstr/>
  </property>
  <property fmtid="{D5CDD505-2E9C-101B-9397-08002B2CF9AE}" pid="7" name="CCMOneDriveItemID">
    <vt:lpwstr/>
  </property>
  <property fmtid="{D5CDD505-2E9C-101B-9397-08002B2CF9AE}" pid="8" name="CCMSystem">
    <vt:lpwstr> </vt:lpwstr>
  </property>
</Properties>
</file>