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2" r:id="rId4"/>
    <p:sldId id="259" r:id="rId5"/>
    <p:sldId id="268" r:id="rId6"/>
    <p:sldId id="271" r:id="rId7"/>
    <p:sldId id="260" r:id="rId8"/>
    <p:sldId id="270" r:id="rId9"/>
    <p:sldId id="261" r:id="rId10"/>
    <p:sldId id="265" r:id="rId11"/>
    <p:sldId id="266" r:id="rId12"/>
  </p:sldIdLst>
  <p:sldSz cx="9144000" cy="6858000" type="screen4x3"/>
  <p:notesSz cx="6797675" cy="9926638"/>
  <p:custDataLst>
    <p:tags r:id="rId1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85B9722B-40FC-4875-9F6A-67D822D0D06E}">
          <p14:sldIdLst>
            <p14:sldId id="257"/>
            <p14:sldId id="258"/>
            <p14:sldId id="262"/>
            <p14:sldId id="259"/>
            <p14:sldId id="268"/>
            <p14:sldId id="271"/>
            <p14:sldId id="260"/>
            <p14:sldId id="270"/>
            <p14:sldId id="261"/>
            <p14:sldId id="265"/>
            <p14:sldId id="266"/>
          </p14:sldIdLst>
        </p14:section>
        <p14:section name="Ikke-navngivet sektion" id="{6B5E1FB2-297F-4E43-9B31-D0ABB501C73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51B"/>
    <a:srgbClr val="272117"/>
    <a:srgbClr val="4C7484"/>
    <a:srgbClr val="992D44"/>
    <a:srgbClr val="680122"/>
    <a:srgbClr val="604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94651" autoAdjust="0"/>
  </p:normalViewPr>
  <p:slideViewPr>
    <p:cSldViewPr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3EDD8-1D2D-664E-A2B6-7ED9DA962932}" type="datetimeFigureOut">
              <a:rPr lang="da-DK" smtClean="0"/>
              <a:t>18-09-2019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25CBF-7128-1547-84E8-FECDBDCC8A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9505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7EBA-955D-0F47-878F-372ACDC4A8DE}" type="datetimeFigureOut">
              <a:rPr lang="da-DK" smtClean="0"/>
              <a:t>18-09-2019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2530B-4F2F-2042-936D-3AB51DC6EC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356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Hele</a:t>
            </a:r>
            <a:r>
              <a:rPr lang="da-DK" baseline="0" dirty="0" smtClean="0"/>
              <a:t> flytteperioden skulle have været over ca. 1½ år men blev på 8 mdr.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530B-4F2F-2042-936D-3AB51DC6ECB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52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Kan man udflytte de</a:t>
            </a:r>
            <a:r>
              <a:rPr lang="da-DK" baseline="0" dirty="0" smtClean="0"/>
              <a:t> medicinsk afdelinger – f.eks. MEA fra THG? Hvad sker der på THG når MEA fraflytter?</a:t>
            </a:r>
          </a:p>
          <a:p>
            <a:endParaRPr lang="da-DK" baseline="0" dirty="0" smtClean="0"/>
          </a:p>
          <a:p>
            <a:r>
              <a:rPr lang="da-DK" baseline="0" dirty="0" smtClean="0"/>
              <a:t>Sammenhængende patientforløb </a:t>
            </a:r>
          </a:p>
          <a:p>
            <a:endParaRPr lang="da-DK" baseline="0" dirty="0" smtClean="0"/>
          </a:p>
          <a:p>
            <a:r>
              <a:rPr lang="da-DK" sz="1200" dirty="0" smtClean="0"/>
              <a:t>OP stuer – nødvendigt i forhold til traume </a:t>
            </a:r>
            <a:br>
              <a:rPr lang="da-DK" sz="1200" dirty="0" smtClean="0"/>
            </a:br>
            <a:r>
              <a:rPr lang="da-DK" sz="1200" dirty="0" smtClean="0"/>
              <a:t> sammenhængende patientforløb med Fælles Akutmodtagelse (traumestuer) og   - hvad består akutblokken af....</a:t>
            </a:r>
            <a:br>
              <a:rPr lang="da-DK" sz="1200" dirty="0" smtClean="0"/>
            </a:br>
            <a:r>
              <a:rPr lang="da-DK" sz="1200" dirty="0" smtClean="0"/>
              <a:t>kompleksitet – huller på NBG</a:t>
            </a:r>
            <a:br>
              <a:rPr lang="da-DK" sz="1200" dirty="0" smtClean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BFC0-6633-41B3-A83B-45D79519675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66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Ortopæd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vs</a:t>
            </a:r>
            <a:r>
              <a:rPr lang="da-DK" baseline="0" dirty="0" smtClean="0"/>
              <a:t> </a:t>
            </a:r>
            <a:r>
              <a:rPr lang="da-DK" baseline="0" smtClean="0"/>
              <a:t>Kræftafd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530B-4F2F-2042-936D-3AB51DC6ECB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98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2176315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39552" y="2934672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506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9553" y="972000"/>
            <a:ext cx="8064896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2176315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39552" y="2934672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50474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972000"/>
            <a:ext cx="2916000" cy="4500000"/>
          </a:xfrm>
        </p:spPr>
        <p:txBody>
          <a:bodyPr lIns="0" tIns="0" rIns="0" bIns="0"/>
          <a:lstStyle>
            <a:lvl1pPr marL="180000" indent="0">
              <a:lnSpc>
                <a:spcPts val="19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0">
              <a:lnSpc>
                <a:spcPts val="1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Klik for at redigere andet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660000" y="972000"/>
            <a:ext cx="1944448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600000" y="972000"/>
            <a:ext cx="2916000" cy="4500000"/>
          </a:xfrm>
        </p:spPr>
        <p:txBody>
          <a:bodyPr lIns="0" tIns="0" rIns="0" bIns="0"/>
          <a:lstStyle>
            <a:lvl1pPr marL="180000" indent="0">
              <a:lnSpc>
                <a:spcPts val="19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0">
              <a:lnSpc>
                <a:spcPts val="1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Klik for at redigere andet niveau</a:t>
            </a:r>
          </a:p>
        </p:txBody>
      </p:sp>
    </p:spTree>
    <p:extLst>
      <p:ext uri="{BB962C8B-B14F-4D97-AF65-F5344CB8AC3E}">
        <p14:creationId xmlns:p14="http://schemas.microsoft.com/office/powerpoint/2010/main" val="30619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972000"/>
            <a:ext cx="5040000" cy="4500000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None/>
              <a:defRPr sz="3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760000" y="972000"/>
            <a:ext cx="2844449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89389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972000"/>
            <a:ext cx="5040000" cy="4500000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None/>
              <a:defRPr sz="3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760000" y="972000"/>
            <a:ext cx="2844449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36186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quarter" idx="12" hasCustomPrompt="1"/>
          </p:nvPr>
        </p:nvSpPr>
        <p:spPr>
          <a:xfrm>
            <a:off x="5508105" y="6069293"/>
            <a:ext cx="3095625" cy="384043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500" baseline="0">
                <a:solidFill>
                  <a:srgbClr val="604E3D"/>
                </a:solidFill>
              </a:defRPr>
            </a:lvl1pPr>
            <a:lvl2pPr marL="457200" indent="0" algn="r">
              <a:buNone/>
              <a:defRPr sz="500">
                <a:solidFill>
                  <a:srgbClr val="604E3D"/>
                </a:solidFill>
              </a:defRPr>
            </a:lvl2pPr>
          </a:lstStyle>
          <a:p>
            <a:pPr lvl="0"/>
            <a:r>
              <a:rPr lang="da-DK" dirty="0" smtClean="0"/>
              <a:t>Klik for at redigere teksten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9552" y="2178000"/>
            <a:ext cx="7992888" cy="268829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6000"/>
              </a:lnSpc>
              <a:defRPr sz="4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da-DK" dirty="0" smtClean="0"/>
              <a:t>Klik for at redigere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E573-B233-48CB-966F-90988AE047A8}" type="datetimeFigureOut">
              <a:rPr lang="da-DK" smtClean="0"/>
              <a:t>18-09-2019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772A-C253-4F1D-BAC3-B668822595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19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0475-BFCC-45F8-92B1-C5A329C8E47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6DE9-DB28-4281-BC85-B10D874AD8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9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 smtClean="0"/>
          </a:p>
          <a:p>
            <a:pPr lvl="1"/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2D81-F594-4CA2-8266-1BEFF7168A58}" type="datetimeFigureOut">
              <a:rPr lang="da-DK" smtClean="0"/>
              <a:t>18-09-2019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9163-B2B4-4FBB-A541-DB1C09DA86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106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5" r:id="rId4"/>
    <p:sldLayoutId id="2147483664" r:id="rId5"/>
    <p:sldLayoutId id="2147483662" r:id="rId6"/>
    <p:sldLayoutId id="2147483668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Afdeling</a:t>
            </a:r>
            <a:r>
              <a:rPr lang="en-US" dirty="0"/>
              <a:t> XXXX</a:t>
            </a:r>
          </a:p>
        </p:txBody>
      </p:sp>
      <p:pic>
        <p:nvPicPr>
          <p:cNvPr id="9" name="Picture Placeholder 8" descr="Oversigtskort4-3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0" y="2176314"/>
            <a:ext cx="7920682" cy="1972765"/>
          </a:xfrm>
        </p:spPr>
        <p:txBody>
          <a:bodyPr>
            <a:normAutofit fontScale="47500" lnSpcReduction="20000"/>
          </a:bodyPr>
          <a:lstStyle/>
          <a:p>
            <a:r>
              <a:rPr lang="da-DK" sz="7600" b="1" dirty="0" smtClean="0">
                <a:solidFill>
                  <a:schemeClr val="tx1"/>
                </a:solidFill>
              </a:rPr>
              <a:t>Erfaringer </a:t>
            </a:r>
            <a:r>
              <a:rPr lang="da-DK" sz="7600" b="1" dirty="0">
                <a:solidFill>
                  <a:schemeClr val="tx1"/>
                </a:solidFill>
              </a:rPr>
              <a:t>fra </a:t>
            </a:r>
            <a:endParaRPr lang="da-DK" sz="7600" b="1" dirty="0" smtClean="0">
              <a:solidFill>
                <a:schemeClr val="tx1"/>
              </a:solidFill>
            </a:endParaRPr>
          </a:p>
          <a:p>
            <a:r>
              <a:rPr lang="da-DK" sz="7600" b="1" dirty="0" smtClean="0">
                <a:solidFill>
                  <a:schemeClr val="tx1"/>
                </a:solidFill>
              </a:rPr>
              <a:t>trinvis indflytning </a:t>
            </a:r>
            <a:r>
              <a:rPr lang="da-DK" sz="7600" b="1" dirty="0">
                <a:solidFill>
                  <a:schemeClr val="tx1"/>
                </a:solidFill>
              </a:rPr>
              <a:t>og ibrugtagning </a:t>
            </a:r>
            <a:endParaRPr lang="da-DK" sz="7600" b="1" dirty="0" smtClean="0">
              <a:solidFill>
                <a:schemeClr val="tx1"/>
              </a:solidFill>
            </a:endParaRPr>
          </a:p>
          <a:p>
            <a:r>
              <a:rPr lang="da-DK" sz="7600" b="1" dirty="0" smtClean="0">
                <a:solidFill>
                  <a:schemeClr val="tx1"/>
                </a:solidFill>
              </a:rPr>
              <a:t>på </a:t>
            </a:r>
            <a:r>
              <a:rPr lang="da-DK" sz="7600" b="1" dirty="0">
                <a:solidFill>
                  <a:schemeClr val="tx1"/>
                </a:solidFill>
              </a:rPr>
              <a:t>AUH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4"/>
          </p:nvPr>
        </p:nvSpPr>
        <p:spPr>
          <a:xfrm>
            <a:off x="467544" y="1124744"/>
            <a:ext cx="7920880" cy="44644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a-DK" b="1" dirty="0" smtClean="0"/>
              <a:t>Ulemper ved etapevis flytning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 err="1" smtClean="0"/>
              <a:t>Elektiv</a:t>
            </a:r>
            <a:r>
              <a:rPr lang="da-DK" dirty="0" smtClean="0"/>
              <a:t> etape før akut: ville have lettet presset og </a:t>
            </a:r>
            <a:r>
              <a:rPr lang="da-DK" dirty="0" err="1" smtClean="0"/>
              <a:t>øvebane</a:t>
            </a: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2400" dirty="0"/>
              <a:t>G</a:t>
            </a:r>
            <a:r>
              <a:rPr lang="da-DK" sz="2400" dirty="0" smtClean="0"/>
              <a:t>ensidig afhængighed mellem afdelingerne inden for de enkelte etaper- sårbarhed ”en for alle og alle for en” 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 smtClean="0"/>
              <a:t>Etape 2 – Tage Hans Gade blev den ”klemte” flytning, men organisation og aftaler var klar</a:t>
            </a:r>
          </a:p>
          <a:p>
            <a:pPr algn="l"/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D</a:t>
            </a:r>
            <a:r>
              <a:rPr lang="da-DK" dirty="0" smtClean="0"/>
              <a:t>ark horses: de interne flytninger, herunder stor OP rokade – krævede uforudsete mange ressourcer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 smtClean="0"/>
              <a:t>Tordenskjold soldater: klargøre, flytte og få afdelinger i drift på samme tid.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algn="l"/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78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1"/>
          </p:nvPr>
        </p:nvSpPr>
        <p:spPr>
          <a:xfrm>
            <a:off x="539552" y="548680"/>
            <a:ext cx="7344617" cy="648072"/>
          </a:xfrm>
        </p:spPr>
        <p:txBody>
          <a:bodyPr>
            <a:normAutofit/>
          </a:bodyPr>
          <a:lstStyle/>
          <a:p>
            <a:r>
              <a:rPr lang="en-GB" sz="2000" b="1" dirty="0" err="1" smtClean="0"/>
              <a:t>Refleksioner</a:t>
            </a:r>
            <a:endParaRPr lang="en-GB" sz="2000" b="1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/>
          </p:nvPr>
        </p:nvSpPr>
        <p:spPr>
          <a:xfrm>
            <a:off x="827584" y="1628800"/>
            <a:ext cx="7056784" cy="4032448"/>
          </a:xfrm>
        </p:spPr>
        <p:txBody>
          <a:bodyPr>
            <a:noAutofit/>
          </a:bodyPr>
          <a:lstStyle/>
          <a:p>
            <a:endParaRPr lang="da-DK" sz="1800" dirty="0" smtClean="0"/>
          </a:p>
          <a:p>
            <a:pPr algn="l"/>
            <a:r>
              <a:rPr lang="da-DK" sz="1800" dirty="0" smtClean="0"/>
              <a:t>Al fokus har været på bygningsklargøring og selve flytningen- manglende fokus på, hvordan vi drifter i bygningen</a:t>
            </a:r>
          </a:p>
          <a:p>
            <a:pPr algn="l"/>
            <a:endParaRPr lang="da-DK" sz="1800" dirty="0" smtClean="0"/>
          </a:p>
          <a:p>
            <a:pPr algn="l">
              <a:defRPr/>
            </a:pPr>
            <a:r>
              <a:rPr lang="da-DK" sz="1800" dirty="0"/>
              <a:t>Når </a:t>
            </a:r>
            <a:r>
              <a:rPr lang="da-DK" sz="1800" dirty="0" smtClean="0"/>
              <a:t>hospitalet kommer </a:t>
            </a:r>
            <a:r>
              <a:rPr lang="da-DK" sz="1800" smtClean="0"/>
              <a:t>i drift </a:t>
            </a:r>
            <a:r>
              <a:rPr lang="da-DK" sz="1800" smtClean="0"/>
              <a:t>bliver </a:t>
            </a:r>
            <a:r>
              <a:rPr lang="da-DK" sz="1800" dirty="0" smtClean="0"/>
              <a:t>manglerne </a:t>
            </a:r>
            <a:r>
              <a:rPr lang="da-DK" sz="1800" smtClean="0"/>
              <a:t>tydelige </a:t>
            </a:r>
            <a:r>
              <a:rPr lang="da-DK" sz="1800" smtClean="0"/>
              <a:t>- </a:t>
            </a:r>
            <a:r>
              <a:rPr lang="da-DK" sz="1800" dirty="0"/>
              <a:t>det frustrerer medarbejderne, der er vant til at kunne levere en professionel service/behandling. </a:t>
            </a:r>
          </a:p>
          <a:p>
            <a:pPr algn="l">
              <a:defRPr/>
            </a:pPr>
            <a:endParaRPr lang="da-DK" sz="1800" dirty="0"/>
          </a:p>
          <a:p>
            <a:pPr algn="l"/>
            <a:r>
              <a:rPr lang="da-DK" sz="1800" dirty="0" smtClean="0"/>
              <a:t>Organisationsændringer skal gennemføres lang tid før/efter en flytning</a:t>
            </a:r>
            <a:endParaRPr lang="da-DK" sz="1800" dirty="0"/>
          </a:p>
          <a:p>
            <a:endParaRPr lang="da-DK" sz="1800" dirty="0" smtClean="0"/>
          </a:p>
          <a:p>
            <a:r>
              <a:rPr lang="da-DK" sz="1800" dirty="0" smtClean="0"/>
              <a:t>.....</a:t>
            </a:r>
            <a:r>
              <a:rPr lang="da-DK" sz="1800" dirty="0"/>
              <a:t>men vi vil </a:t>
            </a:r>
            <a:r>
              <a:rPr lang="da-DK" sz="1800" dirty="0" smtClean="0"/>
              <a:t>(næsten) gøre </a:t>
            </a:r>
            <a:r>
              <a:rPr lang="da-DK" sz="1800" dirty="0"/>
              <a:t>det på samme måde igen</a:t>
            </a:r>
            <a:endParaRPr lang="en-GB" sz="1800" dirty="0"/>
          </a:p>
          <a:p>
            <a:endParaRPr lang="en-GB" sz="1800" b="1" dirty="0" smtClean="0"/>
          </a:p>
          <a:p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36723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980728"/>
            <a:ext cx="2376264" cy="4464496"/>
          </a:xfrm>
        </p:spPr>
        <p:txBody>
          <a:bodyPr>
            <a:normAutofit fontScale="85000" lnSpcReduction="10000"/>
          </a:bodyPr>
          <a:lstStyle/>
          <a:p>
            <a:endParaRPr lang="da-DK" sz="2400" b="1" dirty="0" smtClean="0"/>
          </a:p>
          <a:p>
            <a:endParaRPr lang="da-DK" sz="2400" b="1" dirty="0"/>
          </a:p>
          <a:p>
            <a:r>
              <a:rPr lang="da-DK" sz="2400" b="1" dirty="0" smtClean="0"/>
              <a:t>Formål </a:t>
            </a:r>
            <a:r>
              <a:rPr lang="da-DK" sz="2400" b="1" dirty="0"/>
              <a:t>med </a:t>
            </a:r>
            <a:r>
              <a:rPr lang="da-DK" sz="2400" b="1" dirty="0" smtClean="0"/>
              <a:t>sessionen</a:t>
            </a:r>
          </a:p>
          <a:p>
            <a:endParaRPr lang="da-DK" sz="2400" b="1" dirty="0"/>
          </a:p>
          <a:p>
            <a:endParaRPr lang="da-DK" sz="2400" b="1" dirty="0"/>
          </a:p>
          <a:p>
            <a:pPr marL="465750" lvl="1" indent="-285750">
              <a:lnSpc>
                <a:spcPts val="19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800" dirty="0" smtClean="0"/>
              <a:t>at </a:t>
            </a:r>
            <a:r>
              <a:rPr lang="da-DK" sz="1800" dirty="0"/>
              <a:t>viderebringe erfaringer og refleksioner fra en </a:t>
            </a:r>
            <a:r>
              <a:rPr lang="da-DK" sz="1800" dirty="0" smtClean="0"/>
              <a:t>etapevis </a:t>
            </a:r>
            <a:r>
              <a:rPr lang="da-DK" sz="1800" dirty="0"/>
              <a:t>indflytning </a:t>
            </a:r>
            <a:endParaRPr lang="da-DK" sz="1800" dirty="0" smtClean="0"/>
          </a:p>
          <a:p>
            <a:pPr marL="180000" lvl="1">
              <a:lnSpc>
                <a:spcPts val="1900"/>
              </a:lnSpc>
              <a:spcAft>
                <a:spcPts val="500"/>
              </a:spcAft>
            </a:pPr>
            <a:endParaRPr lang="da-DK" sz="1800" dirty="0"/>
          </a:p>
          <a:p>
            <a:pPr marL="465750" lvl="1" indent="-285750">
              <a:lnSpc>
                <a:spcPts val="19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a-DK" sz="1800" dirty="0" smtClean="0"/>
              <a:t>fokus er </a:t>
            </a:r>
            <a:r>
              <a:rPr lang="da-DK" sz="1800" dirty="0"/>
              <a:t>udfordringer og muligheder </a:t>
            </a:r>
            <a:r>
              <a:rPr lang="da-DK" sz="1800" dirty="0" smtClean="0"/>
              <a:t>ved en etapevis flytning </a:t>
            </a:r>
            <a:endParaRPr lang="da-DK" sz="1800" dirty="0"/>
          </a:p>
          <a:p>
            <a:r>
              <a:rPr lang="da-DK" sz="2400" dirty="0" smtClean="0"/>
              <a:t> </a:t>
            </a:r>
          </a:p>
          <a:p>
            <a:endParaRPr lang="da-DK" sz="2400" dirty="0"/>
          </a:p>
          <a:p>
            <a:endParaRPr lang="da-DK" sz="2400" dirty="0" smtClean="0"/>
          </a:p>
          <a:p>
            <a:endParaRPr lang="da-DK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Dagsorden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Afdeling</a:t>
            </a:r>
            <a:r>
              <a:rPr lang="en-US" dirty="0"/>
              <a:t> XXXX</a:t>
            </a: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r="13055"/>
          <a:stretch>
            <a:fillRect/>
          </a:stretch>
        </p:blipFill>
        <p:spPr bwMode="auto">
          <a:xfrm>
            <a:off x="3132138" y="971550"/>
            <a:ext cx="5472112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39302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/>
          </p:nvPr>
        </p:nvSpPr>
        <p:spPr>
          <a:xfrm>
            <a:off x="467544" y="764704"/>
            <a:ext cx="8064000" cy="13681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a-DK" sz="2600" b="1" dirty="0" smtClean="0"/>
              <a:t>I løbet </a:t>
            </a:r>
            <a:r>
              <a:rPr lang="da-DK" sz="2600" b="1" dirty="0"/>
              <a:t>af 10 måneder </a:t>
            </a:r>
            <a:r>
              <a:rPr lang="da-DK" sz="2600" b="1" dirty="0" smtClean="0"/>
              <a:t>er Aarhus</a:t>
            </a:r>
            <a:r>
              <a:rPr lang="da-DK" sz="2600" b="1" dirty="0"/>
              <a:t>' fire hospitaler </a:t>
            </a:r>
            <a:r>
              <a:rPr lang="da-DK" sz="2600" b="1" dirty="0" smtClean="0"/>
              <a:t>blevet samlet under </a:t>
            </a:r>
            <a:r>
              <a:rPr lang="da-DK" sz="2600" b="1" dirty="0"/>
              <a:t>ét tag i Skejby</a:t>
            </a:r>
            <a:r>
              <a:rPr lang="da-DK" sz="2600" b="1" dirty="0" smtClean="0"/>
              <a:t>...men det var ikke planen oprindeligt.</a:t>
            </a:r>
            <a:r>
              <a:rPr lang="da-DK" b="1" dirty="0" smtClean="0"/>
              <a:t>  </a:t>
            </a:r>
            <a:endParaRPr lang="en-GB" b="1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4005064"/>
            <a:ext cx="8208016" cy="1656184"/>
          </a:xfrm>
        </p:spPr>
        <p:txBody>
          <a:bodyPr>
            <a:normAutofit lnSpcReduction="10000"/>
          </a:bodyPr>
          <a:lstStyle/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Hvorfor endte vi med at flytte som vi gjorde?</a:t>
            </a:r>
          </a:p>
          <a:p>
            <a:r>
              <a:rPr lang="da-DK" dirty="0"/>
              <a:t>U</a:t>
            </a:r>
            <a:r>
              <a:rPr lang="da-DK" dirty="0" smtClean="0"/>
              <a:t>dflytning af akutblokken udskudt 2 gange på grund af forsinkelse i byggeri og færdiggørelse af OP stuer.</a:t>
            </a:r>
            <a:endParaRPr lang="en-GB" dirty="0"/>
          </a:p>
          <a:p>
            <a:endParaRPr lang="en-GB" dirty="0"/>
          </a:p>
        </p:txBody>
      </p:sp>
      <p:sp>
        <p:nvSpPr>
          <p:cNvPr id="6" name="AutoShape 2" descr="Billedresultat for flytni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Billedresultat for flytnin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AutoShape 6" descr="Billedresultat for flytning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42" y="2420887"/>
            <a:ext cx="3381941" cy="198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99592" y="1776010"/>
            <a:ext cx="7704856" cy="3957246"/>
          </a:xfrm>
        </p:spPr>
        <p:txBody>
          <a:bodyPr>
            <a:normAutofit fontScale="25000" lnSpcReduction="20000"/>
          </a:bodyPr>
          <a:lstStyle/>
          <a:p>
            <a:pPr lvl="1" indent="0">
              <a:buNone/>
            </a:pPr>
            <a:endParaRPr lang="da-DK" sz="5600" b="1" dirty="0" smtClean="0"/>
          </a:p>
          <a:p>
            <a:pPr>
              <a:lnSpc>
                <a:spcPct val="120000"/>
              </a:lnSpc>
            </a:pPr>
            <a:r>
              <a:rPr lang="da-DK" sz="5600" b="1" dirty="0" smtClean="0"/>
              <a:t>Maj-juni 2018. Flytning af den Akutte Blok: </a:t>
            </a:r>
            <a:r>
              <a:rPr lang="da-DK" sz="5600" dirty="0" smtClean="0"/>
              <a:t>Udflytning af Ortopædkirurgi, Diabetes og Hormonsygdomme, Øre, Næse og Halskirurgi, Lever, Mave og Tarmkirurgi (NBG), Dagkirurgi (THG), Patologi </a:t>
            </a:r>
          </a:p>
          <a:p>
            <a:pPr>
              <a:lnSpc>
                <a:spcPct val="120000"/>
              </a:lnSpc>
            </a:pPr>
            <a:endParaRPr lang="da-DK" sz="5600" dirty="0" smtClean="0"/>
          </a:p>
          <a:p>
            <a:pPr>
              <a:lnSpc>
                <a:spcPct val="120000"/>
              </a:lnSpc>
            </a:pPr>
            <a:r>
              <a:rPr lang="da-DK" sz="5600" b="1" dirty="0" smtClean="0"/>
              <a:t>August-September </a:t>
            </a:r>
            <a:r>
              <a:rPr lang="da-DK" sz="5600" b="1" dirty="0"/>
              <a:t>2018. Rømning af Tage Hansens </a:t>
            </a:r>
            <a:r>
              <a:rPr lang="da-DK" sz="5600" b="1" dirty="0" smtClean="0"/>
              <a:t>Gade: </a:t>
            </a:r>
            <a:r>
              <a:rPr lang="da-DK" sz="5600" dirty="0" smtClean="0"/>
              <a:t>Nyremedicin</a:t>
            </a:r>
            <a:r>
              <a:rPr lang="da-DK" sz="5600" dirty="0"/>
              <a:t>, Urinvejskirurgi, Lever, Mave og Tarmkirurgi (THG), Bryst og Plastikkirurgi, Hud og Kønssygdomme, Mave og Tarm sygdomme, Operationslejer til Kvindesygdomme, Børne operationsgang, Lungekirurgi, afsnit i Hjertemedicin, </a:t>
            </a:r>
            <a:r>
              <a:rPr lang="da-DK" sz="5600" dirty="0" smtClean="0"/>
              <a:t>Blodsygdomme</a:t>
            </a:r>
          </a:p>
          <a:p>
            <a:pPr>
              <a:lnSpc>
                <a:spcPct val="120000"/>
              </a:lnSpc>
            </a:pPr>
            <a:endParaRPr lang="da-DK" sz="5600" dirty="0" smtClean="0"/>
          </a:p>
          <a:p>
            <a:pPr>
              <a:lnSpc>
                <a:spcPct val="120000"/>
              </a:lnSpc>
            </a:pPr>
            <a:r>
              <a:rPr lang="da-DK" sz="5600" b="1" dirty="0" smtClean="0"/>
              <a:t>Februar </a:t>
            </a:r>
            <a:r>
              <a:rPr lang="da-DK" sz="5600" b="1" dirty="0"/>
              <a:t>- Marts 2019. Rømning af </a:t>
            </a:r>
            <a:r>
              <a:rPr lang="da-DK" sz="5600" b="1" dirty="0" smtClean="0"/>
              <a:t>Nørrebrogade: </a:t>
            </a:r>
            <a:r>
              <a:rPr lang="da-DK" sz="5600" dirty="0" smtClean="0"/>
              <a:t>Kræftsygdomme</a:t>
            </a:r>
            <a:r>
              <a:rPr lang="da-DK" sz="5600" dirty="0"/>
              <a:t>, Neurokirurgi, Øjenafdeling, Lungesygdomme, Neurologi, Tand, Mund og Kæbekirurgi, Dagkirurgi (NBG</a:t>
            </a:r>
            <a:r>
              <a:rPr lang="da-DK" sz="5600" dirty="0" smtClean="0"/>
              <a:t>)</a:t>
            </a:r>
          </a:p>
          <a:p>
            <a:pPr lvl="1" indent="0">
              <a:lnSpc>
                <a:spcPct val="120000"/>
              </a:lnSpc>
              <a:buNone/>
            </a:pPr>
            <a:endParaRPr lang="da-DK" b="1" dirty="0" smtClean="0"/>
          </a:p>
          <a:p>
            <a:pPr lvl="1" indent="0">
              <a:lnSpc>
                <a:spcPct val="120000"/>
              </a:lnSpc>
              <a:buNone/>
            </a:pPr>
            <a:endParaRPr lang="da-DK" b="1" dirty="0"/>
          </a:p>
          <a:p>
            <a:pPr lvl="1" indent="0">
              <a:buNone/>
            </a:pPr>
            <a:endParaRPr lang="da-D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Indlæg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Afdeling</a:t>
            </a:r>
            <a:r>
              <a:rPr lang="en-US" dirty="0"/>
              <a:t> XXXX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971600" y="105273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da-DK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Flytte-etaperne </a:t>
            </a:r>
          </a:p>
          <a:p>
            <a:pPr algn="ctr"/>
            <a:r>
              <a:rPr lang="da-DK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"/>
            <a:ext cx="8208912" cy="1030436"/>
          </a:xfrm>
        </p:spPr>
        <p:txBody>
          <a:bodyPr>
            <a:noAutofit/>
          </a:bodyPr>
          <a:lstStyle/>
          <a:p>
            <a:pPr algn="ctr"/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1800" dirty="0"/>
              <a:t/>
            </a:r>
            <a:br>
              <a:rPr lang="da-DK" sz="1800" dirty="0"/>
            </a:br>
            <a:r>
              <a:rPr lang="da-DK" sz="1800" b="0" dirty="0"/>
              <a:t>S</a:t>
            </a:r>
            <a:r>
              <a:rPr lang="da-DK" sz="1800" b="0" dirty="0" smtClean="0"/>
              <a:t>ammenhængende patientforløb i Akutblokken</a:t>
            </a:r>
            <a:endParaRPr lang="da-DK" sz="1800" b="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45156" y="2381727"/>
            <a:ext cx="4271646" cy="4476273"/>
            <a:chOff x="1824" y="614"/>
            <a:chExt cx="2834" cy="2868"/>
          </a:xfrm>
        </p:grpSpPr>
        <p:sp>
          <p:nvSpPr>
            <p:cNvPr id="4" name="Puzzle3"/>
            <p:cNvSpPr>
              <a:spLocks noEditPoints="1" noChangeArrowheads="1"/>
            </p:cNvSpPr>
            <p:nvPr/>
          </p:nvSpPr>
          <p:spPr bwMode="auto">
            <a:xfrm>
              <a:off x="3212" y="614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dirty="0" smtClean="0"/>
                <a:t>   </a:t>
              </a:r>
              <a:r>
                <a:rPr lang="da-DK" b="1" dirty="0" smtClean="0"/>
                <a:t>OP</a:t>
              </a:r>
              <a:endParaRPr lang="da-DK" b="1" dirty="0"/>
            </a:p>
          </p:txBody>
        </p:sp>
        <p:sp>
          <p:nvSpPr>
            <p:cNvPr id="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b="1" dirty="0" smtClean="0"/>
                <a:t>      </a:t>
              </a:r>
            </a:p>
          </p:txBody>
        </p:sp>
        <p:sp>
          <p:nvSpPr>
            <p:cNvPr id="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da-DK" sz="1400" b="1" dirty="0" smtClean="0"/>
                <a:t>Ortopædkirurgi</a:t>
              </a:r>
              <a:endParaRPr lang="da-DK" sz="1400" b="1" dirty="0"/>
            </a:p>
          </p:txBody>
        </p:sp>
        <p:sp>
          <p:nvSpPr>
            <p:cNvPr id="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b="1" dirty="0" smtClean="0"/>
            </a:p>
            <a:p>
              <a:r>
                <a:rPr lang="da-DK" b="1" dirty="0" smtClean="0"/>
                <a:t>FAA</a:t>
              </a:r>
              <a:endParaRPr lang="da-DK" b="1" dirty="0"/>
            </a:p>
            <a:p>
              <a:endParaRPr lang="da-DK" dirty="0"/>
            </a:p>
          </p:txBody>
        </p:sp>
      </p:grpSp>
      <p:sp>
        <p:nvSpPr>
          <p:cNvPr id="10" name="Puzzle3"/>
          <p:cNvSpPr>
            <a:spLocks noEditPoints="1" noChangeArrowheads="1"/>
          </p:cNvSpPr>
          <p:nvPr/>
        </p:nvSpPr>
        <p:spPr bwMode="auto">
          <a:xfrm>
            <a:off x="1149947" y="2381532"/>
            <a:ext cx="1767227" cy="2399257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sz="1200" b="1" dirty="0" smtClean="0"/>
              <a:t>Mave-tarm kirurgi</a:t>
            </a:r>
            <a:endParaRPr lang="da-DK" sz="1200" b="1" dirty="0"/>
          </a:p>
          <a:p>
            <a:endParaRPr lang="da-DK" dirty="0"/>
          </a:p>
        </p:txBody>
      </p:sp>
      <p:sp>
        <p:nvSpPr>
          <p:cNvPr id="12" name="Puzzle2"/>
          <p:cNvSpPr>
            <a:spLocks noEditPoints="1" noChangeArrowheads="1"/>
          </p:cNvSpPr>
          <p:nvPr/>
        </p:nvSpPr>
        <p:spPr bwMode="auto">
          <a:xfrm>
            <a:off x="638264" y="4101488"/>
            <a:ext cx="2790594" cy="2185321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sz="1200" b="1" dirty="0" smtClean="0"/>
              <a:t>Endokrinologi</a:t>
            </a:r>
            <a:endParaRPr lang="da-DK" sz="1200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4485782" y="4643412"/>
            <a:ext cx="1381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/>
              <a:t>Intensiv/</a:t>
            </a:r>
          </a:p>
          <a:p>
            <a:r>
              <a:rPr lang="da-DK" sz="1600" b="1" dirty="0" smtClean="0"/>
              <a:t>opvågning </a:t>
            </a:r>
            <a:endParaRPr lang="da-DK" sz="1600" b="1" dirty="0"/>
          </a:p>
        </p:txBody>
      </p:sp>
      <p:sp>
        <p:nvSpPr>
          <p:cNvPr id="15" name="Puzzle4"/>
          <p:cNvSpPr>
            <a:spLocks noEditPoints="1" noChangeArrowheads="1"/>
          </p:cNvSpPr>
          <p:nvPr/>
        </p:nvSpPr>
        <p:spPr bwMode="auto">
          <a:xfrm>
            <a:off x="2793807" y="1005718"/>
            <a:ext cx="1615810" cy="275162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sz="1400" b="1" dirty="0" smtClean="0"/>
              <a:t>Øre-næse-hals kirurgi </a:t>
            </a:r>
            <a:endParaRPr lang="da-DK" sz="1400" b="1" dirty="0"/>
          </a:p>
        </p:txBody>
      </p:sp>
      <p:sp>
        <p:nvSpPr>
          <p:cNvPr id="16" name="Puzzle2"/>
          <p:cNvSpPr>
            <a:spLocks noEditPoints="1" noChangeArrowheads="1"/>
          </p:cNvSpPr>
          <p:nvPr/>
        </p:nvSpPr>
        <p:spPr bwMode="auto">
          <a:xfrm>
            <a:off x="638264" y="968936"/>
            <a:ext cx="2790594" cy="2185321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sz="1200" b="1" dirty="0" smtClean="0"/>
              <a:t>Medicinsk mave-tarm</a:t>
            </a:r>
            <a:endParaRPr lang="da-DK" sz="1200" b="1" dirty="0"/>
          </a:p>
        </p:txBody>
      </p:sp>
      <p:sp>
        <p:nvSpPr>
          <p:cNvPr id="18" name="Puzzle2"/>
          <p:cNvSpPr>
            <a:spLocks noEditPoints="1" noChangeArrowheads="1"/>
          </p:cNvSpPr>
          <p:nvPr/>
        </p:nvSpPr>
        <p:spPr bwMode="auto">
          <a:xfrm>
            <a:off x="3836849" y="1028932"/>
            <a:ext cx="2790594" cy="2185321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a-DK" sz="1200" b="1" dirty="0" smtClean="0"/>
              <a:t>Røntgen/skanning</a:t>
            </a:r>
            <a:endParaRPr lang="da-DK" sz="1200" b="1" dirty="0"/>
          </a:p>
          <a:p>
            <a:endParaRPr lang="da-DK" sz="1200" b="1" dirty="0"/>
          </a:p>
        </p:txBody>
      </p:sp>
    </p:spTree>
    <p:extLst>
      <p:ext uri="{BB962C8B-B14F-4D97-AF65-F5344CB8AC3E}">
        <p14:creationId xmlns:p14="http://schemas.microsoft.com/office/powerpoint/2010/main" val="23669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Flytteproces</a:t>
            </a:r>
          </a:p>
        </p:txBody>
      </p:sp>
      <p:sp>
        <p:nvSpPr>
          <p:cNvPr id="4" name="Højrepil 3"/>
          <p:cNvSpPr/>
          <p:nvPr/>
        </p:nvSpPr>
        <p:spPr>
          <a:xfrm>
            <a:off x="827584" y="3573016"/>
            <a:ext cx="7272808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5" descr="Flyttebil - ikon til flyttemanual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30981"/>
            <a:ext cx="1601229" cy="8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boks 14"/>
          <p:cNvSpPr txBox="1"/>
          <p:nvPr/>
        </p:nvSpPr>
        <p:spPr>
          <a:xfrm>
            <a:off x="2247303" y="2263534"/>
            <a:ext cx="2021081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Kommandorum</a:t>
            </a:r>
          </a:p>
        </p:txBody>
      </p:sp>
      <p:sp>
        <p:nvSpPr>
          <p:cNvPr id="16" name="Nedadgående pil 15"/>
          <p:cNvSpPr/>
          <p:nvPr/>
        </p:nvSpPr>
        <p:spPr>
          <a:xfrm>
            <a:off x="2771800" y="2632866"/>
            <a:ext cx="288032" cy="9645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4319972" y="2276871"/>
            <a:ext cx="1908212" cy="355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Modtageteam</a:t>
            </a:r>
          </a:p>
        </p:txBody>
      </p:sp>
      <p:sp>
        <p:nvSpPr>
          <p:cNvPr id="19" name="Nedadgående pil 18"/>
          <p:cNvSpPr/>
          <p:nvPr/>
        </p:nvSpPr>
        <p:spPr>
          <a:xfrm>
            <a:off x="5508104" y="2632866"/>
            <a:ext cx="216024" cy="9399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Billedforklaring med nedadgående pil 19"/>
          <p:cNvSpPr/>
          <p:nvPr/>
        </p:nvSpPr>
        <p:spPr>
          <a:xfrm>
            <a:off x="6516216" y="2716026"/>
            <a:ext cx="1440160" cy="827849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Evaluering</a:t>
            </a:r>
          </a:p>
        </p:txBody>
      </p:sp>
      <p:sp>
        <p:nvSpPr>
          <p:cNvPr id="21" name="Billedforklaring med opadgående pil 20"/>
          <p:cNvSpPr/>
          <p:nvPr/>
        </p:nvSpPr>
        <p:spPr>
          <a:xfrm>
            <a:off x="899592" y="4005064"/>
            <a:ext cx="2160240" cy="1152128"/>
          </a:xfrm>
          <a:prstGeom prst="upArrow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ABC</a:t>
            </a:r>
          </a:p>
          <a:p>
            <a:pPr algn="ctr"/>
            <a:r>
              <a:rPr lang="da-DK" dirty="0" smtClean="0"/>
              <a:t>Bygnings-</a:t>
            </a:r>
          </a:p>
          <a:p>
            <a:pPr algn="ctr"/>
            <a:r>
              <a:rPr lang="da-DK" dirty="0" smtClean="0"/>
              <a:t>gennemgang</a:t>
            </a:r>
            <a:endParaRPr lang="da-DK" dirty="0"/>
          </a:p>
        </p:txBody>
      </p:sp>
      <p:sp>
        <p:nvSpPr>
          <p:cNvPr id="23" name="Rektangel 22"/>
          <p:cNvSpPr/>
          <p:nvPr/>
        </p:nvSpPr>
        <p:spPr>
          <a:xfrm>
            <a:off x="3333856" y="4221088"/>
            <a:ext cx="203023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Rødknap</a:t>
            </a:r>
            <a:r>
              <a:rPr lang="da-DK" dirty="0" smtClean="0"/>
              <a:t>/</a:t>
            </a:r>
          </a:p>
          <a:p>
            <a:pPr algn="ctr"/>
            <a:r>
              <a:rPr lang="da-DK" dirty="0" err="1" smtClean="0"/>
              <a:t>Taskforce</a:t>
            </a:r>
            <a:endParaRPr lang="da-DK" dirty="0"/>
          </a:p>
        </p:txBody>
      </p:sp>
      <p:sp>
        <p:nvSpPr>
          <p:cNvPr id="24" name="Opadgående pil 23"/>
          <p:cNvSpPr/>
          <p:nvPr/>
        </p:nvSpPr>
        <p:spPr>
          <a:xfrm>
            <a:off x="4139952" y="3933056"/>
            <a:ext cx="225739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Billedforklaring med nedadgående pil 24"/>
          <p:cNvSpPr/>
          <p:nvPr/>
        </p:nvSpPr>
        <p:spPr>
          <a:xfrm>
            <a:off x="899592" y="2716026"/>
            <a:ext cx="1512168" cy="827849"/>
          </a:xfrm>
          <a:prstGeom prst="downArrowCallout">
            <a:avLst>
              <a:gd name="adj1" fmla="val 2706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Trækrække-følge</a:t>
            </a:r>
          </a:p>
        </p:txBody>
      </p:sp>
    </p:spTree>
    <p:extLst>
      <p:ext uri="{BB962C8B-B14F-4D97-AF65-F5344CB8AC3E}">
        <p14:creationId xmlns:p14="http://schemas.microsoft.com/office/powerpoint/2010/main" val="134187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da-DK" dirty="0" smtClean="0"/>
          </a:p>
          <a:p>
            <a:pPr lvl="1"/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Indlæg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Afdeling</a:t>
            </a:r>
            <a:r>
              <a:rPr lang="en-US" dirty="0"/>
              <a:t> XXXX</a:t>
            </a:r>
          </a:p>
          <a:p>
            <a:endParaRPr lang="en-US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03242"/>
              </p:ext>
            </p:extLst>
          </p:nvPr>
        </p:nvGraphicFramePr>
        <p:xfrm>
          <a:off x="179512" y="1844824"/>
          <a:ext cx="8725352" cy="302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Regneark" r:id="rId3" imgW="9648920" imgH="3343275" progId="Excel.Sheet.12">
                  <p:embed/>
                </p:oleObj>
              </mc:Choice>
              <mc:Fallback>
                <p:oleObj name="Regneark" r:id="rId3" imgW="9648920" imgH="3343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44824"/>
                        <a:ext cx="8725352" cy="302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8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052737"/>
            <a:ext cx="7920880" cy="1008112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ts val="6000"/>
              </a:lnSpc>
              <a:spcBef>
                <a:spcPct val="0"/>
              </a:spcBef>
            </a:pPr>
            <a:r>
              <a:rPr lang="da-D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Tordenskjold soldater- ressource </a:t>
            </a:r>
            <a:r>
              <a:rPr lang="da-DK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clash</a:t>
            </a:r>
            <a:r>
              <a:rPr lang="da-D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da-D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AutoShape 2" descr="Billedresultat for tegninger af soldate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411534" cy="21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69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Afdeling</a:t>
            </a:r>
            <a:r>
              <a:rPr lang="en-US" dirty="0"/>
              <a:t> XXXX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7992888" cy="151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a-DK" sz="2000" b="1" dirty="0"/>
              <a:t>E</a:t>
            </a:r>
            <a:r>
              <a:rPr lang="da-DK" sz="2000" b="1" dirty="0" smtClean="0"/>
              <a:t>fter flyttekasserne er pakket ud...ibrugtagning. </a:t>
            </a:r>
            <a:br>
              <a:rPr lang="da-DK" sz="2000" b="1" dirty="0" smtClean="0"/>
            </a:br>
            <a:r>
              <a:rPr lang="da-DK" sz="2000" b="1" dirty="0" smtClean="0"/>
              <a:t>Hvad er erfaringerne fra etapevis indflytning ? </a:t>
            </a:r>
            <a:br>
              <a:rPr lang="da-DK" sz="2000" b="1" dirty="0" smtClean="0"/>
            </a:br>
            <a:endParaRPr lang="en-US" sz="2000" b="1" dirty="0"/>
          </a:p>
        </p:txBody>
      </p:sp>
      <p:sp>
        <p:nvSpPr>
          <p:cNvPr id="4" name="Rektangel 3"/>
          <p:cNvSpPr/>
          <p:nvPr/>
        </p:nvSpPr>
        <p:spPr>
          <a:xfrm>
            <a:off x="899592" y="213633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Fordele:</a:t>
            </a:r>
          </a:p>
          <a:p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Efter 1. etape var børnesygdommene taget</a:t>
            </a:r>
            <a:r>
              <a:rPr lang="da-DK" dirty="0"/>
              <a:t>: 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f.eks</a:t>
            </a:r>
            <a:r>
              <a:rPr lang="da-DK" dirty="0"/>
              <a:t>. telefoni og etablering af </a:t>
            </a:r>
            <a:r>
              <a:rPr lang="da-DK" dirty="0" smtClean="0"/>
              <a:t>fixehold – og der var forventning om at problemerne var løst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</a:t>
            </a:r>
            <a:r>
              <a:rPr lang="da-DK" dirty="0" smtClean="0"/>
              <a:t>e </a:t>
            </a:r>
            <a:r>
              <a:rPr lang="da-DK" dirty="0"/>
              <a:t>sidste afdelinger var SÅ klar til at flytte</a:t>
            </a:r>
            <a:r>
              <a:rPr lang="da-DK" dirty="0" smtClean="0"/>
              <a:t>. Bygningerne er i drift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da-DK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62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9 - &amp;quot;Efter flyttekasserne er pakket ud...ibrugtagning. &amp;#x0D;&amp;#x0A;Hvad er erfaringerne fra etapevis indflytning ? &amp;#x0D;&amp;#x0A;&amp;quot;&quot;/&gt;&lt;property id=&quot;20307&quot; value=&quot;261&quot;/&gt;&lt;/object&gt;&lt;object type=&quot;3&quot; unique_id=&quot;10137&quot;&gt;&lt;property id=&quot;20148&quot; value=&quot;5&quot;/&gt;&lt;property id=&quot;20300&quot; value=&quot;Slide 5 - &amp;quot;&amp;#x0D;&amp;#x0A;&amp;#x0D;&amp;#x0A;&amp;#x0D;&amp;#x0A;Sammenhængende patientforløb i Akutblokken&amp;quot;&quot;/&gt;&lt;property id=&quot;20307&quot; value=&quot;268&quot;/&gt;&lt;/object&gt;&lt;object type=&quot;3&quot; unique_id=&quot;10139&quot;&gt;&lt;property id=&quot;20148&quot; value=&quot;5&quot;/&gt;&lt;property id=&quot;20300&quot; value=&quot;Slide 10&quot;/&gt;&lt;property id=&quot;20307&quot; value=&quot;265&quot;/&gt;&lt;/object&gt;&lt;object type=&quot;3&quot; unique_id=&quot;10140&quot;&gt;&lt;property id=&quot;20148&quot; value=&quot;5&quot;/&gt;&lt;property id=&quot;20300&quot; value=&quot;Slide 11&quot;/&gt;&lt;property id=&quot;20307&quot; value=&quot;266&quot;/&gt;&lt;/object&gt;&lt;object type=&quot;3&quot; unique_id=&quot;10180&quot;&gt;&lt;property id=&quot;20148&quot; value=&quot;5&quot;/&gt;&lt;property id=&quot;20300&quot; value=&quot;Slide 8 - &amp;quot;Tordenskjold soldater- ressource clash &amp;#x0D;&amp;#x0A;&amp;quot;&quot;/&gt;&lt;property id=&quot;20307&quot; value=&quot;270&quot;/&gt;&lt;/object&gt;&lt;object type=&quot;3&quot; unique_id=&quot;10181&quot;&gt;&lt;property id=&quot;20148&quot; value=&quot;5&quot;/&gt;&lt;property id=&quot;20300&quot; value=&quot;Slide 6 - &amp;quot;Flytteproces&amp;quot;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80122"/>
      </a:dk2>
      <a:lt2>
        <a:srgbClr val="604E3D"/>
      </a:lt2>
      <a:accent1>
        <a:srgbClr val="5F503F"/>
      </a:accent1>
      <a:accent2>
        <a:srgbClr val="D0CDB7"/>
      </a:accent2>
      <a:accent3>
        <a:srgbClr val="211C14"/>
      </a:accent3>
      <a:accent4>
        <a:srgbClr val="211A10"/>
      </a:accent4>
      <a:accent5>
        <a:srgbClr val="474847"/>
      </a:accent5>
      <a:accent6>
        <a:srgbClr val="757776"/>
      </a:accent6>
      <a:hlink>
        <a:srgbClr val="004A68"/>
      </a:hlink>
      <a:folHlink>
        <a:srgbClr val="00354A"/>
      </a:folHlink>
    </a:clrScheme>
    <a:fontScheme name="Oversk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</Words>
  <Application>Microsoft Office PowerPoint</Application>
  <PresentationFormat>Skærmshow (4:3)</PresentationFormat>
  <Paragraphs>112</Paragraphs>
  <Slides>11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Office Theme</vt:lpstr>
      <vt:lpstr>Regneark</vt:lpstr>
      <vt:lpstr>PowerPoint-præsentation</vt:lpstr>
      <vt:lpstr>PowerPoint-præsentation</vt:lpstr>
      <vt:lpstr>PowerPoint-præsentation</vt:lpstr>
      <vt:lpstr>PowerPoint-præsentation</vt:lpstr>
      <vt:lpstr>   Sammenhængende patientforløb i Akutblokken</vt:lpstr>
      <vt:lpstr>Flytteproces</vt:lpstr>
      <vt:lpstr>PowerPoint-præsentation</vt:lpstr>
      <vt:lpstr>Tordenskjold soldater- ressource clash  </vt:lpstr>
      <vt:lpstr>Efter flyttekasserne er pakket ud...ibrugtagning.  Hvad er erfaringerne fra etapevis indflytning ?  </vt:lpstr>
      <vt:lpstr>PowerPoint-præsentation</vt:lpstr>
      <vt:lpstr>PowerPoint-præsentation</vt:lpstr>
    </vt:vector>
  </TitlesOfParts>
  <Company>CSC Scandihealth A/S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Frost Soegaard</dc:creator>
  <cp:lastModifiedBy>Ellen Bro Jeppesen</cp:lastModifiedBy>
  <cp:revision>306</cp:revision>
  <cp:lastPrinted>2019-09-17T10:33:30Z</cp:lastPrinted>
  <dcterms:created xsi:type="dcterms:W3CDTF">2013-10-08T18:59:18Z</dcterms:created>
  <dcterms:modified xsi:type="dcterms:W3CDTF">2019-09-18T05:25:29Z</dcterms:modified>
</cp:coreProperties>
</file>