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77" r:id="rId3"/>
    <p:sldId id="257" r:id="rId4"/>
    <p:sldId id="258" r:id="rId5"/>
    <p:sldId id="259" r:id="rId6"/>
    <p:sldId id="260" r:id="rId7"/>
    <p:sldId id="262" r:id="rId8"/>
    <p:sldId id="261" r:id="rId9"/>
    <p:sldId id="263" r:id="rId10"/>
    <p:sldId id="278" r:id="rId11"/>
    <p:sldId id="265" r:id="rId12"/>
    <p:sldId id="266" r:id="rId13"/>
    <p:sldId id="279" r:id="rId14"/>
    <p:sldId id="268" r:id="rId15"/>
    <p:sldId id="269" r:id="rId16"/>
    <p:sldId id="270" r:id="rId17"/>
    <p:sldId id="273" r:id="rId18"/>
    <p:sldId id="271" r:id="rId19"/>
    <p:sldId id="276" r:id="rId20"/>
  </p:sldIdLst>
  <p:sldSz cx="12169775" cy="6859588"/>
  <p:notesSz cx="6858000" cy="9144000"/>
  <p:custDataLst>
    <p:tags r:id="rId22"/>
  </p:custDataLst>
  <p:defaultTextStyle>
    <a:defPPr>
      <a:defRPr lang="da-DK"/>
    </a:defPPr>
    <a:lvl1pPr marL="0" algn="l" defTabSz="1217798" rtl="0" eaLnBrk="1" latinLnBrk="0" hangingPunct="1">
      <a:defRPr sz="2400" kern="1200">
        <a:solidFill>
          <a:schemeClr val="tx1"/>
        </a:solidFill>
        <a:latin typeface="+mn-lt"/>
        <a:ea typeface="+mn-ea"/>
        <a:cs typeface="+mn-cs"/>
      </a:defRPr>
    </a:lvl1pPr>
    <a:lvl2pPr marL="608899" algn="l" defTabSz="1217798" rtl="0" eaLnBrk="1" latinLnBrk="0" hangingPunct="1">
      <a:defRPr sz="2400" kern="1200">
        <a:solidFill>
          <a:schemeClr val="tx1"/>
        </a:solidFill>
        <a:latin typeface="+mn-lt"/>
        <a:ea typeface="+mn-ea"/>
        <a:cs typeface="+mn-cs"/>
      </a:defRPr>
    </a:lvl2pPr>
    <a:lvl3pPr marL="1217798" algn="l" defTabSz="1217798" rtl="0" eaLnBrk="1" latinLnBrk="0" hangingPunct="1">
      <a:defRPr sz="2400" kern="1200">
        <a:solidFill>
          <a:schemeClr val="tx1"/>
        </a:solidFill>
        <a:latin typeface="+mn-lt"/>
        <a:ea typeface="+mn-ea"/>
        <a:cs typeface="+mn-cs"/>
      </a:defRPr>
    </a:lvl3pPr>
    <a:lvl4pPr marL="1826697" algn="l" defTabSz="1217798" rtl="0" eaLnBrk="1" latinLnBrk="0" hangingPunct="1">
      <a:defRPr sz="2400" kern="1200">
        <a:solidFill>
          <a:schemeClr val="tx1"/>
        </a:solidFill>
        <a:latin typeface="+mn-lt"/>
        <a:ea typeface="+mn-ea"/>
        <a:cs typeface="+mn-cs"/>
      </a:defRPr>
    </a:lvl4pPr>
    <a:lvl5pPr marL="2435596" algn="l" defTabSz="1217798" rtl="0" eaLnBrk="1" latinLnBrk="0" hangingPunct="1">
      <a:defRPr sz="2400" kern="1200">
        <a:solidFill>
          <a:schemeClr val="tx1"/>
        </a:solidFill>
        <a:latin typeface="+mn-lt"/>
        <a:ea typeface="+mn-ea"/>
        <a:cs typeface="+mn-cs"/>
      </a:defRPr>
    </a:lvl5pPr>
    <a:lvl6pPr marL="3044495" algn="l" defTabSz="1217798" rtl="0" eaLnBrk="1" latinLnBrk="0" hangingPunct="1">
      <a:defRPr sz="2400" kern="1200">
        <a:solidFill>
          <a:schemeClr val="tx1"/>
        </a:solidFill>
        <a:latin typeface="+mn-lt"/>
        <a:ea typeface="+mn-ea"/>
        <a:cs typeface="+mn-cs"/>
      </a:defRPr>
    </a:lvl6pPr>
    <a:lvl7pPr marL="3653394" algn="l" defTabSz="1217798" rtl="0" eaLnBrk="1" latinLnBrk="0" hangingPunct="1">
      <a:defRPr sz="2400" kern="1200">
        <a:solidFill>
          <a:schemeClr val="tx1"/>
        </a:solidFill>
        <a:latin typeface="+mn-lt"/>
        <a:ea typeface="+mn-ea"/>
        <a:cs typeface="+mn-cs"/>
      </a:defRPr>
    </a:lvl7pPr>
    <a:lvl8pPr marL="4262293" algn="l" defTabSz="1217798" rtl="0" eaLnBrk="1" latinLnBrk="0" hangingPunct="1">
      <a:defRPr sz="2400" kern="1200">
        <a:solidFill>
          <a:schemeClr val="tx1"/>
        </a:solidFill>
        <a:latin typeface="+mn-lt"/>
        <a:ea typeface="+mn-ea"/>
        <a:cs typeface="+mn-cs"/>
      </a:defRPr>
    </a:lvl8pPr>
    <a:lvl9pPr marL="4871192" algn="l" defTabSz="1217798"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1">
          <p15:clr>
            <a:srgbClr val="A4A3A4"/>
          </p15:clr>
        </p15:guide>
        <p15:guide id="2" pos="383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882" y="108"/>
      </p:cViewPr>
      <p:guideLst>
        <p:guide orient="horz" pos="2161"/>
        <p:guide pos="383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68A5C6-910F-46CC-8AE9-C686F08C1C78}" type="datetimeFigureOut">
              <a:rPr lang="da-DK" smtClean="0"/>
              <a:t>16-09-2019</a:t>
            </a:fld>
            <a:endParaRPr lang="da-DK"/>
          </a:p>
        </p:txBody>
      </p:sp>
      <p:sp>
        <p:nvSpPr>
          <p:cNvPr id="4" name="Pladsholder til diasbillede 3"/>
          <p:cNvSpPr>
            <a:spLocks noGrp="1" noRot="1" noChangeAspect="1"/>
          </p:cNvSpPr>
          <p:nvPr>
            <p:ph type="sldImg" idx="2"/>
          </p:nvPr>
        </p:nvSpPr>
        <p:spPr>
          <a:xfrm>
            <a:off x="387350" y="685800"/>
            <a:ext cx="6083300" cy="34290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89F029-5268-48A9-BC8C-802A1F928BB2}" type="slidenum">
              <a:rPr lang="da-DK" smtClean="0"/>
              <a:t>‹nr.›</a:t>
            </a:fld>
            <a:endParaRPr lang="da-DK"/>
          </a:p>
        </p:txBody>
      </p:sp>
    </p:spTree>
    <p:extLst>
      <p:ext uri="{BB962C8B-B14F-4D97-AF65-F5344CB8AC3E}">
        <p14:creationId xmlns:p14="http://schemas.microsoft.com/office/powerpoint/2010/main" val="17623777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indent="0">
              <a:buNone/>
            </a:pPr>
            <a:r>
              <a:rPr lang="da-DK" sz="4400" dirty="0">
                <a:latin typeface="Verdana" panose="020B0604030504040204" pitchFamily="34" charset="0"/>
                <a:ea typeface="Verdana" panose="020B0604030504040204" pitchFamily="34" charset="0"/>
                <a:cs typeface="Verdana" panose="020B0604030504040204" pitchFamily="34" charset="0"/>
              </a:rPr>
              <a:t>Noter til slide:</a:t>
            </a:r>
          </a:p>
          <a:p>
            <a:r>
              <a:rPr lang="da-DK" sz="4400" dirty="0">
                <a:latin typeface="Verdana" panose="020B0604030504040204" pitchFamily="34" charset="0"/>
                <a:ea typeface="Verdana" panose="020B0604030504040204" pitchFamily="34" charset="0"/>
                <a:cs typeface="Verdana" panose="020B0604030504040204" pitchFamily="34" charset="0"/>
              </a:rPr>
              <a:t>Formøde med klinikledelsen, forventnings afstemning om ressourcetræk: </a:t>
            </a:r>
          </a:p>
          <a:p>
            <a:r>
              <a:rPr lang="da-DK" sz="1200" b="1" dirty="0">
                <a:latin typeface="Verdana" panose="020B0604030504040204" pitchFamily="34" charset="0"/>
                <a:ea typeface="Verdana" panose="020B0604030504040204" pitchFamily="34" charset="0"/>
                <a:cs typeface="Verdana" panose="020B0604030504040204" pitchFamily="34" charset="0"/>
              </a:rPr>
              <a:t>Forventet levering fra flyttekoordinator til projektleder, </a:t>
            </a:r>
          </a:p>
          <a:p>
            <a:r>
              <a:rPr lang="da-DK" sz="1200" dirty="0">
                <a:latin typeface="Verdana" panose="020B0604030504040204" pitchFamily="34" charset="0"/>
                <a:ea typeface="Verdana" panose="020B0604030504040204" pitchFamily="34" charset="0"/>
                <a:cs typeface="Verdana" panose="020B0604030504040204" pitchFamily="34" charset="0"/>
              </a:rPr>
              <a:t>Mødedeltagelse prioriteres, Flyttekoordinatoren er én person = kontaktperson, Flyttekoordinatoren sikrer, at klinikken planlægger flytning i overensstemmelse med den overordnede planlægning, Aftalte leverancer og deadlines overholdes, Sikre mandat til opgaver og beslutninger i flytteplanlægningen (tæt reference mellem flyttekoordinator og klinikkens ledelse)</a:t>
            </a:r>
          </a:p>
          <a:p>
            <a:r>
              <a:rPr lang="da-DK" sz="1200" b="1" dirty="0">
                <a:latin typeface="Verdana" panose="020B0604030504040204" pitchFamily="34" charset="0"/>
                <a:ea typeface="Verdana" panose="020B0604030504040204" pitchFamily="34" charset="0"/>
                <a:cs typeface="Verdana" panose="020B0604030504040204" pitchFamily="34" charset="0"/>
              </a:rPr>
              <a:t>Forventet levering fra projektleder til flyttekoordinator</a:t>
            </a:r>
            <a:endParaRPr lang="da-DK" sz="1200" dirty="0">
              <a:latin typeface="Verdana" panose="020B0604030504040204" pitchFamily="34" charset="0"/>
              <a:ea typeface="Verdana" panose="020B0604030504040204" pitchFamily="34" charset="0"/>
              <a:cs typeface="Verdana" panose="020B0604030504040204" pitchFamily="34" charset="0"/>
            </a:endParaRPr>
          </a:p>
          <a:p>
            <a:pPr lvl="0"/>
            <a:r>
              <a:rPr lang="da-DK" sz="1200" dirty="0">
                <a:latin typeface="Verdana" panose="020B0604030504040204" pitchFamily="34" charset="0"/>
                <a:ea typeface="Verdana" panose="020B0604030504040204" pitchFamily="34" charset="0"/>
                <a:cs typeface="Verdana" panose="020B0604030504040204" pitchFamily="34" charset="0"/>
              </a:rPr>
              <a:t>Tæt understøttelse af flyttekoordinatorens opgaver og informationsbehov, Klare meldinger om hvilke ’leveringer’ der forventes hvornår (selvom der kan sagtens komme </a:t>
            </a:r>
            <a:r>
              <a:rPr lang="da-DK" sz="1200" dirty="0" err="1">
                <a:latin typeface="Verdana" panose="020B0604030504040204" pitchFamily="34" charset="0"/>
                <a:ea typeface="Verdana" panose="020B0604030504040204" pitchFamily="34" charset="0"/>
                <a:cs typeface="Verdana" panose="020B0604030504040204" pitchFamily="34" charset="0"/>
              </a:rPr>
              <a:t>uforudseete</a:t>
            </a:r>
            <a:r>
              <a:rPr lang="da-DK" sz="1200" dirty="0">
                <a:latin typeface="Verdana" panose="020B0604030504040204" pitchFamily="34" charset="0"/>
                <a:ea typeface="Verdana" panose="020B0604030504040204" pitchFamily="34" charset="0"/>
                <a:cs typeface="Verdana" panose="020B0604030504040204" pitchFamily="34" charset="0"/>
              </a:rPr>
              <a:t> ting på bordet), Tilgængelighed og lokal deltagelse hvor det skønnes gavnligt, fx personalemøder og planlægningsmøder, Levering af tilpassede tjeklister, værktøjer og nødvendige skabeloner</a:t>
            </a:r>
          </a:p>
          <a:p>
            <a:r>
              <a:rPr lang="da-DK" sz="4400" dirty="0">
                <a:latin typeface="Verdana" panose="020B0604030504040204" pitchFamily="34" charset="0"/>
                <a:ea typeface="Verdana" panose="020B0604030504040204" pitchFamily="34" charset="0"/>
                <a:cs typeface="Verdana" panose="020B0604030504040204" pitchFamily="34" charset="0"/>
              </a:rPr>
              <a:t>Kick </a:t>
            </a:r>
            <a:r>
              <a:rPr lang="da-DK" sz="4400" dirty="0" err="1">
                <a:latin typeface="Verdana" panose="020B0604030504040204" pitchFamily="34" charset="0"/>
                <a:ea typeface="Verdana" panose="020B0604030504040204" pitchFamily="34" charset="0"/>
                <a:cs typeface="Verdana" panose="020B0604030504040204" pitchFamily="34" charset="0"/>
              </a:rPr>
              <a:t>off</a:t>
            </a:r>
            <a:r>
              <a:rPr lang="da-DK" sz="4400" dirty="0">
                <a:latin typeface="Verdana" panose="020B0604030504040204" pitchFamily="34" charset="0"/>
                <a:ea typeface="Verdana" panose="020B0604030504040204" pitchFamily="34" charset="0"/>
                <a:cs typeface="Verdana" panose="020B0604030504040204" pitchFamily="34" charset="0"/>
              </a:rPr>
              <a:t> for de udpegede flyttekoordinatorer</a:t>
            </a:r>
          </a:p>
          <a:p>
            <a:r>
              <a:rPr lang="da-DK" sz="1200" dirty="0">
                <a:latin typeface="Verdana" panose="020B0604030504040204" pitchFamily="34" charset="0"/>
                <a:ea typeface="Verdana" panose="020B0604030504040204" pitchFamily="34" charset="0"/>
                <a:cs typeface="Verdana" panose="020B0604030504040204" pitchFamily="34" charset="0"/>
              </a:rPr>
              <a:t>Fællesmøde, slides fra vores kan rekvireres, opbygning, indføring i byggeprojektet, hvordan skal vi flytte, etablere den platform der viser behovet for klinikkens involvering, ejerskab</a:t>
            </a:r>
          </a:p>
          <a:p>
            <a:endParaRPr lang="da-DK" dirty="0"/>
          </a:p>
        </p:txBody>
      </p:sp>
      <p:sp>
        <p:nvSpPr>
          <p:cNvPr id="4" name="Pladsholder til diasnummer 3"/>
          <p:cNvSpPr>
            <a:spLocks noGrp="1"/>
          </p:cNvSpPr>
          <p:nvPr>
            <p:ph type="sldNum" sz="quarter" idx="10"/>
          </p:nvPr>
        </p:nvSpPr>
        <p:spPr/>
        <p:txBody>
          <a:bodyPr/>
          <a:lstStyle/>
          <a:p>
            <a:fld id="{1689F029-5268-48A9-BC8C-802A1F928BB2}" type="slidenum">
              <a:rPr lang="da-DK" smtClean="0"/>
              <a:t>10</a:t>
            </a:fld>
            <a:endParaRPr lang="da-DK"/>
          </a:p>
        </p:txBody>
      </p:sp>
    </p:spTree>
    <p:extLst>
      <p:ext uri="{BB962C8B-B14F-4D97-AF65-F5344CB8AC3E}">
        <p14:creationId xmlns:p14="http://schemas.microsoft.com/office/powerpoint/2010/main" val="3328843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912733" y="2130919"/>
            <a:ext cx="10344309" cy="1470366"/>
          </a:xfrm>
        </p:spPr>
        <p:txBody>
          <a:bodyPr/>
          <a:lstStyle/>
          <a:p>
            <a:r>
              <a:rPr lang="da-DK"/>
              <a:t>Klik for at redigere i master</a:t>
            </a:r>
          </a:p>
        </p:txBody>
      </p:sp>
      <p:sp>
        <p:nvSpPr>
          <p:cNvPr id="3" name="Undertitel 2"/>
          <p:cNvSpPr>
            <a:spLocks noGrp="1"/>
          </p:cNvSpPr>
          <p:nvPr>
            <p:ph type="subTitle" idx="1"/>
          </p:nvPr>
        </p:nvSpPr>
        <p:spPr>
          <a:xfrm>
            <a:off x="1825466" y="3887100"/>
            <a:ext cx="8518843" cy="1753006"/>
          </a:xfrm>
        </p:spPr>
        <p:txBody>
          <a:bodyPr/>
          <a:lstStyle>
            <a:lvl1pPr marL="0" indent="0" algn="ctr">
              <a:buNone/>
              <a:defRPr>
                <a:solidFill>
                  <a:schemeClr val="tx1">
                    <a:tint val="75000"/>
                  </a:schemeClr>
                </a:solidFill>
              </a:defRPr>
            </a:lvl1pPr>
            <a:lvl2pPr marL="608899" indent="0" algn="ctr">
              <a:buNone/>
              <a:defRPr>
                <a:solidFill>
                  <a:schemeClr val="tx1">
                    <a:tint val="75000"/>
                  </a:schemeClr>
                </a:solidFill>
              </a:defRPr>
            </a:lvl2pPr>
            <a:lvl3pPr marL="1217798" indent="0" algn="ctr">
              <a:buNone/>
              <a:defRPr>
                <a:solidFill>
                  <a:schemeClr val="tx1">
                    <a:tint val="75000"/>
                  </a:schemeClr>
                </a:solidFill>
              </a:defRPr>
            </a:lvl3pPr>
            <a:lvl4pPr marL="1826697" indent="0" algn="ctr">
              <a:buNone/>
              <a:defRPr>
                <a:solidFill>
                  <a:schemeClr val="tx1">
                    <a:tint val="75000"/>
                  </a:schemeClr>
                </a:solidFill>
              </a:defRPr>
            </a:lvl4pPr>
            <a:lvl5pPr marL="2435596" indent="0" algn="ctr">
              <a:buNone/>
              <a:defRPr>
                <a:solidFill>
                  <a:schemeClr val="tx1">
                    <a:tint val="75000"/>
                  </a:schemeClr>
                </a:solidFill>
              </a:defRPr>
            </a:lvl5pPr>
            <a:lvl6pPr marL="3044495" indent="0" algn="ctr">
              <a:buNone/>
              <a:defRPr>
                <a:solidFill>
                  <a:schemeClr val="tx1">
                    <a:tint val="75000"/>
                  </a:schemeClr>
                </a:solidFill>
              </a:defRPr>
            </a:lvl6pPr>
            <a:lvl7pPr marL="3653394" indent="0" algn="ctr">
              <a:buNone/>
              <a:defRPr>
                <a:solidFill>
                  <a:schemeClr val="tx1">
                    <a:tint val="75000"/>
                  </a:schemeClr>
                </a:solidFill>
              </a:defRPr>
            </a:lvl7pPr>
            <a:lvl8pPr marL="4262293" indent="0" algn="ctr">
              <a:buNone/>
              <a:defRPr>
                <a:solidFill>
                  <a:schemeClr val="tx1">
                    <a:tint val="75000"/>
                  </a:schemeClr>
                </a:solidFill>
              </a:defRPr>
            </a:lvl8pPr>
            <a:lvl9pPr marL="4871192" indent="0" algn="ctr">
              <a:buNone/>
              <a:defRPr>
                <a:solidFill>
                  <a:schemeClr val="tx1">
                    <a:tint val="75000"/>
                  </a:schemeClr>
                </a:solidFill>
              </a:defRPr>
            </a:lvl9pPr>
          </a:lstStyle>
          <a:p>
            <a:r>
              <a:rPr lang="da-DK"/>
              <a:t>Klik for at redigere i master</a:t>
            </a:r>
          </a:p>
        </p:txBody>
      </p:sp>
      <p:sp>
        <p:nvSpPr>
          <p:cNvPr id="4" name="Pladsholder til dato 3"/>
          <p:cNvSpPr>
            <a:spLocks noGrp="1"/>
          </p:cNvSpPr>
          <p:nvPr>
            <p:ph type="dt" sz="half" idx="10"/>
          </p:nvPr>
        </p:nvSpPr>
        <p:spPr/>
        <p:txBody>
          <a:bodyPr/>
          <a:lstStyle/>
          <a:p>
            <a:fld id="{4031179C-1A7E-46F4-A1C2-F691A00B3297}" type="datetimeFigureOut">
              <a:rPr lang="da-DK" smtClean="0"/>
              <a:t>16-09-2019</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B04BD9DE-DA27-497D-806F-B1D84858F027}" type="slidenum">
              <a:rPr lang="da-DK" smtClean="0"/>
              <a:t>‹nr.›</a:t>
            </a:fld>
            <a:endParaRPr lang="da-DK"/>
          </a:p>
        </p:txBody>
      </p:sp>
    </p:spTree>
    <p:extLst>
      <p:ext uri="{BB962C8B-B14F-4D97-AF65-F5344CB8AC3E}">
        <p14:creationId xmlns:p14="http://schemas.microsoft.com/office/powerpoint/2010/main" val="140464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lodret titel 2"/>
          <p:cNvSpPr>
            <a:spLocks noGrp="1"/>
          </p:cNvSpPr>
          <p:nvPr>
            <p:ph type="body" orient="vert" idx="1"/>
          </p:nvPr>
        </p:nvSpPr>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4031179C-1A7E-46F4-A1C2-F691A00B3297}" type="datetimeFigureOut">
              <a:rPr lang="da-DK" smtClean="0"/>
              <a:t>16-09-2019</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B04BD9DE-DA27-497D-806F-B1D84858F027}" type="slidenum">
              <a:rPr lang="da-DK" smtClean="0"/>
              <a:t>‹nr.›</a:t>
            </a:fld>
            <a:endParaRPr lang="da-DK"/>
          </a:p>
        </p:txBody>
      </p:sp>
    </p:spTree>
    <p:extLst>
      <p:ext uri="{BB962C8B-B14F-4D97-AF65-F5344CB8AC3E}">
        <p14:creationId xmlns:p14="http://schemas.microsoft.com/office/powerpoint/2010/main" val="4194296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8823087" y="274702"/>
            <a:ext cx="2738199" cy="5852880"/>
          </a:xfrm>
        </p:spPr>
        <p:txBody>
          <a:bodyPr vert="eaVert"/>
          <a:lstStyle/>
          <a:p>
            <a:r>
              <a:rPr lang="da-DK"/>
              <a:t>Klik for at redigere i master</a:t>
            </a:r>
          </a:p>
        </p:txBody>
      </p:sp>
      <p:sp>
        <p:nvSpPr>
          <p:cNvPr id="3" name="Pladsholder til lodret titel 2"/>
          <p:cNvSpPr>
            <a:spLocks noGrp="1"/>
          </p:cNvSpPr>
          <p:nvPr>
            <p:ph type="body" orient="vert" idx="1"/>
          </p:nvPr>
        </p:nvSpPr>
        <p:spPr>
          <a:xfrm>
            <a:off x="608489" y="274702"/>
            <a:ext cx="8011769" cy="5852880"/>
          </a:xfrm>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4031179C-1A7E-46F4-A1C2-F691A00B3297}" type="datetimeFigureOut">
              <a:rPr lang="da-DK" smtClean="0"/>
              <a:t>16-09-2019</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B04BD9DE-DA27-497D-806F-B1D84858F027}" type="slidenum">
              <a:rPr lang="da-DK" smtClean="0"/>
              <a:t>‹nr.›</a:t>
            </a:fld>
            <a:endParaRPr lang="da-DK"/>
          </a:p>
        </p:txBody>
      </p:sp>
    </p:spTree>
    <p:extLst>
      <p:ext uri="{BB962C8B-B14F-4D97-AF65-F5344CB8AC3E}">
        <p14:creationId xmlns:p14="http://schemas.microsoft.com/office/powerpoint/2010/main" val="2196352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idx="1"/>
          </p:nvPr>
        </p:nvSpPr>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4031179C-1A7E-46F4-A1C2-F691A00B3297}" type="datetimeFigureOut">
              <a:rPr lang="da-DK" smtClean="0"/>
              <a:t>16-09-2019</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B04BD9DE-DA27-497D-806F-B1D84858F027}" type="slidenum">
              <a:rPr lang="da-DK" smtClean="0"/>
              <a:t>‹nr.›</a:t>
            </a:fld>
            <a:endParaRPr lang="da-DK"/>
          </a:p>
        </p:txBody>
      </p:sp>
    </p:spTree>
    <p:extLst>
      <p:ext uri="{BB962C8B-B14F-4D97-AF65-F5344CB8AC3E}">
        <p14:creationId xmlns:p14="http://schemas.microsoft.com/office/powerpoint/2010/main" val="2335816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961328" y="4407922"/>
            <a:ext cx="10344309" cy="1362390"/>
          </a:xfrm>
        </p:spPr>
        <p:txBody>
          <a:bodyPr anchor="t"/>
          <a:lstStyle>
            <a:lvl1pPr algn="l">
              <a:defRPr sz="5300" b="1" cap="all"/>
            </a:lvl1pPr>
          </a:lstStyle>
          <a:p>
            <a:r>
              <a:rPr lang="da-DK"/>
              <a:t>Klik for at redigere i master</a:t>
            </a:r>
          </a:p>
        </p:txBody>
      </p:sp>
      <p:sp>
        <p:nvSpPr>
          <p:cNvPr id="3" name="Pladsholder til tekst 2"/>
          <p:cNvSpPr>
            <a:spLocks noGrp="1"/>
          </p:cNvSpPr>
          <p:nvPr>
            <p:ph type="body" idx="1"/>
          </p:nvPr>
        </p:nvSpPr>
        <p:spPr>
          <a:xfrm>
            <a:off x="961328" y="2907386"/>
            <a:ext cx="10344309" cy="1500534"/>
          </a:xfrm>
        </p:spPr>
        <p:txBody>
          <a:bodyPr anchor="b"/>
          <a:lstStyle>
            <a:lvl1pPr marL="0" indent="0">
              <a:buNone/>
              <a:defRPr sz="2700">
                <a:solidFill>
                  <a:schemeClr val="tx1">
                    <a:tint val="75000"/>
                  </a:schemeClr>
                </a:solidFill>
              </a:defRPr>
            </a:lvl1pPr>
            <a:lvl2pPr marL="608899" indent="0">
              <a:buNone/>
              <a:defRPr sz="2400">
                <a:solidFill>
                  <a:schemeClr val="tx1">
                    <a:tint val="75000"/>
                  </a:schemeClr>
                </a:solidFill>
              </a:defRPr>
            </a:lvl2pPr>
            <a:lvl3pPr marL="1217798" indent="0">
              <a:buNone/>
              <a:defRPr sz="2100">
                <a:solidFill>
                  <a:schemeClr val="tx1">
                    <a:tint val="75000"/>
                  </a:schemeClr>
                </a:solidFill>
              </a:defRPr>
            </a:lvl3pPr>
            <a:lvl4pPr marL="1826697" indent="0">
              <a:buNone/>
              <a:defRPr sz="1900">
                <a:solidFill>
                  <a:schemeClr val="tx1">
                    <a:tint val="75000"/>
                  </a:schemeClr>
                </a:solidFill>
              </a:defRPr>
            </a:lvl4pPr>
            <a:lvl5pPr marL="2435596" indent="0">
              <a:buNone/>
              <a:defRPr sz="1900">
                <a:solidFill>
                  <a:schemeClr val="tx1">
                    <a:tint val="75000"/>
                  </a:schemeClr>
                </a:solidFill>
              </a:defRPr>
            </a:lvl5pPr>
            <a:lvl6pPr marL="3044495" indent="0">
              <a:buNone/>
              <a:defRPr sz="1900">
                <a:solidFill>
                  <a:schemeClr val="tx1">
                    <a:tint val="75000"/>
                  </a:schemeClr>
                </a:solidFill>
              </a:defRPr>
            </a:lvl6pPr>
            <a:lvl7pPr marL="3653394" indent="0">
              <a:buNone/>
              <a:defRPr sz="1900">
                <a:solidFill>
                  <a:schemeClr val="tx1">
                    <a:tint val="75000"/>
                  </a:schemeClr>
                </a:solidFill>
              </a:defRPr>
            </a:lvl7pPr>
            <a:lvl8pPr marL="4262293" indent="0">
              <a:buNone/>
              <a:defRPr sz="1900">
                <a:solidFill>
                  <a:schemeClr val="tx1">
                    <a:tint val="75000"/>
                  </a:schemeClr>
                </a:solidFill>
              </a:defRPr>
            </a:lvl8pPr>
            <a:lvl9pPr marL="4871192" indent="0">
              <a:buNone/>
              <a:defRPr sz="1900">
                <a:solidFill>
                  <a:schemeClr val="tx1">
                    <a:tint val="75000"/>
                  </a:schemeClr>
                </a:solidFill>
              </a:defRPr>
            </a:lvl9pPr>
          </a:lstStyle>
          <a:p>
            <a:pPr lvl="0"/>
            <a:r>
              <a:rPr lang="da-DK"/>
              <a:t>Klik for at redigere i master</a:t>
            </a:r>
          </a:p>
        </p:txBody>
      </p:sp>
      <p:sp>
        <p:nvSpPr>
          <p:cNvPr id="4" name="Pladsholder til dato 3"/>
          <p:cNvSpPr>
            <a:spLocks noGrp="1"/>
          </p:cNvSpPr>
          <p:nvPr>
            <p:ph type="dt" sz="half" idx="10"/>
          </p:nvPr>
        </p:nvSpPr>
        <p:spPr/>
        <p:txBody>
          <a:bodyPr/>
          <a:lstStyle/>
          <a:p>
            <a:fld id="{4031179C-1A7E-46F4-A1C2-F691A00B3297}" type="datetimeFigureOut">
              <a:rPr lang="da-DK" smtClean="0"/>
              <a:t>16-09-2019</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B04BD9DE-DA27-497D-806F-B1D84858F027}" type="slidenum">
              <a:rPr lang="da-DK" smtClean="0"/>
              <a:t>‹nr.›</a:t>
            </a:fld>
            <a:endParaRPr lang="da-DK"/>
          </a:p>
        </p:txBody>
      </p:sp>
    </p:spTree>
    <p:extLst>
      <p:ext uri="{BB962C8B-B14F-4D97-AF65-F5344CB8AC3E}">
        <p14:creationId xmlns:p14="http://schemas.microsoft.com/office/powerpoint/2010/main" val="3889794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sz="half" idx="1"/>
          </p:nvPr>
        </p:nvSpPr>
        <p:spPr>
          <a:xfrm>
            <a:off x="608489" y="1600572"/>
            <a:ext cx="5374984" cy="4527011"/>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6186302" y="1600572"/>
            <a:ext cx="5374984" cy="4527011"/>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p:cNvSpPr>
            <a:spLocks noGrp="1"/>
          </p:cNvSpPr>
          <p:nvPr>
            <p:ph type="dt" sz="half" idx="10"/>
          </p:nvPr>
        </p:nvSpPr>
        <p:spPr/>
        <p:txBody>
          <a:bodyPr/>
          <a:lstStyle/>
          <a:p>
            <a:fld id="{4031179C-1A7E-46F4-A1C2-F691A00B3297}" type="datetimeFigureOut">
              <a:rPr lang="da-DK" smtClean="0"/>
              <a:t>16-09-2019</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B04BD9DE-DA27-497D-806F-B1D84858F027}" type="slidenum">
              <a:rPr lang="da-DK" smtClean="0"/>
              <a:t>‹nr.›</a:t>
            </a:fld>
            <a:endParaRPr lang="da-DK"/>
          </a:p>
        </p:txBody>
      </p:sp>
    </p:spTree>
    <p:extLst>
      <p:ext uri="{BB962C8B-B14F-4D97-AF65-F5344CB8AC3E}">
        <p14:creationId xmlns:p14="http://schemas.microsoft.com/office/powerpoint/2010/main" val="701151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a:t>Klik for at redigere i master</a:t>
            </a:r>
          </a:p>
        </p:txBody>
      </p:sp>
      <p:sp>
        <p:nvSpPr>
          <p:cNvPr id="3" name="Pladsholder til tekst 2"/>
          <p:cNvSpPr>
            <a:spLocks noGrp="1"/>
          </p:cNvSpPr>
          <p:nvPr>
            <p:ph type="body" idx="1"/>
          </p:nvPr>
        </p:nvSpPr>
        <p:spPr>
          <a:xfrm>
            <a:off x="608489" y="1535469"/>
            <a:ext cx="5377097" cy="639911"/>
          </a:xfrm>
        </p:spPr>
        <p:txBody>
          <a:bodyPr anchor="b"/>
          <a:lstStyle>
            <a:lvl1pPr marL="0" indent="0">
              <a:buNone/>
              <a:defRPr sz="3200" b="1"/>
            </a:lvl1pPr>
            <a:lvl2pPr marL="608899" indent="0">
              <a:buNone/>
              <a:defRPr sz="2700" b="1"/>
            </a:lvl2pPr>
            <a:lvl3pPr marL="1217798" indent="0">
              <a:buNone/>
              <a:defRPr sz="2400" b="1"/>
            </a:lvl3pPr>
            <a:lvl4pPr marL="1826697" indent="0">
              <a:buNone/>
              <a:defRPr sz="2100" b="1"/>
            </a:lvl4pPr>
            <a:lvl5pPr marL="2435596" indent="0">
              <a:buNone/>
              <a:defRPr sz="2100" b="1"/>
            </a:lvl5pPr>
            <a:lvl6pPr marL="3044495" indent="0">
              <a:buNone/>
              <a:defRPr sz="2100" b="1"/>
            </a:lvl6pPr>
            <a:lvl7pPr marL="3653394" indent="0">
              <a:buNone/>
              <a:defRPr sz="2100" b="1"/>
            </a:lvl7pPr>
            <a:lvl8pPr marL="4262293" indent="0">
              <a:buNone/>
              <a:defRPr sz="2100" b="1"/>
            </a:lvl8pPr>
            <a:lvl9pPr marL="4871192" indent="0">
              <a:buNone/>
              <a:defRPr sz="2100" b="1"/>
            </a:lvl9pPr>
          </a:lstStyle>
          <a:p>
            <a:pPr lvl="0"/>
            <a:r>
              <a:rPr lang="da-DK"/>
              <a:t>Klik for at redigere i master</a:t>
            </a:r>
          </a:p>
        </p:txBody>
      </p:sp>
      <p:sp>
        <p:nvSpPr>
          <p:cNvPr id="4" name="Pladsholder til indhold 3"/>
          <p:cNvSpPr>
            <a:spLocks noGrp="1"/>
          </p:cNvSpPr>
          <p:nvPr>
            <p:ph sz="half" idx="2"/>
          </p:nvPr>
        </p:nvSpPr>
        <p:spPr>
          <a:xfrm>
            <a:off x="608489" y="2175378"/>
            <a:ext cx="5377097" cy="3952203"/>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6182078" y="1535469"/>
            <a:ext cx="5379210" cy="639911"/>
          </a:xfrm>
        </p:spPr>
        <p:txBody>
          <a:bodyPr anchor="b"/>
          <a:lstStyle>
            <a:lvl1pPr marL="0" indent="0">
              <a:buNone/>
              <a:defRPr sz="3200" b="1"/>
            </a:lvl1pPr>
            <a:lvl2pPr marL="608899" indent="0">
              <a:buNone/>
              <a:defRPr sz="2700" b="1"/>
            </a:lvl2pPr>
            <a:lvl3pPr marL="1217798" indent="0">
              <a:buNone/>
              <a:defRPr sz="2400" b="1"/>
            </a:lvl3pPr>
            <a:lvl4pPr marL="1826697" indent="0">
              <a:buNone/>
              <a:defRPr sz="2100" b="1"/>
            </a:lvl4pPr>
            <a:lvl5pPr marL="2435596" indent="0">
              <a:buNone/>
              <a:defRPr sz="2100" b="1"/>
            </a:lvl5pPr>
            <a:lvl6pPr marL="3044495" indent="0">
              <a:buNone/>
              <a:defRPr sz="2100" b="1"/>
            </a:lvl6pPr>
            <a:lvl7pPr marL="3653394" indent="0">
              <a:buNone/>
              <a:defRPr sz="2100" b="1"/>
            </a:lvl7pPr>
            <a:lvl8pPr marL="4262293" indent="0">
              <a:buNone/>
              <a:defRPr sz="2100" b="1"/>
            </a:lvl8pPr>
            <a:lvl9pPr marL="4871192" indent="0">
              <a:buNone/>
              <a:defRPr sz="2100" b="1"/>
            </a:lvl9pPr>
          </a:lstStyle>
          <a:p>
            <a:pPr lvl="0"/>
            <a:r>
              <a:rPr lang="da-DK"/>
              <a:t>Klik for at redigere i master</a:t>
            </a:r>
          </a:p>
        </p:txBody>
      </p:sp>
      <p:sp>
        <p:nvSpPr>
          <p:cNvPr id="6" name="Pladsholder til indhold 5"/>
          <p:cNvSpPr>
            <a:spLocks noGrp="1"/>
          </p:cNvSpPr>
          <p:nvPr>
            <p:ph sz="quarter" idx="4"/>
          </p:nvPr>
        </p:nvSpPr>
        <p:spPr>
          <a:xfrm>
            <a:off x="6182078" y="2175378"/>
            <a:ext cx="5379210" cy="3952203"/>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p:cNvSpPr>
            <a:spLocks noGrp="1"/>
          </p:cNvSpPr>
          <p:nvPr>
            <p:ph type="dt" sz="half" idx="10"/>
          </p:nvPr>
        </p:nvSpPr>
        <p:spPr/>
        <p:txBody>
          <a:bodyPr/>
          <a:lstStyle/>
          <a:p>
            <a:fld id="{4031179C-1A7E-46F4-A1C2-F691A00B3297}" type="datetimeFigureOut">
              <a:rPr lang="da-DK" smtClean="0"/>
              <a:t>16-09-2019</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B04BD9DE-DA27-497D-806F-B1D84858F027}" type="slidenum">
              <a:rPr lang="da-DK" smtClean="0"/>
              <a:t>‹nr.›</a:t>
            </a:fld>
            <a:endParaRPr lang="da-DK"/>
          </a:p>
        </p:txBody>
      </p:sp>
    </p:spTree>
    <p:extLst>
      <p:ext uri="{BB962C8B-B14F-4D97-AF65-F5344CB8AC3E}">
        <p14:creationId xmlns:p14="http://schemas.microsoft.com/office/powerpoint/2010/main" val="4053770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dato 2"/>
          <p:cNvSpPr>
            <a:spLocks noGrp="1"/>
          </p:cNvSpPr>
          <p:nvPr>
            <p:ph type="dt" sz="half" idx="10"/>
          </p:nvPr>
        </p:nvSpPr>
        <p:spPr/>
        <p:txBody>
          <a:bodyPr/>
          <a:lstStyle/>
          <a:p>
            <a:fld id="{4031179C-1A7E-46F4-A1C2-F691A00B3297}" type="datetimeFigureOut">
              <a:rPr lang="da-DK" smtClean="0"/>
              <a:t>16-09-2019</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B04BD9DE-DA27-497D-806F-B1D84858F027}" type="slidenum">
              <a:rPr lang="da-DK" smtClean="0"/>
              <a:t>‹nr.›</a:t>
            </a:fld>
            <a:endParaRPr lang="da-DK"/>
          </a:p>
        </p:txBody>
      </p:sp>
    </p:spTree>
    <p:extLst>
      <p:ext uri="{BB962C8B-B14F-4D97-AF65-F5344CB8AC3E}">
        <p14:creationId xmlns:p14="http://schemas.microsoft.com/office/powerpoint/2010/main" val="3453394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4031179C-1A7E-46F4-A1C2-F691A00B3297}" type="datetimeFigureOut">
              <a:rPr lang="da-DK" smtClean="0"/>
              <a:t>16-09-2019</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B04BD9DE-DA27-497D-806F-B1D84858F027}" type="slidenum">
              <a:rPr lang="da-DK" smtClean="0"/>
              <a:t>‹nr.›</a:t>
            </a:fld>
            <a:endParaRPr lang="da-DK"/>
          </a:p>
        </p:txBody>
      </p:sp>
    </p:spTree>
    <p:extLst>
      <p:ext uri="{BB962C8B-B14F-4D97-AF65-F5344CB8AC3E}">
        <p14:creationId xmlns:p14="http://schemas.microsoft.com/office/powerpoint/2010/main" val="2056297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608491" y="273112"/>
            <a:ext cx="4003772" cy="1162320"/>
          </a:xfrm>
        </p:spPr>
        <p:txBody>
          <a:bodyPr anchor="b"/>
          <a:lstStyle>
            <a:lvl1pPr algn="l">
              <a:defRPr sz="2700" b="1"/>
            </a:lvl1pPr>
          </a:lstStyle>
          <a:p>
            <a:r>
              <a:rPr lang="da-DK"/>
              <a:t>Klik for at redigere i master</a:t>
            </a:r>
          </a:p>
        </p:txBody>
      </p:sp>
      <p:sp>
        <p:nvSpPr>
          <p:cNvPr id="3" name="Pladsholder til indhold 2"/>
          <p:cNvSpPr>
            <a:spLocks noGrp="1"/>
          </p:cNvSpPr>
          <p:nvPr>
            <p:ph idx="1"/>
          </p:nvPr>
        </p:nvSpPr>
        <p:spPr>
          <a:xfrm>
            <a:off x="4758044" y="273114"/>
            <a:ext cx="6803242" cy="5854469"/>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608491" y="1435434"/>
            <a:ext cx="4003772" cy="4692149"/>
          </a:xfrm>
        </p:spPr>
        <p:txBody>
          <a:bodyPr/>
          <a:lstStyle>
            <a:lvl1pPr marL="0" indent="0">
              <a:buNone/>
              <a:defRPr sz="1900"/>
            </a:lvl1pPr>
            <a:lvl2pPr marL="608899" indent="0">
              <a:buNone/>
              <a:defRPr sz="1600"/>
            </a:lvl2pPr>
            <a:lvl3pPr marL="1217798" indent="0">
              <a:buNone/>
              <a:defRPr sz="1300"/>
            </a:lvl3pPr>
            <a:lvl4pPr marL="1826697" indent="0">
              <a:buNone/>
              <a:defRPr sz="1200"/>
            </a:lvl4pPr>
            <a:lvl5pPr marL="2435596" indent="0">
              <a:buNone/>
              <a:defRPr sz="1200"/>
            </a:lvl5pPr>
            <a:lvl6pPr marL="3044495" indent="0">
              <a:buNone/>
              <a:defRPr sz="1200"/>
            </a:lvl6pPr>
            <a:lvl7pPr marL="3653394" indent="0">
              <a:buNone/>
              <a:defRPr sz="1200"/>
            </a:lvl7pPr>
            <a:lvl8pPr marL="4262293" indent="0">
              <a:buNone/>
              <a:defRPr sz="1200"/>
            </a:lvl8pPr>
            <a:lvl9pPr marL="4871192" indent="0">
              <a:buNone/>
              <a:defRPr sz="1200"/>
            </a:lvl9pPr>
          </a:lstStyle>
          <a:p>
            <a:pPr lvl="0"/>
            <a:r>
              <a:rPr lang="da-DK"/>
              <a:t>Klik for at redigere i master</a:t>
            </a:r>
          </a:p>
        </p:txBody>
      </p:sp>
      <p:sp>
        <p:nvSpPr>
          <p:cNvPr id="5" name="Pladsholder til dato 4"/>
          <p:cNvSpPr>
            <a:spLocks noGrp="1"/>
          </p:cNvSpPr>
          <p:nvPr>
            <p:ph type="dt" sz="half" idx="10"/>
          </p:nvPr>
        </p:nvSpPr>
        <p:spPr/>
        <p:txBody>
          <a:bodyPr/>
          <a:lstStyle/>
          <a:p>
            <a:fld id="{4031179C-1A7E-46F4-A1C2-F691A00B3297}" type="datetimeFigureOut">
              <a:rPr lang="da-DK" smtClean="0"/>
              <a:t>16-09-2019</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B04BD9DE-DA27-497D-806F-B1D84858F027}" type="slidenum">
              <a:rPr lang="da-DK" smtClean="0"/>
              <a:t>‹nr.›</a:t>
            </a:fld>
            <a:endParaRPr lang="da-DK"/>
          </a:p>
        </p:txBody>
      </p:sp>
    </p:spTree>
    <p:extLst>
      <p:ext uri="{BB962C8B-B14F-4D97-AF65-F5344CB8AC3E}">
        <p14:creationId xmlns:p14="http://schemas.microsoft.com/office/powerpoint/2010/main" val="13500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2385361" y="4801712"/>
            <a:ext cx="7301865" cy="566870"/>
          </a:xfrm>
        </p:spPr>
        <p:txBody>
          <a:bodyPr anchor="b"/>
          <a:lstStyle>
            <a:lvl1pPr algn="l">
              <a:defRPr sz="2700" b="1"/>
            </a:lvl1pPr>
          </a:lstStyle>
          <a:p>
            <a:r>
              <a:rPr lang="da-DK"/>
              <a:t>Klik for at redigere i master</a:t>
            </a:r>
          </a:p>
        </p:txBody>
      </p:sp>
      <p:sp>
        <p:nvSpPr>
          <p:cNvPr id="3" name="Pladsholder til billede 2"/>
          <p:cNvSpPr>
            <a:spLocks noGrp="1"/>
          </p:cNvSpPr>
          <p:nvPr>
            <p:ph type="pic" idx="1"/>
          </p:nvPr>
        </p:nvSpPr>
        <p:spPr>
          <a:xfrm>
            <a:off x="2385361" y="612916"/>
            <a:ext cx="7301865" cy="4115753"/>
          </a:xfrm>
        </p:spPr>
        <p:txBody>
          <a:bodyPr/>
          <a:lstStyle>
            <a:lvl1pPr marL="0" indent="0">
              <a:buNone/>
              <a:defRPr sz="4300"/>
            </a:lvl1pPr>
            <a:lvl2pPr marL="608899" indent="0">
              <a:buNone/>
              <a:defRPr sz="3700"/>
            </a:lvl2pPr>
            <a:lvl3pPr marL="1217798" indent="0">
              <a:buNone/>
              <a:defRPr sz="3200"/>
            </a:lvl3pPr>
            <a:lvl4pPr marL="1826697" indent="0">
              <a:buNone/>
              <a:defRPr sz="2700"/>
            </a:lvl4pPr>
            <a:lvl5pPr marL="2435596" indent="0">
              <a:buNone/>
              <a:defRPr sz="2700"/>
            </a:lvl5pPr>
            <a:lvl6pPr marL="3044495" indent="0">
              <a:buNone/>
              <a:defRPr sz="2700"/>
            </a:lvl6pPr>
            <a:lvl7pPr marL="3653394" indent="0">
              <a:buNone/>
              <a:defRPr sz="2700"/>
            </a:lvl7pPr>
            <a:lvl8pPr marL="4262293" indent="0">
              <a:buNone/>
              <a:defRPr sz="2700"/>
            </a:lvl8pPr>
            <a:lvl9pPr marL="4871192" indent="0">
              <a:buNone/>
              <a:defRPr sz="2700"/>
            </a:lvl9pPr>
          </a:lstStyle>
          <a:p>
            <a:endParaRPr lang="da-DK"/>
          </a:p>
        </p:txBody>
      </p:sp>
      <p:sp>
        <p:nvSpPr>
          <p:cNvPr id="4" name="Pladsholder til tekst 3"/>
          <p:cNvSpPr>
            <a:spLocks noGrp="1"/>
          </p:cNvSpPr>
          <p:nvPr>
            <p:ph type="body" sz="half" idx="2"/>
          </p:nvPr>
        </p:nvSpPr>
        <p:spPr>
          <a:xfrm>
            <a:off x="2385361" y="5368581"/>
            <a:ext cx="7301865" cy="805049"/>
          </a:xfrm>
        </p:spPr>
        <p:txBody>
          <a:bodyPr/>
          <a:lstStyle>
            <a:lvl1pPr marL="0" indent="0">
              <a:buNone/>
              <a:defRPr sz="1900"/>
            </a:lvl1pPr>
            <a:lvl2pPr marL="608899" indent="0">
              <a:buNone/>
              <a:defRPr sz="1600"/>
            </a:lvl2pPr>
            <a:lvl3pPr marL="1217798" indent="0">
              <a:buNone/>
              <a:defRPr sz="1300"/>
            </a:lvl3pPr>
            <a:lvl4pPr marL="1826697" indent="0">
              <a:buNone/>
              <a:defRPr sz="1200"/>
            </a:lvl4pPr>
            <a:lvl5pPr marL="2435596" indent="0">
              <a:buNone/>
              <a:defRPr sz="1200"/>
            </a:lvl5pPr>
            <a:lvl6pPr marL="3044495" indent="0">
              <a:buNone/>
              <a:defRPr sz="1200"/>
            </a:lvl6pPr>
            <a:lvl7pPr marL="3653394" indent="0">
              <a:buNone/>
              <a:defRPr sz="1200"/>
            </a:lvl7pPr>
            <a:lvl8pPr marL="4262293" indent="0">
              <a:buNone/>
              <a:defRPr sz="1200"/>
            </a:lvl8pPr>
            <a:lvl9pPr marL="4871192" indent="0">
              <a:buNone/>
              <a:defRPr sz="1200"/>
            </a:lvl9pPr>
          </a:lstStyle>
          <a:p>
            <a:pPr lvl="0"/>
            <a:r>
              <a:rPr lang="da-DK"/>
              <a:t>Klik for at redigere i master</a:t>
            </a:r>
          </a:p>
        </p:txBody>
      </p:sp>
      <p:sp>
        <p:nvSpPr>
          <p:cNvPr id="5" name="Pladsholder til dato 4"/>
          <p:cNvSpPr>
            <a:spLocks noGrp="1"/>
          </p:cNvSpPr>
          <p:nvPr>
            <p:ph type="dt" sz="half" idx="10"/>
          </p:nvPr>
        </p:nvSpPr>
        <p:spPr/>
        <p:txBody>
          <a:bodyPr/>
          <a:lstStyle/>
          <a:p>
            <a:fld id="{4031179C-1A7E-46F4-A1C2-F691A00B3297}" type="datetimeFigureOut">
              <a:rPr lang="da-DK" smtClean="0"/>
              <a:t>16-09-2019</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B04BD9DE-DA27-497D-806F-B1D84858F027}" type="slidenum">
              <a:rPr lang="da-DK" smtClean="0"/>
              <a:t>‹nr.›</a:t>
            </a:fld>
            <a:endParaRPr lang="da-DK"/>
          </a:p>
        </p:txBody>
      </p:sp>
    </p:spTree>
    <p:extLst>
      <p:ext uri="{BB962C8B-B14F-4D97-AF65-F5344CB8AC3E}">
        <p14:creationId xmlns:p14="http://schemas.microsoft.com/office/powerpoint/2010/main" val="3302981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608489" y="274701"/>
            <a:ext cx="10952798" cy="1143265"/>
          </a:xfrm>
          <a:prstGeom prst="rect">
            <a:avLst/>
          </a:prstGeom>
        </p:spPr>
        <p:txBody>
          <a:bodyPr vert="horz" lIns="121780" tIns="60890" rIns="121780" bIns="60890" rtlCol="0" anchor="ctr">
            <a:normAutofit/>
          </a:bodyPr>
          <a:lstStyle/>
          <a:p>
            <a:r>
              <a:rPr lang="da-DK"/>
              <a:t>Klik for at redigere i master</a:t>
            </a:r>
          </a:p>
        </p:txBody>
      </p:sp>
      <p:sp>
        <p:nvSpPr>
          <p:cNvPr id="3" name="Pladsholder til tekst 2"/>
          <p:cNvSpPr>
            <a:spLocks noGrp="1"/>
          </p:cNvSpPr>
          <p:nvPr>
            <p:ph type="body" idx="1"/>
          </p:nvPr>
        </p:nvSpPr>
        <p:spPr>
          <a:xfrm>
            <a:off x="608489" y="1600572"/>
            <a:ext cx="10952798" cy="4527011"/>
          </a:xfrm>
          <a:prstGeom prst="rect">
            <a:avLst/>
          </a:prstGeom>
        </p:spPr>
        <p:txBody>
          <a:bodyPr vert="horz" lIns="121780" tIns="60890" rIns="121780" bIns="60890" rtlCol="0">
            <a:normAutofit/>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2"/>
          </p:nvPr>
        </p:nvSpPr>
        <p:spPr>
          <a:xfrm>
            <a:off x="608489" y="6357822"/>
            <a:ext cx="2839614" cy="365210"/>
          </a:xfrm>
          <a:prstGeom prst="rect">
            <a:avLst/>
          </a:prstGeom>
        </p:spPr>
        <p:txBody>
          <a:bodyPr vert="horz" lIns="121780" tIns="60890" rIns="121780" bIns="60890" rtlCol="0" anchor="ctr"/>
          <a:lstStyle>
            <a:lvl1pPr algn="l">
              <a:defRPr sz="1600">
                <a:solidFill>
                  <a:schemeClr val="tx1">
                    <a:tint val="75000"/>
                  </a:schemeClr>
                </a:solidFill>
              </a:defRPr>
            </a:lvl1pPr>
          </a:lstStyle>
          <a:p>
            <a:fld id="{4031179C-1A7E-46F4-A1C2-F691A00B3297}" type="datetimeFigureOut">
              <a:rPr lang="da-DK" smtClean="0"/>
              <a:t>16-09-2019</a:t>
            </a:fld>
            <a:endParaRPr lang="da-DK"/>
          </a:p>
        </p:txBody>
      </p:sp>
      <p:sp>
        <p:nvSpPr>
          <p:cNvPr id="5" name="Pladsholder til sidefod 4"/>
          <p:cNvSpPr>
            <a:spLocks noGrp="1"/>
          </p:cNvSpPr>
          <p:nvPr>
            <p:ph type="ftr" sz="quarter" idx="3"/>
          </p:nvPr>
        </p:nvSpPr>
        <p:spPr>
          <a:xfrm>
            <a:off x="4158007" y="6357822"/>
            <a:ext cx="3853762" cy="365210"/>
          </a:xfrm>
          <a:prstGeom prst="rect">
            <a:avLst/>
          </a:prstGeom>
        </p:spPr>
        <p:txBody>
          <a:bodyPr vert="horz" lIns="121780" tIns="60890" rIns="121780" bIns="60890" rtlCol="0" anchor="ctr"/>
          <a:lstStyle>
            <a:lvl1pPr algn="ctr">
              <a:defRPr sz="16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8721672" y="6357822"/>
            <a:ext cx="2839614" cy="365210"/>
          </a:xfrm>
          <a:prstGeom prst="rect">
            <a:avLst/>
          </a:prstGeom>
        </p:spPr>
        <p:txBody>
          <a:bodyPr vert="horz" lIns="121780" tIns="60890" rIns="121780" bIns="60890" rtlCol="0" anchor="ctr"/>
          <a:lstStyle>
            <a:lvl1pPr algn="r">
              <a:defRPr sz="1600">
                <a:solidFill>
                  <a:schemeClr val="tx1">
                    <a:tint val="75000"/>
                  </a:schemeClr>
                </a:solidFill>
              </a:defRPr>
            </a:lvl1pPr>
          </a:lstStyle>
          <a:p>
            <a:fld id="{B04BD9DE-DA27-497D-806F-B1D84858F027}" type="slidenum">
              <a:rPr lang="da-DK" smtClean="0"/>
              <a:t>‹nr.›</a:t>
            </a:fld>
            <a:endParaRPr lang="da-DK"/>
          </a:p>
        </p:txBody>
      </p:sp>
    </p:spTree>
    <p:extLst>
      <p:ext uri="{BB962C8B-B14F-4D97-AF65-F5344CB8AC3E}">
        <p14:creationId xmlns:p14="http://schemas.microsoft.com/office/powerpoint/2010/main" val="36868743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17798" rtl="0" eaLnBrk="1" latinLnBrk="0" hangingPunct="1">
        <a:spcBef>
          <a:spcPct val="0"/>
        </a:spcBef>
        <a:buNone/>
        <a:defRPr sz="5900" kern="1200">
          <a:solidFill>
            <a:schemeClr val="tx1"/>
          </a:solidFill>
          <a:latin typeface="+mj-lt"/>
          <a:ea typeface="+mj-ea"/>
          <a:cs typeface="+mj-cs"/>
        </a:defRPr>
      </a:lvl1pPr>
    </p:titleStyle>
    <p:bodyStyle>
      <a:lvl1pPr marL="456674" indent="-456674" algn="l" defTabSz="1217798" rtl="0" eaLnBrk="1" latinLnBrk="0" hangingPunct="1">
        <a:spcBef>
          <a:spcPct val="20000"/>
        </a:spcBef>
        <a:buFont typeface="Arial" panose="020B0604020202020204" pitchFamily="34" charset="0"/>
        <a:buChar char="•"/>
        <a:defRPr sz="4300" kern="1200">
          <a:solidFill>
            <a:schemeClr val="tx1"/>
          </a:solidFill>
          <a:latin typeface="+mn-lt"/>
          <a:ea typeface="+mn-ea"/>
          <a:cs typeface="+mn-cs"/>
        </a:defRPr>
      </a:lvl1pPr>
      <a:lvl2pPr marL="989461" indent="-380562" algn="l" defTabSz="1217798" rtl="0" eaLnBrk="1" latinLnBrk="0" hangingPunct="1">
        <a:spcBef>
          <a:spcPct val="20000"/>
        </a:spcBef>
        <a:buFont typeface="Arial" panose="020B0604020202020204" pitchFamily="34" charset="0"/>
        <a:buChar char="–"/>
        <a:defRPr sz="3700" kern="1200">
          <a:solidFill>
            <a:schemeClr val="tx1"/>
          </a:solidFill>
          <a:latin typeface="+mn-lt"/>
          <a:ea typeface="+mn-ea"/>
          <a:cs typeface="+mn-cs"/>
        </a:defRPr>
      </a:lvl2pPr>
      <a:lvl3pPr marL="1522247" indent="-304449" algn="l" defTabSz="1217798"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1146" indent="-304449" algn="l" defTabSz="1217798"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4pPr>
      <a:lvl5pPr marL="2740045" indent="-304449" algn="l" defTabSz="1217798"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5pPr>
      <a:lvl6pPr marL="3348944" indent="-304449" algn="l" defTabSz="1217798"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6pPr>
      <a:lvl7pPr marL="3957843" indent="-304449" algn="l" defTabSz="1217798"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7pPr>
      <a:lvl8pPr marL="4566742" indent="-304449" algn="l" defTabSz="1217798"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8pPr>
      <a:lvl9pPr marL="5175641" indent="-304449" algn="l" defTabSz="1217798"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9pPr>
    </p:bodyStyle>
    <p:otherStyle>
      <a:defPPr>
        <a:defRPr lang="da-DK"/>
      </a:defPPr>
      <a:lvl1pPr marL="0" algn="l" defTabSz="1217798" rtl="0" eaLnBrk="1" latinLnBrk="0" hangingPunct="1">
        <a:defRPr sz="2400" kern="1200">
          <a:solidFill>
            <a:schemeClr val="tx1"/>
          </a:solidFill>
          <a:latin typeface="+mn-lt"/>
          <a:ea typeface="+mn-ea"/>
          <a:cs typeface="+mn-cs"/>
        </a:defRPr>
      </a:lvl1pPr>
      <a:lvl2pPr marL="608899" algn="l" defTabSz="1217798" rtl="0" eaLnBrk="1" latinLnBrk="0" hangingPunct="1">
        <a:defRPr sz="2400" kern="1200">
          <a:solidFill>
            <a:schemeClr val="tx1"/>
          </a:solidFill>
          <a:latin typeface="+mn-lt"/>
          <a:ea typeface="+mn-ea"/>
          <a:cs typeface="+mn-cs"/>
        </a:defRPr>
      </a:lvl2pPr>
      <a:lvl3pPr marL="1217798" algn="l" defTabSz="1217798" rtl="0" eaLnBrk="1" latinLnBrk="0" hangingPunct="1">
        <a:defRPr sz="2400" kern="1200">
          <a:solidFill>
            <a:schemeClr val="tx1"/>
          </a:solidFill>
          <a:latin typeface="+mn-lt"/>
          <a:ea typeface="+mn-ea"/>
          <a:cs typeface="+mn-cs"/>
        </a:defRPr>
      </a:lvl3pPr>
      <a:lvl4pPr marL="1826697" algn="l" defTabSz="1217798" rtl="0" eaLnBrk="1" latinLnBrk="0" hangingPunct="1">
        <a:defRPr sz="2400" kern="1200">
          <a:solidFill>
            <a:schemeClr val="tx1"/>
          </a:solidFill>
          <a:latin typeface="+mn-lt"/>
          <a:ea typeface="+mn-ea"/>
          <a:cs typeface="+mn-cs"/>
        </a:defRPr>
      </a:lvl4pPr>
      <a:lvl5pPr marL="2435596" algn="l" defTabSz="1217798" rtl="0" eaLnBrk="1" latinLnBrk="0" hangingPunct="1">
        <a:defRPr sz="2400" kern="1200">
          <a:solidFill>
            <a:schemeClr val="tx1"/>
          </a:solidFill>
          <a:latin typeface="+mn-lt"/>
          <a:ea typeface="+mn-ea"/>
          <a:cs typeface="+mn-cs"/>
        </a:defRPr>
      </a:lvl5pPr>
      <a:lvl6pPr marL="3044495" algn="l" defTabSz="1217798" rtl="0" eaLnBrk="1" latinLnBrk="0" hangingPunct="1">
        <a:defRPr sz="2400" kern="1200">
          <a:solidFill>
            <a:schemeClr val="tx1"/>
          </a:solidFill>
          <a:latin typeface="+mn-lt"/>
          <a:ea typeface="+mn-ea"/>
          <a:cs typeface="+mn-cs"/>
        </a:defRPr>
      </a:lvl6pPr>
      <a:lvl7pPr marL="3653394" algn="l" defTabSz="1217798" rtl="0" eaLnBrk="1" latinLnBrk="0" hangingPunct="1">
        <a:defRPr sz="2400" kern="1200">
          <a:solidFill>
            <a:schemeClr val="tx1"/>
          </a:solidFill>
          <a:latin typeface="+mn-lt"/>
          <a:ea typeface="+mn-ea"/>
          <a:cs typeface="+mn-cs"/>
        </a:defRPr>
      </a:lvl7pPr>
      <a:lvl8pPr marL="4262293" algn="l" defTabSz="1217798" rtl="0" eaLnBrk="1" latinLnBrk="0" hangingPunct="1">
        <a:defRPr sz="2400" kern="1200">
          <a:solidFill>
            <a:schemeClr val="tx1"/>
          </a:solidFill>
          <a:latin typeface="+mn-lt"/>
          <a:ea typeface="+mn-ea"/>
          <a:cs typeface="+mn-cs"/>
        </a:defRPr>
      </a:lvl8pPr>
      <a:lvl9pPr marL="4871192" algn="l" defTabSz="1217798"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hyperlink" Target="http://www.vest.rm.dk/" TargetMode="External"/><Relationship Id="rId5" Type="http://schemas.openxmlformats.org/officeDocument/2006/relationships/hyperlink" Target="mailto:jacopede@rm.dk" TargetMode="External"/><Relationship Id="rId4" Type="http://schemas.openxmlformats.org/officeDocument/2006/relationships/hyperlink" Target="mailto:helle.eiberg.thorup.01@regionh.d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1"/>
          <p:cNvSpPr txBox="1">
            <a:spLocks/>
          </p:cNvSpPr>
          <p:nvPr/>
        </p:nvSpPr>
        <p:spPr>
          <a:xfrm>
            <a:off x="238913" y="765498"/>
            <a:ext cx="11308606" cy="828192"/>
          </a:xfrm>
          <a:prstGeom prst="rect">
            <a:avLst/>
          </a:prstGeom>
        </p:spPr>
        <p:txBody>
          <a:bodyPr vert="horz" lIns="121780" tIns="60890" rIns="121780" bIns="6089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da-DK" sz="2800" b="1" dirty="0">
                <a:latin typeface="Verdana" panose="020B0604030504040204" pitchFamily="34" charset="0"/>
                <a:ea typeface="Verdana" panose="020B0604030504040204" pitchFamily="34" charset="0"/>
                <a:cs typeface="Verdana" panose="020B0604030504040204" pitchFamily="34" charset="0"/>
              </a:rPr>
              <a:t>Indledning - fokus på den fysiske flytning her, ikke patientflytning. Hvilke emner på dette oplæg, afgrænsning</a:t>
            </a:r>
            <a:br>
              <a:rPr lang="da-DK" sz="2800" b="1" dirty="0">
                <a:latin typeface="Verdana" panose="020B0604030504040204" pitchFamily="34" charset="0"/>
                <a:ea typeface="Verdana" panose="020B0604030504040204" pitchFamily="34" charset="0"/>
                <a:cs typeface="Verdana" panose="020B0604030504040204" pitchFamily="34" charset="0"/>
              </a:rPr>
            </a:br>
            <a:endParaRPr lang="da-DK" sz="2800" b="1" dirty="0">
              <a:latin typeface="Verdana" panose="020B0604030504040204" pitchFamily="34" charset="0"/>
              <a:ea typeface="Verdana" panose="020B0604030504040204" pitchFamily="34" charset="0"/>
              <a:cs typeface="Verdana" panose="020B0604030504040204" pitchFamily="34" charset="0"/>
            </a:endParaRPr>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5621813"/>
            <a:ext cx="12169774" cy="1237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33450"/>
            <a:ext cx="12169775" cy="2343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Billed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255" y="328572"/>
            <a:ext cx="1552575" cy="742950"/>
          </a:xfrm>
          <a:prstGeom prst="rect">
            <a:avLst/>
          </a:prstGeom>
        </p:spPr>
      </p:pic>
      <p:sp>
        <p:nvSpPr>
          <p:cNvPr id="11" name="Titel 1"/>
          <p:cNvSpPr txBox="1">
            <a:spLocks/>
          </p:cNvSpPr>
          <p:nvPr/>
        </p:nvSpPr>
        <p:spPr>
          <a:xfrm>
            <a:off x="257381" y="3285778"/>
            <a:ext cx="11308606" cy="828192"/>
          </a:xfrm>
          <a:prstGeom prst="rect">
            <a:avLst/>
          </a:prstGeom>
        </p:spPr>
        <p:txBody>
          <a:bodyPr vert="horz" lIns="121780" tIns="60890" rIns="121780" bIns="6089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da-DK" b="1" dirty="0">
                <a:latin typeface="Verdana" panose="020B0604030504040204" pitchFamily="34" charset="0"/>
                <a:ea typeface="Verdana" panose="020B0604030504040204" pitchFamily="34" charset="0"/>
                <a:cs typeface="Verdana" panose="020B0604030504040204" pitchFamily="34" charset="0"/>
              </a:rPr>
              <a:t>Flyttekoordinatorer</a:t>
            </a:r>
          </a:p>
        </p:txBody>
      </p:sp>
    </p:spTree>
    <p:extLst>
      <p:ext uri="{BB962C8B-B14F-4D97-AF65-F5344CB8AC3E}">
        <p14:creationId xmlns:p14="http://schemas.microsoft.com/office/powerpoint/2010/main" val="3960101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8EB96D-115F-4179-9B5C-B46E617D4306}"/>
              </a:ext>
            </a:extLst>
          </p:cNvPr>
          <p:cNvSpPr>
            <a:spLocks noGrp="1"/>
          </p:cNvSpPr>
          <p:nvPr>
            <p:ph type="title"/>
          </p:nvPr>
        </p:nvSpPr>
        <p:spPr>
          <a:xfrm>
            <a:off x="324247" y="206617"/>
            <a:ext cx="11181859" cy="396044"/>
          </a:xfrm>
        </p:spPr>
        <p:txBody>
          <a:bodyPr anchor="t">
            <a:noAutofit/>
          </a:bodyPr>
          <a:lstStyle/>
          <a:p>
            <a:pPr algn="l"/>
            <a:r>
              <a:rPr lang="da-DK" sz="2800" b="1" dirty="0">
                <a:latin typeface="Verdana" panose="020B0604030504040204" pitchFamily="34" charset="0"/>
                <a:ea typeface="Verdana" panose="020B0604030504040204" pitchFamily="34" charset="0"/>
                <a:cs typeface="Verdana" panose="020B0604030504040204" pitchFamily="34" charset="0"/>
              </a:rPr>
              <a:t>Den gode start, </a:t>
            </a:r>
            <a:r>
              <a:rPr lang="da-DK" sz="2800" b="1" dirty="0" err="1">
                <a:latin typeface="Verdana" panose="020B0604030504040204" pitchFamily="34" charset="0"/>
                <a:ea typeface="Verdana" panose="020B0604030504040204" pitchFamily="34" charset="0"/>
                <a:cs typeface="Verdana" panose="020B0604030504040204" pitchFamily="34" charset="0"/>
              </a:rPr>
              <a:t>kick-off</a:t>
            </a:r>
            <a:r>
              <a:rPr lang="da-DK" sz="2800" b="1" dirty="0">
                <a:latin typeface="Verdana" panose="020B0604030504040204" pitchFamily="34" charset="0"/>
                <a:ea typeface="Verdana" panose="020B0604030504040204" pitchFamily="34" charset="0"/>
                <a:cs typeface="Verdana" panose="020B0604030504040204" pitchFamily="34" charset="0"/>
              </a:rPr>
              <a:t> for flyttekoordinatorerne</a:t>
            </a:r>
            <a:br>
              <a:rPr lang="da-DK" sz="2800" b="1" dirty="0">
                <a:latin typeface="Verdana" panose="020B0604030504040204" pitchFamily="34" charset="0"/>
                <a:ea typeface="Verdana" panose="020B0604030504040204" pitchFamily="34" charset="0"/>
                <a:cs typeface="Verdana" panose="020B0604030504040204" pitchFamily="34" charset="0"/>
              </a:rPr>
            </a:br>
            <a:endParaRPr lang="da-DK" sz="2800" b="1" dirty="0">
              <a:latin typeface="Verdana" panose="020B0604030504040204" pitchFamily="34" charset="0"/>
              <a:ea typeface="Verdana" panose="020B0604030504040204" pitchFamily="34" charset="0"/>
              <a:cs typeface="Verdana" panose="020B0604030504040204" pitchFamily="34" charset="0"/>
            </a:endParaRPr>
          </a:p>
        </p:txBody>
      </p:sp>
      <p:grpSp>
        <p:nvGrpSpPr>
          <p:cNvPr id="6" name="Gruppe 5"/>
          <p:cNvGrpSpPr/>
          <p:nvPr/>
        </p:nvGrpSpPr>
        <p:grpSpPr>
          <a:xfrm>
            <a:off x="1" y="5640167"/>
            <a:ext cx="12184433" cy="1274827"/>
            <a:chOff x="1" y="5640167"/>
            <a:chExt cx="12184433" cy="1274827"/>
          </a:xfrm>
        </p:grpSpPr>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0584" y="6111198"/>
              <a:ext cx="11753850"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Billed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5640167"/>
              <a:ext cx="1908422" cy="1274827"/>
            </a:xfrm>
            <a:prstGeom prst="rect">
              <a:avLst/>
            </a:prstGeom>
          </p:spPr>
        </p:pic>
      </p:grpSp>
      <p:sp>
        <p:nvSpPr>
          <p:cNvPr id="4" name="Tekstboks 3"/>
          <p:cNvSpPr txBox="1"/>
          <p:nvPr/>
        </p:nvSpPr>
        <p:spPr>
          <a:xfrm>
            <a:off x="288191" y="1329183"/>
            <a:ext cx="3701654" cy="400110"/>
          </a:xfrm>
          <a:prstGeom prst="rect">
            <a:avLst/>
          </a:prstGeom>
          <a:noFill/>
        </p:spPr>
        <p:txBody>
          <a:bodyPr wrap="none" rtlCol="0">
            <a:spAutoFit/>
          </a:bodyPr>
          <a:lstStyle/>
          <a:p>
            <a:r>
              <a:rPr lang="da-DK" sz="2000" b="1" dirty="0">
                <a:latin typeface="Verdana" panose="020B0604030504040204" pitchFamily="34" charset="0"/>
                <a:ea typeface="Verdana" panose="020B0604030504040204" pitchFamily="34" charset="0"/>
                <a:cs typeface="Verdana" panose="020B0604030504040204" pitchFamily="34" charset="0"/>
              </a:rPr>
              <a:t>Forventningsafstemning</a:t>
            </a:r>
          </a:p>
        </p:txBody>
      </p:sp>
      <p:sp>
        <p:nvSpPr>
          <p:cNvPr id="9" name="Tekstboks 8"/>
          <p:cNvSpPr txBox="1"/>
          <p:nvPr/>
        </p:nvSpPr>
        <p:spPr>
          <a:xfrm>
            <a:off x="7957095" y="1288077"/>
            <a:ext cx="2046212" cy="400110"/>
          </a:xfrm>
          <a:prstGeom prst="rect">
            <a:avLst/>
          </a:prstGeom>
          <a:noFill/>
        </p:spPr>
        <p:txBody>
          <a:bodyPr wrap="square" rtlCol="0">
            <a:spAutoFit/>
          </a:bodyPr>
          <a:lstStyle/>
          <a:p>
            <a:r>
              <a:rPr lang="da-DK" sz="2000" b="1" dirty="0">
                <a:latin typeface="Verdana" panose="020B0604030504040204" pitchFamily="34" charset="0"/>
                <a:ea typeface="Verdana" panose="020B0604030504040204" pitchFamily="34" charset="0"/>
                <a:cs typeface="Verdana" panose="020B0604030504040204" pitchFamily="34" charset="0"/>
              </a:rPr>
              <a:t>Kick-off </a:t>
            </a:r>
          </a:p>
        </p:txBody>
      </p:sp>
      <p:sp>
        <p:nvSpPr>
          <p:cNvPr id="5" name="Tekstboks 4"/>
          <p:cNvSpPr txBox="1"/>
          <p:nvPr/>
        </p:nvSpPr>
        <p:spPr>
          <a:xfrm rot="21026645">
            <a:off x="1836415" y="2365643"/>
            <a:ext cx="2432204" cy="400110"/>
          </a:xfrm>
          <a:prstGeom prst="rect">
            <a:avLst/>
          </a:prstGeom>
          <a:noFill/>
        </p:spPr>
        <p:txBody>
          <a:bodyPr wrap="none" rtlCol="0">
            <a:spAutoFit/>
          </a:bodyPr>
          <a:lstStyle/>
          <a:p>
            <a:r>
              <a:rPr lang="da-DK" sz="2000" dirty="0">
                <a:latin typeface="Verdana" panose="020B0604030504040204" pitchFamily="34" charset="0"/>
                <a:ea typeface="Verdana" panose="020B0604030504040204" pitchFamily="34" charset="0"/>
                <a:cs typeface="Verdana" panose="020B0604030504040204" pitchFamily="34" charset="0"/>
              </a:rPr>
              <a:t>Ressourceforbrug</a:t>
            </a:r>
          </a:p>
        </p:txBody>
      </p:sp>
      <p:sp>
        <p:nvSpPr>
          <p:cNvPr id="10" name="Tekstboks 9"/>
          <p:cNvSpPr txBox="1"/>
          <p:nvPr/>
        </p:nvSpPr>
        <p:spPr>
          <a:xfrm rot="608200">
            <a:off x="380714" y="2925738"/>
            <a:ext cx="1596591" cy="400110"/>
          </a:xfrm>
          <a:prstGeom prst="rect">
            <a:avLst/>
          </a:prstGeom>
          <a:noFill/>
        </p:spPr>
        <p:txBody>
          <a:bodyPr wrap="none" rtlCol="0">
            <a:spAutoFit/>
          </a:bodyPr>
          <a:lstStyle/>
          <a:p>
            <a:r>
              <a:rPr lang="da-DK" sz="2000" dirty="0">
                <a:latin typeface="Verdana" panose="020B0604030504040204" pitchFamily="34" charset="0"/>
                <a:ea typeface="Verdana" panose="020B0604030504040204" pitchFamily="34" charset="0"/>
                <a:cs typeface="Verdana" panose="020B0604030504040204" pitchFamily="34" charset="0"/>
              </a:rPr>
              <a:t>Leverancer</a:t>
            </a:r>
          </a:p>
        </p:txBody>
      </p:sp>
      <p:sp>
        <p:nvSpPr>
          <p:cNvPr id="11" name="Tekstboks 10"/>
          <p:cNvSpPr txBox="1"/>
          <p:nvPr/>
        </p:nvSpPr>
        <p:spPr>
          <a:xfrm rot="20929074">
            <a:off x="485490" y="4901459"/>
            <a:ext cx="3113353" cy="400110"/>
          </a:xfrm>
          <a:prstGeom prst="rect">
            <a:avLst/>
          </a:prstGeom>
          <a:noFill/>
        </p:spPr>
        <p:txBody>
          <a:bodyPr wrap="none" rtlCol="0">
            <a:spAutoFit/>
          </a:bodyPr>
          <a:lstStyle/>
          <a:p>
            <a:r>
              <a:rPr lang="da-DK" sz="2000" dirty="0">
                <a:latin typeface="Verdana" panose="020B0604030504040204" pitchFamily="34" charset="0"/>
                <a:ea typeface="Verdana" panose="020B0604030504040204" pitchFamily="34" charset="0"/>
                <a:cs typeface="Verdana" panose="020B0604030504040204" pitchFamily="34" charset="0"/>
              </a:rPr>
              <a:t>Sikre godt samarbejde</a:t>
            </a:r>
          </a:p>
        </p:txBody>
      </p:sp>
      <p:sp>
        <p:nvSpPr>
          <p:cNvPr id="12" name="Tekstboks 11"/>
          <p:cNvSpPr txBox="1"/>
          <p:nvPr/>
        </p:nvSpPr>
        <p:spPr>
          <a:xfrm>
            <a:off x="1977304" y="3758660"/>
            <a:ext cx="2919785" cy="707886"/>
          </a:xfrm>
          <a:prstGeom prst="rect">
            <a:avLst/>
          </a:prstGeom>
          <a:noFill/>
        </p:spPr>
        <p:txBody>
          <a:bodyPr wrap="square" rtlCol="0">
            <a:spAutoFit/>
          </a:bodyPr>
          <a:lstStyle/>
          <a:p>
            <a:r>
              <a:rPr lang="da-DK" sz="2000" i="1" dirty="0">
                <a:latin typeface="Verdana" panose="020B0604030504040204" pitchFamily="34" charset="0"/>
                <a:ea typeface="Verdana" panose="020B0604030504040204" pitchFamily="34" charset="0"/>
                <a:cs typeface="Verdana" panose="020B0604030504040204" pitchFamily="34" charset="0"/>
              </a:rPr>
              <a:t>Møde med klinik- eller afdelingsledelse</a:t>
            </a:r>
          </a:p>
        </p:txBody>
      </p:sp>
      <p:pic>
        <p:nvPicPr>
          <p:cNvPr id="13" name="Billede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297554" y="2925738"/>
            <a:ext cx="1039624" cy="720518"/>
          </a:xfrm>
          <a:prstGeom prst="rect">
            <a:avLst/>
          </a:prstGeom>
        </p:spPr>
      </p:pic>
      <p:sp>
        <p:nvSpPr>
          <p:cNvPr id="14" name="Tekstboks 13"/>
          <p:cNvSpPr txBox="1"/>
          <p:nvPr/>
        </p:nvSpPr>
        <p:spPr>
          <a:xfrm rot="816531">
            <a:off x="656857" y="2189206"/>
            <a:ext cx="1132041" cy="400110"/>
          </a:xfrm>
          <a:prstGeom prst="rect">
            <a:avLst/>
          </a:prstGeom>
          <a:noFill/>
        </p:spPr>
        <p:txBody>
          <a:bodyPr wrap="none" rtlCol="0">
            <a:spAutoFit/>
          </a:bodyPr>
          <a:lstStyle/>
          <a:p>
            <a:r>
              <a:rPr lang="da-DK" sz="2000" dirty="0">
                <a:latin typeface="Verdana" panose="020B0604030504040204" pitchFamily="34" charset="0"/>
                <a:ea typeface="Verdana" panose="020B0604030504040204" pitchFamily="34" charset="0"/>
                <a:cs typeface="Verdana" panose="020B0604030504040204" pitchFamily="34" charset="0"/>
              </a:rPr>
              <a:t>Mandat</a:t>
            </a:r>
          </a:p>
        </p:txBody>
      </p:sp>
      <p:sp>
        <p:nvSpPr>
          <p:cNvPr id="15" name="Tekstboks 14"/>
          <p:cNvSpPr txBox="1"/>
          <p:nvPr/>
        </p:nvSpPr>
        <p:spPr>
          <a:xfrm rot="608200">
            <a:off x="3633381" y="3180926"/>
            <a:ext cx="1270476" cy="400110"/>
          </a:xfrm>
          <a:prstGeom prst="rect">
            <a:avLst/>
          </a:prstGeom>
          <a:noFill/>
        </p:spPr>
        <p:txBody>
          <a:bodyPr wrap="none" rtlCol="0">
            <a:spAutoFit/>
          </a:bodyPr>
          <a:lstStyle/>
          <a:p>
            <a:r>
              <a:rPr lang="da-DK" sz="2000" dirty="0">
                <a:latin typeface="Verdana" panose="020B0604030504040204" pitchFamily="34" charset="0"/>
                <a:ea typeface="Verdana" panose="020B0604030504040204" pitchFamily="34" charset="0"/>
                <a:cs typeface="Verdana" panose="020B0604030504040204" pitchFamily="34" charset="0"/>
              </a:rPr>
              <a:t>Opgaver</a:t>
            </a:r>
          </a:p>
        </p:txBody>
      </p:sp>
      <p:sp>
        <p:nvSpPr>
          <p:cNvPr id="16" name="Tekstboks 15"/>
          <p:cNvSpPr txBox="1"/>
          <p:nvPr/>
        </p:nvSpPr>
        <p:spPr>
          <a:xfrm rot="21184970">
            <a:off x="306432" y="3558605"/>
            <a:ext cx="1608133" cy="400110"/>
          </a:xfrm>
          <a:prstGeom prst="rect">
            <a:avLst/>
          </a:prstGeom>
          <a:noFill/>
        </p:spPr>
        <p:txBody>
          <a:bodyPr wrap="none" rtlCol="0">
            <a:spAutoFit/>
          </a:bodyPr>
          <a:lstStyle/>
          <a:p>
            <a:r>
              <a:rPr lang="da-DK" sz="2000" dirty="0">
                <a:latin typeface="Verdana" panose="020B0604030504040204" pitchFamily="34" charset="0"/>
                <a:ea typeface="Verdana" panose="020B0604030504040204" pitchFamily="34" charset="0"/>
                <a:cs typeface="Verdana" panose="020B0604030504040204" pitchFamily="34" charset="0"/>
              </a:rPr>
              <a:t>Prioritering</a:t>
            </a:r>
          </a:p>
        </p:txBody>
      </p:sp>
      <p:sp>
        <p:nvSpPr>
          <p:cNvPr id="17" name="Tekstboks 16"/>
          <p:cNvSpPr txBox="1"/>
          <p:nvPr/>
        </p:nvSpPr>
        <p:spPr>
          <a:xfrm>
            <a:off x="334646" y="4466546"/>
            <a:ext cx="1436612" cy="400110"/>
          </a:xfrm>
          <a:prstGeom prst="rect">
            <a:avLst/>
          </a:prstGeom>
          <a:noFill/>
        </p:spPr>
        <p:txBody>
          <a:bodyPr wrap="none" rtlCol="0">
            <a:spAutoFit/>
          </a:bodyPr>
          <a:lstStyle/>
          <a:p>
            <a:r>
              <a:rPr lang="da-DK" sz="2000" dirty="0">
                <a:latin typeface="Verdana" panose="020B0604030504040204" pitchFamily="34" charset="0"/>
                <a:ea typeface="Verdana" panose="020B0604030504040204" pitchFamily="34" charset="0"/>
                <a:cs typeface="Verdana" panose="020B0604030504040204" pitchFamily="34" charset="0"/>
              </a:rPr>
              <a:t>Deadlines</a:t>
            </a:r>
          </a:p>
        </p:txBody>
      </p:sp>
      <p:sp>
        <p:nvSpPr>
          <p:cNvPr id="18" name="Tekstboks 17"/>
          <p:cNvSpPr txBox="1"/>
          <p:nvPr/>
        </p:nvSpPr>
        <p:spPr>
          <a:xfrm rot="21229002">
            <a:off x="2823698" y="4979879"/>
            <a:ext cx="3377848" cy="707886"/>
          </a:xfrm>
          <a:prstGeom prst="rect">
            <a:avLst/>
          </a:prstGeom>
          <a:noFill/>
        </p:spPr>
        <p:txBody>
          <a:bodyPr wrap="none" rtlCol="0">
            <a:spAutoFit/>
          </a:bodyPr>
          <a:lstStyle/>
          <a:p>
            <a:r>
              <a:rPr lang="da-DK" sz="2000" dirty="0">
                <a:latin typeface="Verdana" panose="020B0604030504040204" pitchFamily="34" charset="0"/>
                <a:ea typeface="Verdana" panose="020B0604030504040204" pitchFamily="34" charset="0"/>
                <a:cs typeface="Verdana" panose="020B0604030504040204" pitchFamily="34" charset="0"/>
              </a:rPr>
              <a:t>Forventninger til</a:t>
            </a:r>
          </a:p>
          <a:p>
            <a:r>
              <a:rPr lang="da-DK" sz="2000" dirty="0">
                <a:latin typeface="Verdana" panose="020B0604030504040204" pitchFamily="34" charset="0"/>
                <a:ea typeface="Verdana" panose="020B0604030504040204" pitchFamily="34" charset="0"/>
                <a:cs typeface="Verdana" panose="020B0604030504040204" pitchFamily="34" charset="0"/>
              </a:rPr>
              <a:t>Flytteenhed/projektleder</a:t>
            </a:r>
          </a:p>
        </p:txBody>
      </p:sp>
      <p:pic>
        <p:nvPicPr>
          <p:cNvPr id="205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62081" y="2547366"/>
            <a:ext cx="2000575" cy="16745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 name="Tekstboks 19"/>
          <p:cNvSpPr txBox="1"/>
          <p:nvPr/>
        </p:nvSpPr>
        <p:spPr>
          <a:xfrm rot="21026645">
            <a:off x="6082181" y="2101898"/>
            <a:ext cx="3331168" cy="400110"/>
          </a:xfrm>
          <a:prstGeom prst="rect">
            <a:avLst/>
          </a:prstGeom>
          <a:noFill/>
        </p:spPr>
        <p:txBody>
          <a:bodyPr wrap="none" rtlCol="0">
            <a:spAutoFit/>
          </a:bodyPr>
          <a:lstStyle/>
          <a:p>
            <a:r>
              <a:rPr lang="da-DK" sz="2000" dirty="0">
                <a:latin typeface="Verdana" panose="020B0604030504040204" pitchFamily="34" charset="0"/>
                <a:ea typeface="Verdana" panose="020B0604030504040204" pitchFamily="34" charset="0"/>
                <a:cs typeface="Verdana" panose="020B0604030504040204" pitchFamily="34" charset="0"/>
              </a:rPr>
              <a:t>Skabe et fælles netværk</a:t>
            </a:r>
          </a:p>
        </p:txBody>
      </p:sp>
      <p:sp>
        <p:nvSpPr>
          <p:cNvPr id="21" name="Tekstboks 20"/>
          <p:cNvSpPr txBox="1"/>
          <p:nvPr/>
        </p:nvSpPr>
        <p:spPr>
          <a:xfrm>
            <a:off x="8197072" y="4868998"/>
            <a:ext cx="2347117" cy="400110"/>
          </a:xfrm>
          <a:prstGeom prst="rect">
            <a:avLst/>
          </a:prstGeom>
          <a:noFill/>
        </p:spPr>
        <p:txBody>
          <a:bodyPr wrap="none" rtlCol="0">
            <a:spAutoFit/>
          </a:bodyPr>
          <a:lstStyle/>
          <a:p>
            <a:r>
              <a:rPr lang="da-DK" sz="2000" dirty="0">
                <a:latin typeface="Verdana" panose="020B0604030504040204" pitchFamily="34" charset="0"/>
                <a:ea typeface="Verdana" panose="020B0604030504040204" pitchFamily="34" charset="0"/>
                <a:cs typeface="Verdana" panose="020B0604030504040204" pitchFamily="34" charset="0"/>
              </a:rPr>
              <a:t>Projektforståelse</a:t>
            </a:r>
          </a:p>
        </p:txBody>
      </p:sp>
      <p:sp>
        <p:nvSpPr>
          <p:cNvPr id="22" name="Tekstboks 21"/>
          <p:cNvSpPr txBox="1"/>
          <p:nvPr/>
        </p:nvSpPr>
        <p:spPr>
          <a:xfrm rot="790882">
            <a:off x="6784640" y="5301704"/>
            <a:ext cx="2588016" cy="400110"/>
          </a:xfrm>
          <a:prstGeom prst="rect">
            <a:avLst/>
          </a:prstGeom>
          <a:noFill/>
        </p:spPr>
        <p:txBody>
          <a:bodyPr wrap="none" rtlCol="0">
            <a:spAutoFit/>
          </a:bodyPr>
          <a:lstStyle/>
          <a:p>
            <a:r>
              <a:rPr lang="da-DK" sz="2000" dirty="0">
                <a:latin typeface="Verdana" panose="020B0604030504040204" pitchFamily="34" charset="0"/>
                <a:ea typeface="Verdana" panose="020B0604030504040204" pitchFamily="34" charset="0"/>
                <a:cs typeface="Verdana" panose="020B0604030504040204" pitchFamily="34" charset="0"/>
              </a:rPr>
              <a:t>Forandringsledelse</a:t>
            </a:r>
          </a:p>
        </p:txBody>
      </p:sp>
      <p:sp>
        <p:nvSpPr>
          <p:cNvPr id="23" name="Tekstboks 22"/>
          <p:cNvSpPr txBox="1"/>
          <p:nvPr/>
        </p:nvSpPr>
        <p:spPr>
          <a:xfrm rot="21026645">
            <a:off x="6353436" y="3908082"/>
            <a:ext cx="1849417" cy="707886"/>
          </a:xfrm>
          <a:prstGeom prst="rect">
            <a:avLst/>
          </a:prstGeom>
          <a:noFill/>
        </p:spPr>
        <p:txBody>
          <a:bodyPr wrap="none" rtlCol="0">
            <a:spAutoFit/>
          </a:bodyPr>
          <a:lstStyle/>
          <a:p>
            <a:r>
              <a:rPr lang="da-DK" sz="2000" dirty="0">
                <a:latin typeface="Verdana" panose="020B0604030504040204" pitchFamily="34" charset="0"/>
                <a:ea typeface="Verdana" panose="020B0604030504040204" pitchFamily="34" charset="0"/>
                <a:cs typeface="Verdana" panose="020B0604030504040204" pitchFamily="34" charset="0"/>
              </a:rPr>
              <a:t>Kendskab til </a:t>
            </a:r>
          </a:p>
          <a:p>
            <a:r>
              <a:rPr lang="da-DK" sz="2000" dirty="0">
                <a:latin typeface="Verdana" panose="020B0604030504040204" pitchFamily="34" charset="0"/>
                <a:ea typeface="Verdana" panose="020B0604030504040204" pitchFamily="34" charset="0"/>
                <a:cs typeface="Verdana" panose="020B0604030504040204" pitchFamily="34" charset="0"/>
              </a:rPr>
              <a:t>byggeriet</a:t>
            </a:r>
          </a:p>
        </p:txBody>
      </p:sp>
      <p:sp>
        <p:nvSpPr>
          <p:cNvPr id="24" name="Tekstboks 23"/>
          <p:cNvSpPr txBox="1"/>
          <p:nvPr/>
        </p:nvSpPr>
        <p:spPr>
          <a:xfrm rot="684881">
            <a:off x="9729374" y="2263898"/>
            <a:ext cx="2114681" cy="707886"/>
          </a:xfrm>
          <a:prstGeom prst="rect">
            <a:avLst/>
          </a:prstGeom>
          <a:noFill/>
        </p:spPr>
        <p:txBody>
          <a:bodyPr wrap="none" rtlCol="0">
            <a:spAutoFit/>
          </a:bodyPr>
          <a:lstStyle/>
          <a:p>
            <a:r>
              <a:rPr lang="da-DK" sz="2000" dirty="0">
                <a:latin typeface="Verdana" panose="020B0604030504040204" pitchFamily="34" charset="0"/>
                <a:ea typeface="Verdana" panose="020B0604030504040204" pitchFamily="34" charset="0"/>
                <a:cs typeface="Verdana" panose="020B0604030504040204" pitchFamily="34" charset="0"/>
              </a:rPr>
              <a:t>Introduktion til</a:t>
            </a:r>
          </a:p>
          <a:p>
            <a:r>
              <a:rPr lang="da-DK" sz="2000" dirty="0">
                <a:latin typeface="Verdana" panose="020B0604030504040204" pitchFamily="34" charset="0"/>
                <a:ea typeface="Verdana" panose="020B0604030504040204" pitchFamily="34" charset="0"/>
                <a:cs typeface="Verdana" panose="020B0604030504040204" pitchFamily="34" charset="0"/>
              </a:rPr>
              <a:t> flytteprojektet</a:t>
            </a:r>
          </a:p>
        </p:txBody>
      </p:sp>
      <p:sp>
        <p:nvSpPr>
          <p:cNvPr id="25" name="Tekstboks 24"/>
          <p:cNvSpPr txBox="1"/>
          <p:nvPr/>
        </p:nvSpPr>
        <p:spPr>
          <a:xfrm rot="250948">
            <a:off x="9856010" y="4100360"/>
            <a:ext cx="1861407" cy="400110"/>
          </a:xfrm>
          <a:prstGeom prst="rect">
            <a:avLst/>
          </a:prstGeom>
          <a:noFill/>
        </p:spPr>
        <p:txBody>
          <a:bodyPr wrap="none" rtlCol="0">
            <a:spAutoFit/>
          </a:bodyPr>
          <a:lstStyle/>
          <a:p>
            <a:r>
              <a:rPr lang="da-DK" sz="2000" dirty="0">
                <a:latin typeface="Verdana" panose="020B0604030504040204" pitchFamily="34" charset="0"/>
                <a:ea typeface="Verdana" panose="020B0604030504040204" pitchFamily="34" charset="0"/>
                <a:cs typeface="Verdana" panose="020B0604030504040204" pitchFamily="34" charset="0"/>
              </a:rPr>
              <a:t>Flyttemanual</a:t>
            </a:r>
          </a:p>
        </p:txBody>
      </p:sp>
    </p:spTree>
    <p:extLst>
      <p:ext uri="{BB962C8B-B14F-4D97-AF65-F5344CB8AC3E}">
        <p14:creationId xmlns:p14="http://schemas.microsoft.com/office/powerpoint/2010/main" val="2360508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CBEEDA-EE85-4A9E-96DB-A0CB5D7E70B5}"/>
              </a:ext>
            </a:extLst>
          </p:cNvPr>
          <p:cNvSpPr>
            <a:spLocks noGrp="1"/>
          </p:cNvSpPr>
          <p:nvPr>
            <p:ph type="title"/>
          </p:nvPr>
        </p:nvSpPr>
        <p:spPr>
          <a:xfrm>
            <a:off x="324247" y="117426"/>
            <a:ext cx="11449272" cy="828000"/>
          </a:xfrm>
        </p:spPr>
        <p:txBody>
          <a:bodyPr>
            <a:normAutofit/>
          </a:bodyPr>
          <a:lstStyle/>
          <a:p>
            <a:pPr algn="l"/>
            <a:r>
              <a:rPr lang="da-DK" sz="2800" b="1" dirty="0">
                <a:latin typeface="Verdana" panose="020B0604030504040204" pitchFamily="34" charset="0"/>
                <a:ea typeface="Verdana" panose="020B0604030504040204" pitchFamily="34" charset="0"/>
                <a:cs typeface="Verdana" panose="020B0604030504040204" pitchFamily="34" charset="0"/>
              </a:rPr>
              <a:t>Opbygning af lokale flyttegrupper</a:t>
            </a:r>
          </a:p>
        </p:txBody>
      </p:sp>
      <p:sp>
        <p:nvSpPr>
          <p:cNvPr id="3" name="Pladsholder til indhold 3">
            <a:extLst>
              <a:ext uri="{FF2B5EF4-FFF2-40B4-BE49-F238E27FC236}">
                <a16:creationId xmlns:a16="http://schemas.microsoft.com/office/drawing/2014/main" id="{FDF65A6E-3DCB-4E00-B418-5B6BA9F05F5D}"/>
              </a:ext>
            </a:extLst>
          </p:cNvPr>
          <p:cNvSpPr>
            <a:spLocks noGrp="1"/>
          </p:cNvSpPr>
          <p:nvPr>
            <p:ph sz="quarter" idx="4294967295"/>
          </p:nvPr>
        </p:nvSpPr>
        <p:spPr>
          <a:xfrm>
            <a:off x="612279" y="1435573"/>
            <a:ext cx="4924425" cy="3997661"/>
          </a:xfrm>
          <a:prstGeom prst="rect">
            <a:avLst/>
          </a:prstGeom>
        </p:spPr>
        <p:txBody>
          <a:bodyPr>
            <a:normAutofit/>
          </a:bodyPr>
          <a:lstStyle/>
          <a:p>
            <a:pPr marL="0" indent="0">
              <a:lnSpc>
                <a:spcPct val="80000"/>
              </a:lnSpc>
              <a:buFont typeface="Arial" panose="020B0604020202020204" pitchFamily="34" charset="0"/>
              <a:buNone/>
            </a:pPr>
            <a:r>
              <a:rPr lang="da-DK" sz="1800" b="1" dirty="0">
                <a:latin typeface="Verdana" panose="020B0604030504040204" pitchFamily="34" charset="0"/>
                <a:ea typeface="Verdana" panose="020B0604030504040204" pitchFamily="34" charset="0"/>
              </a:rPr>
              <a:t>Gødstrup</a:t>
            </a:r>
          </a:p>
          <a:p>
            <a:pPr>
              <a:lnSpc>
                <a:spcPct val="80000"/>
              </a:lnSpc>
            </a:pPr>
            <a:r>
              <a:rPr lang="da-DK" sz="1800" dirty="0">
                <a:latin typeface="Verdana" panose="020B0604030504040204" pitchFamily="34" charset="0"/>
                <a:ea typeface="Verdana" panose="020B0604030504040204" pitchFamily="34" charset="0"/>
              </a:rPr>
              <a:t>Afdelingerne afklarer selv behovet – de opfordres</a:t>
            </a:r>
          </a:p>
          <a:p>
            <a:pPr>
              <a:lnSpc>
                <a:spcPct val="80000"/>
              </a:lnSpc>
            </a:pPr>
            <a:r>
              <a:rPr lang="da-DK" sz="1800" dirty="0">
                <a:latin typeface="Verdana" panose="020B0604030504040204" pitchFamily="34" charset="0"/>
                <a:ea typeface="Verdana" panose="020B0604030504040204" pitchFamily="34" charset="0"/>
              </a:rPr>
              <a:t>Antal af afsnit er afgørende</a:t>
            </a:r>
          </a:p>
          <a:p>
            <a:pPr>
              <a:lnSpc>
                <a:spcPct val="80000"/>
              </a:lnSpc>
            </a:pPr>
            <a:r>
              <a:rPr lang="da-DK" sz="1800" dirty="0">
                <a:latin typeface="Verdana" panose="020B0604030504040204" pitchFamily="34" charset="0"/>
                <a:ea typeface="Verdana" panose="020B0604030504040204" pitchFamily="34" charset="0"/>
              </a:rPr>
              <a:t>TRIO og LMU</a:t>
            </a:r>
          </a:p>
          <a:p>
            <a:pPr>
              <a:lnSpc>
                <a:spcPct val="80000"/>
              </a:lnSpc>
            </a:pPr>
            <a:r>
              <a:rPr lang="da-DK" sz="1800" dirty="0">
                <a:latin typeface="Verdana" panose="020B0604030504040204" pitchFamily="34" charset="0"/>
                <a:ea typeface="Verdana" panose="020B0604030504040204" pitchFamily="34" charset="0"/>
              </a:rPr>
              <a:t>Involvering af funktionsledere</a:t>
            </a:r>
          </a:p>
          <a:p>
            <a:pPr>
              <a:lnSpc>
                <a:spcPct val="80000"/>
              </a:lnSpc>
            </a:pPr>
            <a:r>
              <a:rPr lang="da-DK" sz="1800" dirty="0">
                <a:latin typeface="Verdana" panose="020B0604030504040204" pitchFamily="34" charset="0"/>
                <a:ea typeface="Verdana" panose="020B0604030504040204" pitchFamily="34" charset="0"/>
              </a:rPr>
              <a:t>Mødeaktivitet efter behov</a:t>
            </a:r>
          </a:p>
          <a:p>
            <a:pPr>
              <a:lnSpc>
                <a:spcPct val="80000"/>
              </a:lnSpc>
            </a:pPr>
            <a:r>
              <a:rPr lang="da-DK" sz="1800" dirty="0">
                <a:latin typeface="Verdana" panose="020B0604030504040204" pitchFamily="34" charset="0"/>
                <a:ea typeface="Verdana" panose="020B0604030504040204" pitchFamily="34" charset="0"/>
              </a:rPr>
              <a:t>Kontaktperson fra flytteenheden deltager efter behov</a:t>
            </a:r>
          </a:p>
        </p:txBody>
      </p:sp>
      <p:sp>
        <p:nvSpPr>
          <p:cNvPr id="4" name="Pladsholder til indhold 4">
            <a:extLst>
              <a:ext uri="{FF2B5EF4-FFF2-40B4-BE49-F238E27FC236}">
                <a16:creationId xmlns:a16="http://schemas.microsoft.com/office/drawing/2014/main" id="{40C9EE32-8F1C-4A53-A098-CC3EAE5BF681}"/>
              </a:ext>
            </a:extLst>
          </p:cNvPr>
          <p:cNvSpPr>
            <a:spLocks noGrp="1"/>
          </p:cNvSpPr>
          <p:nvPr>
            <p:ph sz="quarter" idx="4294967295"/>
          </p:nvPr>
        </p:nvSpPr>
        <p:spPr>
          <a:xfrm>
            <a:off x="6084887" y="1435573"/>
            <a:ext cx="4924424" cy="4104157"/>
          </a:xfrm>
          <a:prstGeom prst="rect">
            <a:avLst/>
          </a:prstGeom>
        </p:spPr>
        <p:txBody>
          <a:bodyPr>
            <a:normAutofit fontScale="55000" lnSpcReduction="20000"/>
          </a:bodyPr>
          <a:lstStyle/>
          <a:p>
            <a:pPr marL="0" indent="0">
              <a:buNone/>
            </a:pPr>
            <a:r>
              <a:rPr lang="da-DK" sz="3200" b="1" dirty="0">
                <a:latin typeface="Verdana" panose="020B0604030504040204" pitchFamily="34" charset="0"/>
                <a:ea typeface="Verdana" panose="020B0604030504040204" pitchFamily="34" charset="0"/>
                <a:cs typeface="Verdana" panose="020B0604030504040204" pitchFamily="34" charset="0"/>
              </a:rPr>
              <a:t>Rigshospitalet</a:t>
            </a:r>
          </a:p>
          <a:p>
            <a:r>
              <a:rPr lang="da-DK" sz="3200" dirty="0">
                <a:latin typeface="Verdana" panose="020B0604030504040204" pitchFamily="34" charset="0"/>
                <a:ea typeface="Verdana" panose="020B0604030504040204" pitchFamily="34" charset="0"/>
              </a:rPr>
              <a:t>Den enkelte klinik bestemmer omfang – de opfordres</a:t>
            </a:r>
          </a:p>
          <a:p>
            <a:r>
              <a:rPr lang="da-DK" sz="3200" dirty="0">
                <a:latin typeface="Verdana" panose="020B0604030504040204" pitchFamily="34" charset="0"/>
                <a:ea typeface="Verdana" panose="020B0604030504040204" pitchFamily="34" charset="0"/>
              </a:rPr>
              <a:t>2-10 personer</a:t>
            </a:r>
          </a:p>
          <a:p>
            <a:r>
              <a:rPr lang="da-DK" sz="3200" dirty="0">
                <a:latin typeface="Verdana" panose="020B0604030504040204" pitchFamily="34" charset="0"/>
                <a:ea typeface="Verdana" panose="020B0604030504040204" pitchFamily="34" charset="0"/>
              </a:rPr>
              <a:t>Flyttekoordinatoren fordeler opgaver i eller understøttes af den lokale flyttegruppe</a:t>
            </a:r>
          </a:p>
          <a:p>
            <a:r>
              <a:rPr lang="da-DK" sz="3200" dirty="0">
                <a:latin typeface="Verdana" panose="020B0604030504040204" pitchFamily="34" charset="0"/>
                <a:ea typeface="Verdana" panose="020B0604030504040204" pitchFamily="34" charset="0"/>
              </a:rPr>
              <a:t>Lokale flyttemøder efter behov, med deltagelse af Helle hvis det ønskes.</a:t>
            </a:r>
          </a:p>
          <a:p>
            <a:r>
              <a:rPr lang="da-DK" sz="3200" dirty="0">
                <a:latin typeface="Verdana" panose="020B0604030504040204" pitchFamily="34" charset="0"/>
                <a:ea typeface="Verdana" panose="020B0604030504040204" pitchFamily="34" charset="0"/>
              </a:rPr>
              <a:t>Under flytteperioden vil den lokale flyttegruppe og fungere som afsender og modtager, med flyttekoordinatoren som ledende/overordnet koordinator i afvikling.</a:t>
            </a:r>
          </a:p>
          <a:p>
            <a:pPr marL="0" indent="0">
              <a:buNone/>
            </a:pPr>
            <a:endParaRPr lang="da-DK" sz="2400" dirty="0">
              <a:latin typeface="Verdana" panose="020B0604030504040204" pitchFamily="34" charset="0"/>
              <a:ea typeface="Verdana" panose="020B0604030504040204" pitchFamily="34" charset="0"/>
              <a:cs typeface="Verdana" panose="020B0604030504040204" pitchFamily="34" charset="0"/>
            </a:endParaRPr>
          </a:p>
        </p:txBody>
      </p:sp>
      <p:grpSp>
        <p:nvGrpSpPr>
          <p:cNvPr id="7" name="Gruppe 6"/>
          <p:cNvGrpSpPr/>
          <p:nvPr/>
        </p:nvGrpSpPr>
        <p:grpSpPr>
          <a:xfrm>
            <a:off x="1" y="5640167"/>
            <a:ext cx="12184433" cy="1274827"/>
            <a:chOff x="1" y="5640167"/>
            <a:chExt cx="12184433" cy="1274827"/>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584" y="6111198"/>
              <a:ext cx="11753850"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Billed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5640167"/>
              <a:ext cx="1908422" cy="1274827"/>
            </a:xfrm>
            <a:prstGeom prst="rect">
              <a:avLst/>
            </a:prstGeom>
          </p:spPr>
        </p:pic>
      </p:grpSp>
    </p:spTree>
    <p:extLst>
      <p:ext uri="{BB962C8B-B14F-4D97-AF65-F5344CB8AC3E}">
        <p14:creationId xmlns:p14="http://schemas.microsoft.com/office/powerpoint/2010/main" val="3882194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EDFC3C-3B95-40E3-B68C-D61C5BEE1B09}"/>
              </a:ext>
            </a:extLst>
          </p:cNvPr>
          <p:cNvSpPr>
            <a:spLocks noGrp="1"/>
          </p:cNvSpPr>
          <p:nvPr>
            <p:ph type="title"/>
          </p:nvPr>
        </p:nvSpPr>
        <p:spPr>
          <a:xfrm>
            <a:off x="324247" y="149276"/>
            <a:ext cx="11521280" cy="510725"/>
          </a:xfrm>
        </p:spPr>
        <p:txBody>
          <a:bodyPr anchor="t">
            <a:noAutofit/>
          </a:bodyPr>
          <a:lstStyle/>
          <a:p>
            <a:pPr algn="l"/>
            <a:r>
              <a:rPr lang="da-DK" sz="2800" b="1" dirty="0">
                <a:latin typeface="Verdana" panose="020B0604030504040204" pitchFamily="34" charset="0"/>
                <a:ea typeface="Verdana" panose="020B0604030504040204" pitchFamily="34" charset="0"/>
                <a:cs typeface="Verdana" panose="020B0604030504040204" pitchFamily="34" charset="0"/>
              </a:rPr>
              <a:t>Hvornår ligger opgaverne, pres på klinikken, levering</a:t>
            </a:r>
          </a:p>
        </p:txBody>
      </p:sp>
      <p:sp>
        <p:nvSpPr>
          <p:cNvPr id="3" name="Pladsholder til indhold 3">
            <a:extLst>
              <a:ext uri="{FF2B5EF4-FFF2-40B4-BE49-F238E27FC236}">
                <a16:creationId xmlns:a16="http://schemas.microsoft.com/office/drawing/2014/main" id="{066C0E9D-0921-4543-A1EF-54BDFFBACC8C}"/>
              </a:ext>
            </a:extLst>
          </p:cNvPr>
          <p:cNvSpPr>
            <a:spLocks noGrp="1"/>
          </p:cNvSpPr>
          <p:nvPr>
            <p:ph sz="quarter" idx="4294967295"/>
          </p:nvPr>
        </p:nvSpPr>
        <p:spPr>
          <a:xfrm>
            <a:off x="684287" y="1001637"/>
            <a:ext cx="11054904" cy="5112568"/>
          </a:xfrm>
          <a:prstGeom prst="rect">
            <a:avLst/>
          </a:prstGeom>
        </p:spPr>
        <p:txBody>
          <a:bodyPr/>
          <a:lstStyle/>
          <a:p>
            <a:pPr marL="0" indent="0">
              <a:buNone/>
            </a:pPr>
            <a:r>
              <a:rPr lang="da-DK" sz="2400" b="1" dirty="0">
                <a:latin typeface="Verdana" panose="020B0604030504040204" pitchFamily="34" charset="0"/>
                <a:ea typeface="Verdana" panose="020B0604030504040204" pitchFamily="34" charset="0"/>
                <a:cs typeface="Verdana" panose="020B0604030504040204" pitchFamily="34" charset="0"/>
              </a:rPr>
              <a:t>Rigshospitalet </a:t>
            </a:r>
            <a:r>
              <a:rPr lang="da-DK" sz="1800" b="1" dirty="0">
                <a:latin typeface="Verdana" panose="020B0604030504040204" pitchFamily="34" charset="0"/>
                <a:ea typeface="Verdana" panose="020B0604030504040204" pitchFamily="34" charset="0"/>
                <a:cs typeface="Verdana" panose="020B0604030504040204" pitchFamily="34" charset="0"/>
              </a:rPr>
              <a:t>- indflytning 26/1 2020</a:t>
            </a:r>
            <a:endParaRPr lang="da-DK" sz="2400" b="1"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da-DK" sz="2400" dirty="0">
              <a:latin typeface="Verdana" panose="020B0604030504040204" pitchFamily="34" charset="0"/>
              <a:ea typeface="Verdana" panose="020B0604030504040204" pitchFamily="34" charset="0"/>
              <a:cs typeface="Verdana" panose="020B0604030504040204" pitchFamily="34" charset="0"/>
            </a:endParaRPr>
          </a:p>
        </p:txBody>
      </p:sp>
      <p:grpSp>
        <p:nvGrpSpPr>
          <p:cNvPr id="7" name="Gruppe 6"/>
          <p:cNvGrpSpPr/>
          <p:nvPr/>
        </p:nvGrpSpPr>
        <p:grpSpPr>
          <a:xfrm>
            <a:off x="1" y="5640167"/>
            <a:ext cx="12184433" cy="1274827"/>
            <a:chOff x="1" y="5640167"/>
            <a:chExt cx="12184433" cy="1274827"/>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584" y="6111198"/>
              <a:ext cx="11753850"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Billed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5640167"/>
              <a:ext cx="1908422" cy="1274827"/>
            </a:xfrm>
            <a:prstGeom prst="rect">
              <a:avLst/>
            </a:prstGeom>
          </p:spPr>
        </p:pic>
      </p:grpSp>
      <p:graphicFrame>
        <p:nvGraphicFramePr>
          <p:cNvPr id="4" name="Tabel 3">
            <a:extLst>
              <a:ext uri="{FF2B5EF4-FFF2-40B4-BE49-F238E27FC236}">
                <a16:creationId xmlns:a16="http://schemas.microsoft.com/office/drawing/2014/main" id="{A80E7757-7DED-4C1D-AE72-30DD32A455D5}"/>
              </a:ext>
            </a:extLst>
          </p:cNvPr>
          <p:cNvGraphicFramePr>
            <a:graphicFrameLocks noGrp="1"/>
          </p:cNvGraphicFramePr>
          <p:nvPr>
            <p:extLst>
              <p:ext uri="{D42A27DB-BD31-4B8C-83A1-F6EECF244321}">
                <p14:modId xmlns:p14="http://schemas.microsoft.com/office/powerpoint/2010/main" val="1969463461"/>
              </p:ext>
            </p:extLst>
          </p:nvPr>
        </p:nvGraphicFramePr>
        <p:xfrm>
          <a:off x="684282" y="1845618"/>
          <a:ext cx="10945220" cy="3093720"/>
        </p:xfrm>
        <a:graphic>
          <a:graphicData uri="http://schemas.openxmlformats.org/drawingml/2006/table">
            <a:tbl>
              <a:tblPr>
                <a:tableStyleId>{5C22544A-7EE6-4342-B048-85BDC9FD1C3A}</a:tableStyleId>
              </a:tblPr>
              <a:tblGrid>
                <a:gridCol w="2277938">
                  <a:extLst>
                    <a:ext uri="{9D8B030D-6E8A-4147-A177-3AD203B41FA5}">
                      <a16:colId xmlns:a16="http://schemas.microsoft.com/office/drawing/2014/main" val="1932379231"/>
                    </a:ext>
                  </a:extLst>
                </a:gridCol>
                <a:gridCol w="666714">
                  <a:extLst>
                    <a:ext uri="{9D8B030D-6E8A-4147-A177-3AD203B41FA5}">
                      <a16:colId xmlns:a16="http://schemas.microsoft.com/office/drawing/2014/main" val="1250161382"/>
                    </a:ext>
                  </a:extLst>
                </a:gridCol>
                <a:gridCol w="666714">
                  <a:extLst>
                    <a:ext uri="{9D8B030D-6E8A-4147-A177-3AD203B41FA5}">
                      <a16:colId xmlns:a16="http://schemas.microsoft.com/office/drawing/2014/main" val="1244396753"/>
                    </a:ext>
                  </a:extLst>
                </a:gridCol>
                <a:gridCol w="666714">
                  <a:extLst>
                    <a:ext uri="{9D8B030D-6E8A-4147-A177-3AD203B41FA5}">
                      <a16:colId xmlns:a16="http://schemas.microsoft.com/office/drawing/2014/main" val="3112819833"/>
                    </a:ext>
                  </a:extLst>
                </a:gridCol>
                <a:gridCol w="666714">
                  <a:extLst>
                    <a:ext uri="{9D8B030D-6E8A-4147-A177-3AD203B41FA5}">
                      <a16:colId xmlns:a16="http://schemas.microsoft.com/office/drawing/2014/main" val="4043227135"/>
                    </a:ext>
                  </a:extLst>
                </a:gridCol>
                <a:gridCol w="666714">
                  <a:extLst>
                    <a:ext uri="{9D8B030D-6E8A-4147-A177-3AD203B41FA5}">
                      <a16:colId xmlns:a16="http://schemas.microsoft.com/office/drawing/2014/main" val="87342724"/>
                    </a:ext>
                  </a:extLst>
                </a:gridCol>
                <a:gridCol w="666714">
                  <a:extLst>
                    <a:ext uri="{9D8B030D-6E8A-4147-A177-3AD203B41FA5}">
                      <a16:colId xmlns:a16="http://schemas.microsoft.com/office/drawing/2014/main" val="1218961466"/>
                    </a:ext>
                  </a:extLst>
                </a:gridCol>
                <a:gridCol w="666714">
                  <a:extLst>
                    <a:ext uri="{9D8B030D-6E8A-4147-A177-3AD203B41FA5}">
                      <a16:colId xmlns:a16="http://schemas.microsoft.com/office/drawing/2014/main" val="2263089804"/>
                    </a:ext>
                  </a:extLst>
                </a:gridCol>
                <a:gridCol w="666714">
                  <a:extLst>
                    <a:ext uri="{9D8B030D-6E8A-4147-A177-3AD203B41FA5}">
                      <a16:colId xmlns:a16="http://schemas.microsoft.com/office/drawing/2014/main" val="2831162912"/>
                    </a:ext>
                  </a:extLst>
                </a:gridCol>
                <a:gridCol w="666714">
                  <a:extLst>
                    <a:ext uri="{9D8B030D-6E8A-4147-A177-3AD203B41FA5}">
                      <a16:colId xmlns:a16="http://schemas.microsoft.com/office/drawing/2014/main" val="1113432040"/>
                    </a:ext>
                  </a:extLst>
                </a:gridCol>
                <a:gridCol w="666714">
                  <a:extLst>
                    <a:ext uri="{9D8B030D-6E8A-4147-A177-3AD203B41FA5}">
                      <a16:colId xmlns:a16="http://schemas.microsoft.com/office/drawing/2014/main" val="693013362"/>
                    </a:ext>
                  </a:extLst>
                </a:gridCol>
                <a:gridCol w="666714">
                  <a:extLst>
                    <a:ext uri="{9D8B030D-6E8A-4147-A177-3AD203B41FA5}">
                      <a16:colId xmlns:a16="http://schemas.microsoft.com/office/drawing/2014/main" val="4055700258"/>
                    </a:ext>
                  </a:extLst>
                </a:gridCol>
                <a:gridCol w="666714">
                  <a:extLst>
                    <a:ext uri="{9D8B030D-6E8A-4147-A177-3AD203B41FA5}">
                      <a16:colId xmlns:a16="http://schemas.microsoft.com/office/drawing/2014/main" val="3759066336"/>
                    </a:ext>
                  </a:extLst>
                </a:gridCol>
                <a:gridCol w="666714">
                  <a:extLst>
                    <a:ext uri="{9D8B030D-6E8A-4147-A177-3AD203B41FA5}">
                      <a16:colId xmlns:a16="http://schemas.microsoft.com/office/drawing/2014/main" val="2933426192"/>
                    </a:ext>
                  </a:extLst>
                </a:gridCol>
              </a:tblGrid>
              <a:tr h="273732">
                <a:tc>
                  <a:txBody>
                    <a:bodyPr/>
                    <a:lstStyle/>
                    <a:p>
                      <a:pPr algn="l" fontAlgn="b"/>
                      <a:r>
                        <a:rPr lang="da-DK" sz="1800" b="1" u="none" strike="noStrike" dirty="0">
                          <a:effectLst/>
                        </a:rPr>
                        <a:t>Opgave</a:t>
                      </a:r>
                      <a:r>
                        <a:rPr lang="da-DK" sz="1800" u="none" strike="noStrike" dirty="0">
                          <a:effectLst/>
                        </a:rPr>
                        <a:t> </a:t>
                      </a:r>
                      <a:endParaRPr lang="da-DK"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da-DK" sz="1800" b="1" u="none" strike="noStrike" dirty="0">
                          <a:effectLst/>
                        </a:rPr>
                        <a:t>Jan.</a:t>
                      </a:r>
                      <a:endParaRPr lang="da-DK" sz="1800" b="1" i="0" u="none" strike="noStrike" dirty="0">
                        <a:solidFill>
                          <a:srgbClr val="000000"/>
                        </a:solidFill>
                        <a:effectLst/>
                        <a:latin typeface="Calibri" panose="020F0502020204030204" pitchFamily="34" charset="0"/>
                      </a:endParaRPr>
                    </a:p>
                  </a:txBody>
                  <a:tcPr marL="9525" marR="9525" marT="9525" marB="0" anchor="b">
                    <a:solidFill>
                      <a:srgbClr val="00B0F0"/>
                    </a:solidFill>
                  </a:tcPr>
                </a:tc>
                <a:tc>
                  <a:txBody>
                    <a:bodyPr/>
                    <a:lstStyle/>
                    <a:p>
                      <a:pPr algn="l" fontAlgn="b"/>
                      <a:r>
                        <a:rPr lang="da-DK" sz="1800" b="1" u="none" strike="noStrike" dirty="0">
                          <a:effectLst/>
                        </a:rPr>
                        <a:t>Feb.</a:t>
                      </a:r>
                      <a:endParaRPr lang="da-DK" sz="1800" b="1" i="0" u="none" strike="noStrike" dirty="0">
                        <a:solidFill>
                          <a:srgbClr val="000000"/>
                        </a:solidFill>
                        <a:effectLst/>
                        <a:latin typeface="Calibri" panose="020F0502020204030204" pitchFamily="34" charset="0"/>
                      </a:endParaRPr>
                    </a:p>
                  </a:txBody>
                  <a:tcPr marL="9525" marR="9525" marT="9525" marB="0" anchor="b">
                    <a:solidFill>
                      <a:srgbClr val="00B0F0"/>
                    </a:solidFill>
                  </a:tcPr>
                </a:tc>
                <a:tc>
                  <a:txBody>
                    <a:bodyPr/>
                    <a:lstStyle/>
                    <a:p>
                      <a:pPr algn="l" fontAlgn="b"/>
                      <a:r>
                        <a:rPr lang="da-DK" sz="1800" b="1" u="none" strike="noStrike" dirty="0">
                          <a:effectLst/>
                        </a:rPr>
                        <a:t>Marts</a:t>
                      </a:r>
                      <a:endParaRPr lang="da-DK" sz="1800" b="1" i="0" u="none" strike="noStrike" dirty="0">
                        <a:solidFill>
                          <a:srgbClr val="000000"/>
                        </a:solidFill>
                        <a:effectLst/>
                        <a:latin typeface="Calibri" panose="020F0502020204030204" pitchFamily="34" charset="0"/>
                      </a:endParaRPr>
                    </a:p>
                  </a:txBody>
                  <a:tcPr marL="9525" marR="9525" marT="9525" marB="0" anchor="b">
                    <a:solidFill>
                      <a:srgbClr val="00B0F0"/>
                    </a:solidFill>
                  </a:tcPr>
                </a:tc>
                <a:tc>
                  <a:txBody>
                    <a:bodyPr/>
                    <a:lstStyle/>
                    <a:p>
                      <a:pPr algn="l" fontAlgn="b"/>
                      <a:r>
                        <a:rPr lang="da-DK" sz="1800" b="1" u="none" strike="noStrike" dirty="0">
                          <a:effectLst/>
                        </a:rPr>
                        <a:t>April</a:t>
                      </a:r>
                      <a:endParaRPr lang="da-DK" sz="1800" b="1" i="0" u="none" strike="noStrike" dirty="0">
                        <a:solidFill>
                          <a:srgbClr val="000000"/>
                        </a:solidFill>
                        <a:effectLst/>
                        <a:latin typeface="Calibri" panose="020F0502020204030204" pitchFamily="34" charset="0"/>
                      </a:endParaRPr>
                    </a:p>
                  </a:txBody>
                  <a:tcPr marL="9525" marR="9525" marT="9525" marB="0" anchor="b">
                    <a:solidFill>
                      <a:srgbClr val="00B0F0"/>
                    </a:solidFill>
                  </a:tcPr>
                </a:tc>
                <a:tc>
                  <a:txBody>
                    <a:bodyPr/>
                    <a:lstStyle/>
                    <a:p>
                      <a:pPr algn="l" fontAlgn="b"/>
                      <a:r>
                        <a:rPr lang="da-DK" sz="1800" b="1" u="none" strike="noStrike" dirty="0">
                          <a:effectLst/>
                        </a:rPr>
                        <a:t>Maj</a:t>
                      </a:r>
                      <a:endParaRPr lang="da-DK" sz="1800" b="1" i="0" u="none" strike="noStrike" dirty="0">
                        <a:solidFill>
                          <a:srgbClr val="000000"/>
                        </a:solidFill>
                        <a:effectLst/>
                        <a:latin typeface="Calibri" panose="020F0502020204030204" pitchFamily="34" charset="0"/>
                      </a:endParaRPr>
                    </a:p>
                  </a:txBody>
                  <a:tcPr marL="9525" marR="9525" marT="9525" marB="0" anchor="b">
                    <a:solidFill>
                      <a:srgbClr val="00B0F0"/>
                    </a:solidFill>
                  </a:tcPr>
                </a:tc>
                <a:tc>
                  <a:txBody>
                    <a:bodyPr/>
                    <a:lstStyle/>
                    <a:p>
                      <a:pPr algn="l" fontAlgn="b"/>
                      <a:r>
                        <a:rPr lang="da-DK" sz="1800" b="1" u="none" strike="noStrike" dirty="0">
                          <a:effectLst/>
                        </a:rPr>
                        <a:t>Juni</a:t>
                      </a:r>
                      <a:endParaRPr lang="da-DK" sz="1800" b="1" i="0" u="none" strike="noStrike" dirty="0">
                        <a:solidFill>
                          <a:srgbClr val="000000"/>
                        </a:solidFill>
                        <a:effectLst/>
                        <a:latin typeface="Calibri" panose="020F0502020204030204" pitchFamily="34" charset="0"/>
                      </a:endParaRPr>
                    </a:p>
                  </a:txBody>
                  <a:tcPr marL="9525" marR="9525" marT="9525" marB="0" anchor="b">
                    <a:solidFill>
                      <a:srgbClr val="00B0F0"/>
                    </a:solidFill>
                  </a:tcPr>
                </a:tc>
                <a:tc>
                  <a:txBody>
                    <a:bodyPr/>
                    <a:lstStyle/>
                    <a:p>
                      <a:pPr algn="l" fontAlgn="b"/>
                      <a:r>
                        <a:rPr lang="da-DK" sz="1800" b="1" u="none" strike="noStrike" dirty="0">
                          <a:effectLst/>
                        </a:rPr>
                        <a:t>Juli</a:t>
                      </a:r>
                      <a:endParaRPr lang="da-DK" sz="1800" b="1" i="0" u="none" strike="noStrike" dirty="0">
                        <a:solidFill>
                          <a:srgbClr val="000000"/>
                        </a:solidFill>
                        <a:effectLst/>
                        <a:latin typeface="Calibri" panose="020F0502020204030204" pitchFamily="34" charset="0"/>
                      </a:endParaRPr>
                    </a:p>
                  </a:txBody>
                  <a:tcPr marL="9525" marR="9525" marT="9525" marB="0" anchor="b">
                    <a:solidFill>
                      <a:srgbClr val="00B0F0"/>
                    </a:solidFill>
                  </a:tcPr>
                </a:tc>
                <a:tc>
                  <a:txBody>
                    <a:bodyPr/>
                    <a:lstStyle/>
                    <a:p>
                      <a:pPr algn="l" fontAlgn="b"/>
                      <a:r>
                        <a:rPr lang="da-DK" sz="1800" b="1" u="none" strike="noStrike" dirty="0">
                          <a:effectLst/>
                        </a:rPr>
                        <a:t>Aug.</a:t>
                      </a:r>
                      <a:endParaRPr lang="da-DK" sz="1800" b="1" i="0" u="none" strike="noStrike" dirty="0">
                        <a:solidFill>
                          <a:srgbClr val="000000"/>
                        </a:solidFill>
                        <a:effectLst/>
                        <a:latin typeface="Calibri" panose="020F0502020204030204" pitchFamily="34" charset="0"/>
                      </a:endParaRPr>
                    </a:p>
                  </a:txBody>
                  <a:tcPr marL="9525" marR="9525" marT="9525" marB="0" anchor="b">
                    <a:solidFill>
                      <a:srgbClr val="00B0F0"/>
                    </a:solidFill>
                  </a:tcPr>
                </a:tc>
                <a:tc>
                  <a:txBody>
                    <a:bodyPr/>
                    <a:lstStyle/>
                    <a:p>
                      <a:pPr algn="l" fontAlgn="b"/>
                      <a:r>
                        <a:rPr lang="da-DK" sz="1800" b="1" u="none" strike="noStrike" dirty="0">
                          <a:effectLst/>
                        </a:rPr>
                        <a:t>Sep.</a:t>
                      </a:r>
                      <a:endParaRPr lang="da-DK" sz="1800" b="1" i="0" u="none" strike="noStrike" dirty="0">
                        <a:solidFill>
                          <a:srgbClr val="000000"/>
                        </a:solidFill>
                        <a:effectLst/>
                        <a:latin typeface="Calibri" panose="020F0502020204030204" pitchFamily="34" charset="0"/>
                      </a:endParaRPr>
                    </a:p>
                  </a:txBody>
                  <a:tcPr marL="9525" marR="9525" marT="9525" marB="0" anchor="b">
                    <a:solidFill>
                      <a:srgbClr val="00B0F0"/>
                    </a:solidFill>
                  </a:tcPr>
                </a:tc>
                <a:tc>
                  <a:txBody>
                    <a:bodyPr/>
                    <a:lstStyle/>
                    <a:p>
                      <a:pPr algn="l" fontAlgn="b"/>
                      <a:r>
                        <a:rPr lang="da-DK" sz="1800" b="1" u="none" strike="noStrike" dirty="0">
                          <a:effectLst/>
                        </a:rPr>
                        <a:t>Okt.</a:t>
                      </a:r>
                      <a:endParaRPr lang="da-DK" sz="1800" b="1" i="0" u="none" strike="noStrike" dirty="0">
                        <a:solidFill>
                          <a:srgbClr val="000000"/>
                        </a:solidFill>
                        <a:effectLst/>
                        <a:latin typeface="Calibri" panose="020F0502020204030204" pitchFamily="34" charset="0"/>
                      </a:endParaRPr>
                    </a:p>
                  </a:txBody>
                  <a:tcPr marL="9525" marR="9525" marT="9525" marB="0" anchor="b">
                    <a:solidFill>
                      <a:srgbClr val="00B0F0"/>
                    </a:solidFill>
                  </a:tcPr>
                </a:tc>
                <a:tc>
                  <a:txBody>
                    <a:bodyPr/>
                    <a:lstStyle/>
                    <a:p>
                      <a:pPr algn="l" fontAlgn="b"/>
                      <a:r>
                        <a:rPr lang="da-DK" sz="1800" b="1" u="none" strike="noStrike" dirty="0">
                          <a:effectLst/>
                        </a:rPr>
                        <a:t>Nov.</a:t>
                      </a:r>
                      <a:endParaRPr lang="da-DK" sz="1800" b="1" i="0" u="none" strike="noStrike" dirty="0">
                        <a:solidFill>
                          <a:srgbClr val="000000"/>
                        </a:solidFill>
                        <a:effectLst/>
                        <a:latin typeface="Calibri" panose="020F0502020204030204" pitchFamily="34" charset="0"/>
                      </a:endParaRPr>
                    </a:p>
                  </a:txBody>
                  <a:tcPr marL="9525" marR="9525" marT="9525" marB="0" anchor="b">
                    <a:solidFill>
                      <a:srgbClr val="00B0F0"/>
                    </a:solidFill>
                  </a:tcPr>
                </a:tc>
                <a:tc>
                  <a:txBody>
                    <a:bodyPr/>
                    <a:lstStyle/>
                    <a:p>
                      <a:pPr algn="l" fontAlgn="b"/>
                      <a:r>
                        <a:rPr lang="da-DK" sz="1800" b="1" u="none" strike="noStrike" dirty="0">
                          <a:effectLst/>
                        </a:rPr>
                        <a:t>Dec.</a:t>
                      </a:r>
                      <a:endParaRPr lang="da-DK" sz="1800" b="1" i="0" u="none" strike="noStrike" dirty="0">
                        <a:solidFill>
                          <a:srgbClr val="000000"/>
                        </a:solidFill>
                        <a:effectLst/>
                        <a:latin typeface="Calibri" panose="020F0502020204030204" pitchFamily="34" charset="0"/>
                      </a:endParaRPr>
                    </a:p>
                  </a:txBody>
                  <a:tcPr marL="9525" marR="9525" marT="9525" marB="0" anchor="b">
                    <a:solidFill>
                      <a:srgbClr val="00B0F0"/>
                    </a:solidFill>
                  </a:tcPr>
                </a:tc>
                <a:tc>
                  <a:txBody>
                    <a:bodyPr/>
                    <a:lstStyle/>
                    <a:p>
                      <a:pPr algn="l" fontAlgn="b"/>
                      <a:r>
                        <a:rPr lang="da-DK" sz="1800" b="1" u="none" strike="noStrike" dirty="0">
                          <a:effectLst/>
                        </a:rPr>
                        <a:t>Jan.</a:t>
                      </a:r>
                      <a:endParaRPr lang="da-DK" sz="1800" b="1" i="0" u="none" strike="noStrike" dirty="0">
                        <a:solidFill>
                          <a:srgbClr val="000000"/>
                        </a:solidFill>
                        <a:effectLst/>
                        <a:latin typeface="Calibri" panose="020F0502020204030204" pitchFamily="34" charset="0"/>
                      </a:endParaRPr>
                    </a:p>
                  </a:txBody>
                  <a:tcPr marL="9525" marR="9525" marT="9525" marB="0" anchor="b">
                    <a:solidFill>
                      <a:srgbClr val="00B0F0"/>
                    </a:solidFill>
                  </a:tcPr>
                </a:tc>
                <a:extLst>
                  <a:ext uri="{0D108BD9-81ED-4DB2-BD59-A6C34878D82A}">
                    <a16:rowId xmlns:a16="http://schemas.microsoft.com/office/drawing/2014/main" val="2661598311"/>
                  </a:ext>
                </a:extLst>
              </a:tr>
              <a:tr h="273732">
                <a:tc>
                  <a:txBody>
                    <a:bodyPr/>
                    <a:lstStyle/>
                    <a:p>
                      <a:pPr algn="l" fontAlgn="b"/>
                      <a:r>
                        <a:rPr lang="da-DK" sz="1800" b="1" u="none" strike="noStrike" dirty="0">
                          <a:effectLst/>
                        </a:rPr>
                        <a:t>(Fælles)møder</a:t>
                      </a:r>
                      <a:endParaRPr lang="da-DK" sz="1800" b="1" i="0" u="none" strike="noStrike" dirty="0">
                        <a:solidFill>
                          <a:srgbClr val="000000"/>
                        </a:solidFill>
                        <a:effectLst/>
                        <a:latin typeface="Calibri" panose="020F0502020204030204" pitchFamily="34" charset="0"/>
                      </a:endParaRPr>
                    </a:p>
                  </a:txBody>
                  <a:tcPr marL="9525" marR="9525" marT="9525" marB="0" anchor="b">
                    <a:solidFill>
                      <a:schemeClr val="accent1">
                        <a:lumMod val="40000"/>
                        <a:lumOff val="60000"/>
                      </a:schemeClr>
                    </a:solidFill>
                  </a:tcPr>
                </a:tc>
                <a:tc>
                  <a:txBody>
                    <a:bodyPr/>
                    <a:lstStyle/>
                    <a:p>
                      <a:pPr algn="l" fontAlgn="b"/>
                      <a:r>
                        <a:rPr lang="da-DK" sz="1800" u="none" strike="noStrike">
                          <a:effectLst/>
                        </a:rPr>
                        <a:t>*</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dirty="0">
                          <a:effectLst/>
                        </a:rPr>
                        <a:t> </a:t>
                      </a:r>
                      <a:endParaRPr lang="da-DK"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dirty="0">
                          <a:effectLst/>
                        </a:rPr>
                        <a:t> *</a:t>
                      </a:r>
                      <a:endParaRPr lang="da-DK"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dirty="0">
                          <a:effectLst/>
                        </a:rPr>
                        <a:t>*</a:t>
                      </a:r>
                      <a:endParaRPr lang="da-DK"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dirty="0">
                          <a:effectLst/>
                        </a:rPr>
                        <a:t> </a:t>
                      </a:r>
                      <a:endParaRPr lang="da-DK"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a:t>
                      </a:r>
                      <a:endParaRPr lang="da-DK"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47091449"/>
                  </a:ext>
                </a:extLst>
              </a:tr>
              <a:tr h="355276">
                <a:tc>
                  <a:txBody>
                    <a:bodyPr/>
                    <a:lstStyle/>
                    <a:p>
                      <a:pPr algn="l" fontAlgn="b"/>
                      <a:r>
                        <a:rPr lang="da-DK" sz="1800" b="1" u="none" strike="noStrike" dirty="0">
                          <a:effectLst/>
                        </a:rPr>
                        <a:t>Oprette lokale flyttegrupper</a:t>
                      </a:r>
                      <a:endParaRPr lang="da-DK" sz="1800" b="1" i="0" u="none" strike="noStrike" dirty="0">
                        <a:solidFill>
                          <a:srgbClr val="000000"/>
                        </a:solidFill>
                        <a:effectLst/>
                        <a:latin typeface="Calibri" panose="020F0502020204030204" pitchFamily="34" charset="0"/>
                      </a:endParaRPr>
                    </a:p>
                  </a:txBody>
                  <a:tcPr marL="9525" marR="9525" marT="9525" marB="0" anchor="b">
                    <a:solidFill>
                      <a:schemeClr val="accent1">
                        <a:lumMod val="40000"/>
                        <a:lumOff val="60000"/>
                      </a:schemeClr>
                    </a:solidFill>
                  </a:tcPr>
                </a:tc>
                <a:tc>
                  <a:txBody>
                    <a:bodyPr/>
                    <a:lstStyle/>
                    <a:p>
                      <a:pPr algn="l" fontAlgn="b"/>
                      <a:r>
                        <a:rPr lang="da-DK" sz="1800" u="none" strike="noStrike" dirty="0">
                          <a:effectLst/>
                        </a:rPr>
                        <a:t> </a:t>
                      </a:r>
                      <a:endParaRPr lang="da-DK" sz="1800" b="0" i="0" u="none" strike="noStrike" dirty="0">
                        <a:solidFill>
                          <a:srgbClr val="000000"/>
                        </a:solidFill>
                        <a:effectLst/>
                        <a:latin typeface="Calibri" panose="020F0502020204030204" pitchFamily="34" charset="0"/>
                      </a:endParaRPr>
                    </a:p>
                  </a:txBody>
                  <a:tcPr marL="9525" marR="9525" marT="9525" marB="0" anchor="b">
                    <a:solidFill>
                      <a:srgbClr val="92D050"/>
                    </a:solidFill>
                  </a:tcPr>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37414208"/>
                  </a:ext>
                </a:extLst>
              </a:tr>
              <a:tr h="273732">
                <a:tc>
                  <a:txBody>
                    <a:bodyPr/>
                    <a:lstStyle/>
                    <a:p>
                      <a:pPr algn="l" fontAlgn="b"/>
                      <a:r>
                        <a:rPr lang="da-DK" sz="1800" b="1" u="none" strike="noStrike" dirty="0">
                          <a:effectLst/>
                        </a:rPr>
                        <a:t>Oprydning på afsnit</a:t>
                      </a:r>
                      <a:endParaRPr lang="da-DK" sz="1800" b="1" i="0" u="none" strike="noStrike" dirty="0">
                        <a:solidFill>
                          <a:srgbClr val="000000"/>
                        </a:solidFill>
                        <a:effectLst/>
                        <a:latin typeface="Calibri" panose="020F0502020204030204" pitchFamily="34" charset="0"/>
                      </a:endParaRPr>
                    </a:p>
                  </a:txBody>
                  <a:tcPr marL="9525" marR="9525" marT="9525" marB="0" anchor="b">
                    <a:solidFill>
                      <a:schemeClr val="accent1">
                        <a:lumMod val="40000"/>
                        <a:lumOff val="60000"/>
                      </a:schemeClr>
                    </a:solidFill>
                  </a:tcPr>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dirty="0">
                          <a:effectLst/>
                        </a:rPr>
                        <a:t> </a:t>
                      </a:r>
                      <a:endParaRPr lang="da-DK" sz="1800" b="0" i="0" u="none" strike="noStrike" dirty="0">
                        <a:solidFill>
                          <a:srgbClr val="000000"/>
                        </a:solidFill>
                        <a:effectLst/>
                        <a:latin typeface="Calibri" panose="020F0502020204030204" pitchFamily="34" charset="0"/>
                      </a:endParaRPr>
                    </a:p>
                  </a:txBody>
                  <a:tcPr marL="9525" marR="9525" marT="9525" marB="0" anchor="b">
                    <a:solidFill>
                      <a:srgbClr val="92D050"/>
                    </a:solidFill>
                  </a:tcPr>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dirty="0">
                          <a:effectLst/>
                        </a:rPr>
                        <a:t> </a:t>
                      </a:r>
                      <a:endParaRPr lang="da-DK" sz="1800" b="0" i="0" u="none" strike="noStrike" dirty="0">
                        <a:solidFill>
                          <a:srgbClr val="000000"/>
                        </a:solidFill>
                        <a:effectLst/>
                        <a:latin typeface="Calibri" panose="020F0502020204030204" pitchFamily="34" charset="0"/>
                      </a:endParaRPr>
                    </a:p>
                  </a:txBody>
                  <a:tcPr marL="9525" marR="9525" marT="9525" marB="0" anchor="b">
                    <a:solidFill>
                      <a:srgbClr val="92D050"/>
                    </a:solidFill>
                  </a:tcPr>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268922"/>
                  </a:ext>
                </a:extLst>
              </a:tr>
              <a:tr h="355276">
                <a:tc>
                  <a:txBody>
                    <a:bodyPr/>
                    <a:lstStyle/>
                    <a:p>
                      <a:pPr algn="l" fontAlgn="b"/>
                      <a:r>
                        <a:rPr lang="da-DK" sz="1800" b="1" u="none" strike="noStrike" dirty="0">
                          <a:effectLst/>
                        </a:rPr>
                        <a:t>Kvalificering af sekvensplan</a:t>
                      </a:r>
                      <a:endParaRPr lang="da-DK" sz="1800" b="1" i="0" u="none" strike="noStrike" dirty="0">
                        <a:solidFill>
                          <a:srgbClr val="000000"/>
                        </a:solidFill>
                        <a:effectLst/>
                        <a:latin typeface="Calibri" panose="020F0502020204030204" pitchFamily="34" charset="0"/>
                      </a:endParaRPr>
                    </a:p>
                  </a:txBody>
                  <a:tcPr marL="9525" marR="9525" marT="9525" marB="0" anchor="b">
                    <a:solidFill>
                      <a:schemeClr val="accent1">
                        <a:lumMod val="40000"/>
                        <a:lumOff val="60000"/>
                      </a:schemeClr>
                    </a:solidFill>
                  </a:tcPr>
                </a:tc>
                <a:tc>
                  <a:txBody>
                    <a:bodyPr/>
                    <a:lstStyle/>
                    <a:p>
                      <a:pPr algn="l" fontAlgn="b"/>
                      <a:r>
                        <a:rPr lang="da-DK" sz="1800" u="none" strike="noStrike" dirty="0">
                          <a:effectLst/>
                        </a:rPr>
                        <a:t> </a:t>
                      </a:r>
                      <a:endParaRPr lang="da-DK" sz="1800" b="0" i="0" u="none" strike="noStrike" dirty="0">
                        <a:solidFill>
                          <a:srgbClr val="000000"/>
                        </a:solidFill>
                        <a:effectLst/>
                        <a:latin typeface="Calibri" panose="020F0502020204030204" pitchFamily="34" charset="0"/>
                      </a:endParaRPr>
                    </a:p>
                  </a:txBody>
                  <a:tcPr marL="9525" marR="9525" marT="9525" marB="0" anchor="b">
                    <a:solidFill>
                      <a:srgbClr val="92D050"/>
                    </a:solidFill>
                  </a:tcPr>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dirty="0">
                          <a:effectLst/>
                        </a:rPr>
                        <a:t> </a:t>
                      </a:r>
                      <a:endParaRPr lang="da-DK" sz="1800" b="0" i="0" u="none" strike="noStrike" dirty="0">
                        <a:solidFill>
                          <a:srgbClr val="000000"/>
                        </a:solidFill>
                        <a:effectLst/>
                        <a:latin typeface="Calibri" panose="020F0502020204030204" pitchFamily="34" charset="0"/>
                      </a:endParaRPr>
                    </a:p>
                  </a:txBody>
                  <a:tcPr marL="9525" marR="9525" marT="9525" marB="0" anchor="b">
                    <a:solidFill>
                      <a:srgbClr val="92D050"/>
                    </a:solidFill>
                  </a:tcPr>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49521015"/>
                  </a:ext>
                </a:extLst>
              </a:tr>
              <a:tr h="273732">
                <a:tc>
                  <a:txBody>
                    <a:bodyPr/>
                    <a:lstStyle/>
                    <a:p>
                      <a:pPr algn="l" fontAlgn="b"/>
                      <a:r>
                        <a:rPr lang="da-DK" sz="1800" b="1" u="none" strike="noStrike" dirty="0">
                          <a:effectLst/>
                        </a:rPr>
                        <a:t>Udstyrslister</a:t>
                      </a:r>
                      <a:endParaRPr lang="da-DK" sz="1800" b="1" i="0" u="none" strike="noStrike" dirty="0">
                        <a:solidFill>
                          <a:srgbClr val="000000"/>
                        </a:solidFill>
                        <a:effectLst/>
                        <a:latin typeface="Calibri" panose="020F0502020204030204" pitchFamily="34" charset="0"/>
                      </a:endParaRPr>
                    </a:p>
                  </a:txBody>
                  <a:tcPr marL="9525" marR="9525" marT="9525" marB="0" anchor="b">
                    <a:solidFill>
                      <a:schemeClr val="accent1">
                        <a:lumMod val="40000"/>
                        <a:lumOff val="60000"/>
                      </a:schemeClr>
                    </a:solidFill>
                  </a:tcPr>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dirty="0">
                          <a:effectLst/>
                        </a:rPr>
                        <a:t> </a:t>
                      </a:r>
                      <a:endParaRPr lang="da-DK" sz="1800" b="0" i="0" u="none" strike="noStrike" dirty="0">
                        <a:solidFill>
                          <a:srgbClr val="000000"/>
                        </a:solidFill>
                        <a:effectLst/>
                        <a:latin typeface="Calibri" panose="020F0502020204030204" pitchFamily="34" charset="0"/>
                      </a:endParaRPr>
                    </a:p>
                  </a:txBody>
                  <a:tcPr marL="9525" marR="9525" marT="9525" marB="0" anchor="b">
                    <a:solidFill>
                      <a:srgbClr val="92D050"/>
                    </a:solidFill>
                  </a:tcPr>
                </a:tc>
                <a:tc>
                  <a:txBody>
                    <a:bodyPr/>
                    <a:lstStyle/>
                    <a:p>
                      <a:pPr algn="l" fontAlgn="b"/>
                      <a:r>
                        <a:rPr lang="da-DK" sz="1800" u="none" strike="noStrike" dirty="0">
                          <a:effectLst/>
                        </a:rPr>
                        <a:t> </a:t>
                      </a:r>
                      <a:endParaRPr lang="da-DK" sz="1800" b="0" i="0" u="none" strike="noStrike" dirty="0">
                        <a:solidFill>
                          <a:srgbClr val="000000"/>
                        </a:solidFill>
                        <a:effectLst/>
                        <a:latin typeface="Calibri" panose="020F0502020204030204" pitchFamily="34" charset="0"/>
                      </a:endParaRPr>
                    </a:p>
                  </a:txBody>
                  <a:tcPr marL="9525" marR="9525" marT="9525" marB="0" anchor="b">
                    <a:solidFill>
                      <a:srgbClr val="92D050"/>
                    </a:solidFill>
                  </a:tcPr>
                </a:tc>
                <a:tc>
                  <a:txBody>
                    <a:bodyPr/>
                    <a:lstStyle/>
                    <a:p>
                      <a:pPr algn="l" fontAlgn="b"/>
                      <a:r>
                        <a:rPr lang="da-DK" sz="1800" u="none" strike="noStrike" dirty="0">
                          <a:effectLst/>
                        </a:rPr>
                        <a:t> </a:t>
                      </a:r>
                      <a:endParaRPr lang="da-DK" sz="1800" b="0" i="0" u="none" strike="noStrike" dirty="0">
                        <a:solidFill>
                          <a:srgbClr val="000000"/>
                        </a:solidFill>
                        <a:effectLst/>
                        <a:latin typeface="Calibri" panose="020F0502020204030204" pitchFamily="34" charset="0"/>
                      </a:endParaRPr>
                    </a:p>
                  </a:txBody>
                  <a:tcPr marL="9525" marR="9525" marT="9525" marB="0" anchor="b">
                    <a:solidFill>
                      <a:srgbClr val="92D050"/>
                    </a:solidFill>
                  </a:tcPr>
                </a:tc>
                <a:tc>
                  <a:txBody>
                    <a:bodyPr/>
                    <a:lstStyle/>
                    <a:p>
                      <a:pPr algn="l" fontAlgn="b"/>
                      <a:r>
                        <a:rPr lang="da-DK" sz="1800" u="none" strike="noStrike" dirty="0">
                          <a:effectLst/>
                        </a:rPr>
                        <a:t> </a:t>
                      </a:r>
                      <a:endParaRPr lang="da-DK" sz="1800" b="0" i="0" u="none" strike="noStrike" dirty="0">
                        <a:solidFill>
                          <a:srgbClr val="000000"/>
                        </a:solidFill>
                        <a:effectLst/>
                        <a:latin typeface="Calibri" panose="020F0502020204030204" pitchFamily="34" charset="0"/>
                      </a:endParaRPr>
                    </a:p>
                  </a:txBody>
                  <a:tcPr marL="9525" marR="9525" marT="9525" marB="0" anchor="b">
                    <a:solidFill>
                      <a:schemeClr val="accent3">
                        <a:lumMod val="60000"/>
                        <a:lumOff val="40000"/>
                      </a:schemeClr>
                    </a:solidFill>
                  </a:tcPr>
                </a:tc>
                <a:tc>
                  <a:txBody>
                    <a:bodyPr/>
                    <a:lstStyle/>
                    <a:p>
                      <a:pPr algn="l" fontAlgn="b"/>
                      <a:r>
                        <a:rPr lang="da-DK" sz="1800" u="none" strike="noStrike" dirty="0">
                          <a:effectLst/>
                        </a:rPr>
                        <a:t> </a:t>
                      </a:r>
                      <a:endParaRPr lang="da-DK" sz="1800" b="0" i="0" u="none" strike="noStrike" dirty="0">
                        <a:solidFill>
                          <a:srgbClr val="000000"/>
                        </a:solidFill>
                        <a:effectLst/>
                        <a:latin typeface="Calibri" panose="020F0502020204030204" pitchFamily="34" charset="0"/>
                      </a:endParaRPr>
                    </a:p>
                  </a:txBody>
                  <a:tcPr marL="9525" marR="9525" marT="9525" marB="0" anchor="b">
                    <a:solidFill>
                      <a:srgbClr val="92D050"/>
                    </a:solidFill>
                  </a:tcPr>
                </a:tc>
                <a:tc>
                  <a:txBody>
                    <a:bodyPr/>
                    <a:lstStyle/>
                    <a:p>
                      <a:pPr algn="l" fontAlgn="b"/>
                      <a:r>
                        <a:rPr lang="da-DK" sz="1800" u="none" strike="noStrike" dirty="0">
                          <a:effectLst/>
                        </a:rPr>
                        <a:t> </a:t>
                      </a:r>
                      <a:endParaRPr lang="da-DK" sz="1800" b="0" i="0" u="none" strike="noStrike" dirty="0">
                        <a:solidFill>
                          <a:srgbClr val="000000"/>
                        </a:solidFill>
                        <a:effectLst/>
                        <a:latin typeface="Calibri" panose="020F0502020204030204" pitchFamily="34" charset="0"/>
                      </a:endParaRPr>
                    </a:p>
                  </a:txBody>
                  <a:tcPr marL="9525" marR="9525" marT="9525" marB="0" anchor="b">
                    <a:solidFill>
                      <a:srgbClr val="92D050"/>
                    </a:solidFill>
                  </a:tcPr>
                </a:tc>
                <a:tc>
                  <a:txBody>
                    <a:bodyPr/>
                    <a:lstStyle/>
                    <a:p>
                      <a:pPr algn="l" fontAlgn="b"/>
                      <a:r>
                        <a:rPr lang="da-DK" sz="1800" u="none" strike="noStrike" dirty="0">
                          <a:effectLst/>
                        </a:rPr>
                        <a:t> </a:t>
                      </a:r>
                      <a:endParaRPr lang="da-DK" sz="1800" b="0" i="0" u="none" strike="noStrike" dirty="0">
                        <a:solidFill>
                          <a:srgbClr val="000000"/>
                        </a:solidFill>
                        <a:effectLst/>
                        <a:latin typeface="Calibri" panose="020F0502020204030204" pitchFamily="34" charset="0"/>
                      </a:endParaRPr>
                    </a:p>
                  </a:txBody>
                  <a:tcPr marL="9525" marR="9525" marT="9525" marB="0" anchor="b">
                    <a:solidFill>
                      <a:srgbClr val="92D050"/>
                    </a:solidFill>
                  </a:tcPr>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dirty="0">
                          <a:effectLst/>
                        </a:rPr>
                        <a:t> </a:t>
                      </a:r>
                      <a:endParaRPr lang="da-DK" sz="1800" b="0" i="0" u="none" strike="noStrike" dirty="0">
                        <a:solidFill>
                          <a:srgbClr val="000000"/>
                        </a:solidFill>
                        <a:effectLst/>
                        <a:latin typeface="Calibri" panose="020F0502020204030204" pitchFamily="34" charset="0"/>
                      </a:endParaRPr>
                    </a:p>
                  </a:txBody>
                  <a:tcPr marL="9525" marR="9525" marT="9525" marB="0" anchor="b">
                    <a:solidFill>
                      <a:srgbClr val="92D050"/>
                    </a:solidFill>
                  </a:tcPr>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05781194"/>
                  </a:ext>
                </a:extLst>
              </a:tr>
              <a:tr h="355276">
                <a:tc>
                  <a:txBody>
                    <a:bodyPr/>
                    <a:lstStyle/>
                    <a:p>
                      <a:pPr algn="l" fontAlgn="b"/>
                      <a:r>
                        <a:rPr lang="da-DK" sz="1800" b="1" u="none" strike="noStrike" dirty="0">
                          <a:effectLst/>
                        </a:rPr>
                        <a:t>Kvalificering og koordinering af udstyr</a:t>
                      </a:r>
                      <a:endParaRPr lang="da-DK" sz="1800" b="1" i="0" u="none" strike="noStrike" dirty="0">
                        <a:solidFill>
                          <a:srgbClr val="000000"/>
                        </a:solidFill>
                        <a:effectLst/>
                        <a:latin typeface="Calibri" panose="020F0502020204030204" pitchFamily="34" charset="0"/>
                      </a:endParaRPr>
                    </a:p>
                  </a:txBody>
                  <a:tcPr marL="9525" marR="9525" marT="9525" marB="0" anchor="b">
                    <a:solidFill>
                      <a:schemeClr val="accent1">
                        <a:lumMod val="40000"/>
                        <a:lumOff val="60000"/>
                      </a:schemeClr>
                    </a:solidFill>
                  </a:tcPr>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dirty="0">
                          <a:effectLst/>
                        </a:rPr>
                        <a:t> </a:t>
                      </a:r>
                      <a:endParaRPr lang="da-DK" sz="1800" b="0" i="0" u="none" strike="noStrike" dirty="0">
                        <a:solidFill>
                          <a:srgbClr val="000000"/>
                        </a:solidFill>
                        <a:effectLst/>
                        <a:latin typeface="Calibri" panose="020F0502020204030204" pitchFamily="34" charset="0"/>
                      </a:endParaRPr>
                    </a:p>
                  </a:txBody>
                  <a:tcPr marL="9525" marR="9525" marT="9525" marB="0" anchor="b">
                    <a:solidFill>
                      <a:srgbClr val="92D050"/>
                    </a:solidFill>
                  </a:tcPr>
                </a:tc>
                <a:tc>
                  <a:txBody>
                    <a:bodyPr/>
                    <a:lstStyle/>
                    <a:p>
                      <a:pPr algn="l" fontAlgn="b"/>
                      <a:r>
                        <a:rPr lang="da-DK" sz="1800" u="none" strike="noStrike" dirty="0">
                          <a:effectLst/>
                        </a:rPr>
                        <a:t> </a:t>
                      </a:r>
                      <a:endParaRPr lang="da-DK" sz="1800" b="0" i="0" u="none" strike="noStrike" dirty="0">
                        <a:solidFill>
                          <a:srgbClr val="000000"/>
                        </a:solidFill>
                        <a:effectLst/>
                        <a:latin typeface="Calibri" panose="020F0502020204030204" pitchFamily="34" charset="0"/>
                      </a:endParaRPr>
                    </a:p>
                  </a:txBody>
                  <a:tcPr marL="9525" marR="9525" marT="9525" marB="0" anchor="b">
                    <a:solidFill>
                      <a:srgbClr val="92D050"/>
                    </a:solidFill>
                  </a:tcPr>
                </a:tc>
                <a:extLst>
                  <a:ext uri="{0D108BD9-81ED-4DB2-BD59-A6C34878D82A}">
                    <a16:rowId xmlns:a16="http://schemas.microsoft.com/office/drawing/2014/main" val="3630172128"/>
                  </a:ext>
                </a:extLst>
              </a:tr>
              <a:tr h="273732">
                <a:tc>
                  <a:txBody>
                    <a:bodyPr/>
                    <a:lstStyle/>
                    <a:p>
                      <a:pPr algn="l" fontAlgn="b"/>
                      <a:r>
                        <a:rPr lang="da-DK" sz="1800" b="1" u="none" strike="noStrike" dirty="0">
                          <a:effectLst/>
                        </a:rPr>
                        <a:t>Flytteperiode</a:t>
                      </a:r>
                      <a:endParaRPr lang="da-DK" sz="1800" b="1" i="0" u="none" strike="noStrike" dirty="0">
                        <a:solidFill>
                          <a:srgbClr val="000000"/>
                        </a:solidFill>
                        <a:effectLst/>
                        <a:latin typeface="Calibri" panose="020F0502020204030204" pitchFamily="34" charset="0"/>
                      </a:endParaRPr>
                    </a:p>
                  </a:txBody>
                  <a:tcPr marL="9525" marR="9525" marT="9525" marB="0" anchor="b">
                    <a:solidFill>
                      <a:schemeClr val="accent1">
                        <a:lumMod val="40000"/>
                        <a:lumOff val="60000"/>
                      </a:schemeClr>
                    </a:solidFill>
                  </a:tcPr>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a:effectLst/>
                        </a:rPr>
                        <a:t> </a:t>
                      </a:r>
                      <a:endParaRPr lang="da-DK"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a-DK" sz="1800" u="none" strike="noStrike" dirty="0">
                          <a:effectLst/>
                        </a:rPr>
                        <a:t> </a:t>
                      </a:r>
                      <a:endParaRPr lang="da-DK" sz="1800" b="0" i="0" u="none" strike="noStrike" dirty="0">
                        <a:solidFill>
                          <a:srgbClr val="000000"/>
                        </a:solidFill>
                        <a:effectLst/>
                        <a:latin typeface="Calibri" panose="020F0502020204030204" pitchFamily="34" charset="0"/>
                      </a:endParaRPr>
                    </a:p>
                  </a:txBody>
                  <a:tcPr marL="9525" marR="9525" marT="9525" marB="0" anchor="b">
                    <a:solidFill>
                      <a:srgbClr val="FFFF00"/>
                    </a:solidFill>
                  </a:tcPr>
                </a:tc>
                <a:extLst>
                  <a:ext uri="{0D108BD9-81ED-4DB2-BD59-A6C34878D82A}">
                    <a16:rowId xmlns:a16="http://schemas.microsoft.com/office/drawing/2014/main" val="24947348"/>
                  </a:ext>
                </a:extLst>
              </a:tr>
            </a:tbl>
          </a:graphicData>
        </a:graphic>
      </p:graphicFrame>
      <p:sp>
        <p:nvSpPr>
          <p:cNvPr id="5" name="Rektangel 4">
            <a:extLst>
              <a:ext uri="{FF2B5EF4-FFF2-40B4-BE49-F238E27FC236}">
                <a16:creationId xmlns:a16="http://schemas.microsoft.com/office/drawing/2014/main" id="{1047223B-A465-455E-8AE9-54667141FFFD}"/>
              </a:ext>
            </a:extLst>
          </p:cNvPr>
          <p:cNvSpPr/>
          <p:nvPr/>
        </p:nvSpPr>
        <p:spPr>
          <a:xfrm>
            <a:off x="684282" y="5140652"/>
            <a:ext cx="10945220" cy="400110"/>
          </a:xfrm>
          <a:prstGeom prst="rect">
            <a:avLst/>
          </a:prstGeom>
        </p:spPr>
        <p:txBody>
          <a:bodyPr wrap="square">
            <a:spAutoFit/>
          </a:bodyPr>
          <a:lstStyle/>
          <a:p>
            <a:r>
              <a:rPr lang="da-DK" sz="1000" dirty="0">
                <a:latin typeface="Verdana" panose="020B0604030504040204" pitchFamily="34" charset="0"/>
                <a:ea typeface="Verdana" panose="020B0604030504040204" pitchFamily="34" charset="0"/>
                <a:cs typeface="Verdana" panose="020B0604030504040204" pitchFamily="34" charset="0"/>
              </a:rPr>
              <a:t>Note: Vigtigt at huske, at der er andre opgaver i klinikken, der tager ressourcer i samme perioder. Fx Uddannelse og træning med </a:t>
            </a:r>
            <a:r>
              <a:rPr lang="da-DK" sz="1000" dirty="0" err="1">
                <a:latin typeface="Verdana" panose="020B0604030504040204" pitchFamily="34" charset="0"/>
                <a:ea typeface="Verdana" panose="020B0604030504040204" pitchFamily="34" charset="0"/>
                <a:cs typeface="Verdana" panose="020B0604030504040204" pitchFamily="34" charset="0"/>
              </a:rPr>
              <a:t>voksdugseancer</a:t>
            </a:r>
            <a:r>
              <a:rPr lang="da-DK" sz="1000" dirty="0">
                <a:latin typeface="Verdana" panose="020B0604030504040204" pitchFamily="34" charset="0"/>
                <a:ea typeface="Verdana" panose="020B0604030504040204" pitchFamily="34" charset="0"/>
                <a:cs typeface="Verdana" panose="020B0604030504040204" pitchFamily="34" charset="0"/>
              </a:rPr>
              <a:t> og orienteringsløb, superbruger undervisning i nyt apparatur, nye patientkaldesystemer, nye arbejdsgang omkring </a:t>
            </a:r>
            <a:r>
              <a:rPr lang="da-DK" sz="1000" dirty="0" err="1">
                <a:latin typeface="Verdana" panose="020B0604030504040204" pitchFamily="34" charset="0"/>
                <a:ea typeface="Verdana" panose="020B0604030504040204" pitchFamily="34" charset="0"/>
                <a:cs typeface="Verdana" panose="020B0604030504040204" pitchFamily="34" charset="0"/>
              </a:rPr>
              <a:t>mellemflow</a:t>
            </a:r>
            <a:r>
              <a:rPr lang="da-DK" sz="1000" dirty="0">
                <a:latin typeface="Verdana" panose="020B0604030504040204" pitchFamily="34" charset="0"/>
                <a:ea typeface="Verdana" panose="020B0604030504040204" pitchFamily="34" charset="0"/>
                <a:cs typeface="Verdana" panose="020B0604030504040204" pitchFamily="34" charset="0"/>
              </a:rPr>
              <a:t> for sterilvarer mv.  </a:t>
            </a:r>
            <a:endParaRPr lang="da-DK" sz="1000" dirty="0"/>
          </a:p>
        </p:txBody>
      </p:sp>
    </p:spTree>
    <p:extLst>
      <p:ext uri="{BB962C8B-B14F-4D97-AF65-F5344CB8AC3E}">
        <p14:creationId xmlns:p14="http://schemas.microsoft.com/office/powerpoint/2010/main" val="3882194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EDFC3C-3B95-40E3-B68C-D61C5BEE1B09}"/>
              </a:ext>
            </a:extLst>
          </p:cNvPr>
          <p:cNvSpPr>
            <a:spLocks noGrp="1"/>
          </p:cNvSpPr>
          <p:nvPr>
            <p:ph type="title"/>
          </p:nvPr>
        </p:nvSpPr>
        <p:spPr>
          <a:xfrm>
            <a:off x="324247" y="149276"/>
            <a:ext cx="11521280" cy="510725"/>
          </a:xfrm>
        </p:spPr>
        <p:txBody>
          <a:bodyPr anchor="t">
            <a:noAutofit/>
          </a:bodyPr>
          <a:lstStyle/>
          <a:p>
            <a:pPr algn="l"/>
            <a:r>
              <a:rPr lang="da-DK" sz="2800" b="1" dirty="0">
                <a:latin typeface="Verdana" panose="020B0604030504040204" pitchFamily="34" charset="0"/>
                <a:ea typeface="Verdana" panose="020B0604030504040204" pitchFamily="34" charset="0"/>
                <a:cs typeface="Verdana" panose="020B0604030504040204" pitchFamily="34" charset="0"/>
              </a:rPr>
              <a:t>Hvornår ligger opgaverne, pres på klinikken, levering</a:t>
            </a:r>
          </a:p>
        </p:txBody>
      </p:sp>
      <p:sp>
        <p:nvSpPr>
          <p:cNvPr id="3" name="Pladsholder til indhold 3">
            <a:extLst>
              <a:ext uri="{FF2B5EF4-FFF2-40B4-BE49-F238E27FC236}">
                <a16:creationId xmlns:a16="http://schemas.microsoft.com/office/drawing/2014/main" id="{066C0E9D-0921-4543-A1EF-54BDFFBACC8C}"/>
              </a:ext>
            </a:extLst>
          </p:cNvPr>
          <p:cNvSpPr>
            <a:spLocks noGrp="1"/>
          </p:cNvSpPr>
          <p:nvPr>
            <p:ph sz="quarter" idx="4294967295"/>
          </p:nvPr>
        </p:nvSpPr>
        <p:spPr>
          <a:xfrm>
            <a:off x="1368000" y="1052736"/>
            <a:ext cx="10136614" cy="648866"/>
          </a:xfrm>
          <a:prstGeom prst="rect">
            <a:avLst/>
          </a:prstGeom>
        </p:spPr>
        <p:txBody>
          <a:bodyPr/>
          <a:lstStyle/>
          <a:p>
            <a:pPr marL="0" indent="0">
              <a:buNone/>
            </a:pPr>
            <a:r>
              <a:rPr lang="da-DK" sz="2400" b="1" dirty="0">
                <a:latin typeface="Verdana" panose="020B0604030504040204" pitchFamily="34" charset="0"/>
                <a:ea typeface="Verdana" panose="020B0604030504040204" pitchFamily="34" charset="0"/>
                <a:cs typeface="Verdana" panose="020B0604030504040204" pitchFamily="34" charset="0"/>
              </a:rPr>
              <a:t>Gødstrup</a:t>
            </a:r>
          </a:p>
          <a:p>
            <a:pPr marL="0" indent="0">
              <a:buNone/>
            </a:pPr>
            <a:endParaRPr lang="da-DK" sz="2400" dirty="0">
              <a:latin typeface="Verdana" panose="020B0604030504040204" pitchFamily="34" charset="0"/>
              <a:ea typeface="Verdana" panose="020B0604030504040204" pitchFamily="34" charset="0"/>
              <a:cs typeface="Verdana" panose="020B0604030504040204" pitchFamily="34" charset="0"/>
            </a:endParaRPr>
          </a:p>
        </p:txBody>
      </p:sp>
      <p:grpSp>
        <p:nvGrpSpPr>
          <p:cNvPr id="7" name="Gruppe 6"/>
          <p:cNvGrpSpPr/>
          <p:nvPr/>
        </p:nvGrpSpPr>
        <p:grpSpPr>
          <a:xfrm>
            <a:off x="1" y="5640167"/>
            <a:ext cx="12184433" cy="1274827"/>
            <a:chOff x="1" y="5640167"/>
            <a:chExt cx="12184433" cy="1274827"/>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584" y="6111198"/>
              <a:ext cx="11753850"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Billed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5640167"/>
              <a:ext cx="1908422" cy="1274827"/>
            </a:xfrm>
            <a:prstGeom prst="rect">
              <a:avLst/>
            </a:prstGeom>
          </p:spPr>
        </p:pic>
      </p:grpSp>
      <p:cxnSp>
        <p:nvCxnSpPr>
          <p:cNvPr id="6" name="Lige pilforbindelse 5"/>
          <p:cNvCxnSpPr/>
          <p:nvPr/>
        </p:nvCxnSpPr>
        <p:spPr>
          <a:xfrm>
            <a:off x="1620391" y="4605631"/>
            <a:ext cx="964907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0" name="Lige pilforbindelse 9"/>
          <p:cNvCxnSpPr/>
          <p:nvPr/>
        </p:nvCxnSpPr>
        <p:spPr>
          <a:xfrm flipV="1">
            <a:off x="1620391" y="1932951"/>
            <a:ext cx="0" cy="267268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4" name="Kombinationstegning 13"/>
          <p:cNvSpPr/>
          <p:nvPr/>
        </p:nvSpPr>
        <p:spPr>
          <a:xfrm>
            <a:off x="1815975" y="2877439"/>
            <a:ext cx="9321553" cy="1319509"/>
          </a:xfrm>
          <a:custGeom>
            <a:avLst/>
            <a:gdLst>
              <a:gd name="connsiteX0" fmla="*/ 0 w 9321553"/>
              <a:gd name="connsiteY0" fmla="*/ 873005 h 873005"/>
              <a:gd name="connsiteX1" fmla="*/ 1793289 w 9321553"/>
              <a:gd name="connsiteY1" fmla="*/ 358100 h 873005"/>
              <a:gd name="connsiteX2" fmla="*/ 3861786 w 9321553"/>
              <a:gd name="connsiteY2" fmla="*/ 171669 h 873005"/>
              <a:gd name="connsiteX3" fmla="*/ 6045693 w 9321553"/>
              <a:gd name="connsiteY3" fmla="*/ 748717 h 873005"/>
              <a:gd name="connsiteX4" fmla="*/ 8442664 w 9321553"/>
              <a:gd name="connsiteY4" fmla="*/ 100648 h 873005"/>
              <a:gd name="connsiteX5" fmla="*/ 9321553 w 9321553"/>
              <a:gd name="connsiteY5" fmla="*/ 11871 h 873005"/>
              <a:gd name="connsiteX0" fmla="*/ 0 w 9321553"/>
              <a:gd name="connsiteY0" fmla="*/ 868297 h 868297"/>
              <a:gd name="connsiteX1" fmla="*/ 1793289 w 9321553"/>
              <a:gd name="connsiteY1" fmla="*/ 353392 h 868297"/>
              <a:gd name="connsiteX2" fmla="*/ 3861786 w 9321553"/>
              <a:gd name="connsiteY2" fmla="*/ 166961 h 868297"/>
              <a:gd name="connsiteX3" fmla="*/ 6090081 w 9321553"/>
              <a:gd name="connsiteY3" fmla="*/ 597961 h 868297"/>
              <a:gd name="connsiteX4" fmla="*/ 8442664 w 9321553"/>
              <a:gd name="connsiteY4" fmla="*/ 95940 h 868297"/>
              <a:gd name="connsiteX5" fmla="*/ 9321553 w 9321553"/>
              <a:gd name="connsiteY5" fmla="*/ 7163 h 868297"/>
              <a:gd name="connsiteX0" fmla="*/ 0 w 9321553"/>
              <a:gd name="connsiteY0" fmla="*/ 868297 h 868297"/>
              <a:gd name="connsiteX1" fmla="*/ 1793289 w 9321553"/>
              <a:gd name="connsiteY1" fmla="*/ 353392 h 868297"/>
              <a:gd name="connsiteX2" fmla="*/ 3746376 w 9321553"/>
              <a:gd name="connsiteY2" fmla="*/ 114384 h 868297"/>
              <a:gd name="connsiteX3" fmla="*/ 6090081 w 9321553"/>
              <a:gd name="connsiteY3" fmla="*/ 597961 h 868297"/>
              <a:gd name="connsiteX4" fmla="*/ 8442664 w 9321553"/>
              <a:gd name="connsiteY4" fmla="*/ 95940 h 868297"/>
              <a:gd name="connsiteX5" fmla="*/ 9321553 w 9321553"/>
              <a:gd name="connsiteY5" fmla="*/ 7163 h 868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21553" h="868297">
                <a:moveTo>
                  <a:pt x="0" y="868297"/>
                </a:moveTo>
                <a:cubicBezTo>
                  <a:pt x="574829" y="669289"/>
                  <a:pt x="1168893" y="479044"/>
                  <a:pt x="1793289" y="353392"/>
                </a:cubicBezTo>
                <a:cubicBezTo>
                  <a:pt x="2417685" y="227740"/>
                  <a:pt x="3030244" y="73623"/>
                  <a:pt x="3746376" y="114384"/>
                </a:cubicBezTo>
                <a:cubicBezTo>
                  <a:pt x="4462508" y="155145"/>
                  <a:pt x="5307366" y="601035"/>
                  <a:pt x="6090081" y="597961"/>
                </a:cubicBezTo>
                <a:cubicBezTo>
                  <a:pt x="6872796" y="594887"/>
                  <a:pt x="7904085" y="194406"/>
                  <a:pt x="8442664" y="95940"/>
                </a:cubicBezTo>
                <a:cubicBezTo>
                  <a:pt x="8981243" y="-2526"/>
                  <a:pt x="9155097" y="-9853"/>
                  <a:pt x="9321553" y="716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5" name="Tekstboks 14"/>
          <p:cNvSpPr txBox="1"/>
          <p:nvPr/>
        </p:nvSpPr>
        <p:spPr>
          <a:xfrm>
            <a:off x="1620391" y="4692124"/>
            <a:ext cx="806631" cy="461665"/>
          </a:xfrm>
          <a:prstGeom prst="rect">
            <a:avLst/>
          </a:prstGeom>
          <a:noFill/>
        </p:spPr>
        <p:txBody>
          <a:bodyPr wrap="none" rtlCol="0">
            <a:spAutoFit/>
          </a:bodyPr>
          <a:lstStyle/>
          <a:p>
            <a:r>
              <a:rPr lang="da-DK" dirty="0"/>
              <a:t>2018</a:t>
            </a:r>
          </a:p>
        </p:txBody>
      </p:sp>
      <p:sp>
        <p:nvSpPr>
          <p:cNvPr id="16" name="Tekstboks 15"/>
          <p:cNvSpPr txBox="1"/>
          <p:nvPr/>
        </p:nvSpPr>
        <p:spPr>
          <a:xfrm>
            <a:off x="4872069" y="4686091"/>
            <a:ext cx="806631" cy="461665"/>
          </a:xfrm>
          <a:prstGeom prst="rect">
            <a:avLst/>
          </a:prstGeom>
          <a:noFill/>
        </p:spPr>
        <p:txBody>
          <a:bodyPr wrap="none" rtlCol="0">
            <a:spAutoFit/>
          </a:bodyPr>
          <a:lstStyle/>
          <a:p>
            <a:r>
              <a:rPr lang="da-DK" dirty="0"/>
              <a:t>2019</a:t>
            </a:r>
          </a:p>
        </p:txBody>
      </p:sp>
      <p:sp>
        <p:nvSpPr>
          <p:cNvPr id="17" name="Tekstboks 16"/>
          <p:cNvSpPr txBox="1"/>
          <p:nvPr/>
        </p:nvSpPr>
        <p:spPr>
          <a:xfrm>
            <a:off x="7702690" y="4715232"/>
            <a:ext cx="806631" cy="461665"/>
          </a:xfrm>
          <a:prstGeom prst="rect">
            <a:avLst/>
          </a:prstGeom>
          <a:noFill/>
        </p:spPr>
        <p:txBody>
          <a:bodyPr wrap="none" rtlCol="0">
            <a:spAutoFit/>
          </a:bodyPr>
          <a:lstStyle/>
          <a:p>
            <a:r>
              <a:rPr lang="da-DK" dirty="0"/>
              <a:t>2020</a:t>
            </a:r>
          </a:p>
        </p:txBody>
      </p:sp>
      <p:sp>
        <p:nvSpPr>
          <p:cNvPr id="18" name="Tekstboks 17"/>
          <p:cNvSpPr txBox="1"/>
          <p:nvPr/>
        </p:nvSpPr>
        <p:spPr>
          <a:xfrm>
            <a:off x="10504604" y="4699296"/>
            <a:ext cx="806631" cy="461665"/>
          </a:xfrm>
          <a:prstGeom prst="rect">
            <a:avLst/>
          </a:prstGeom>
          <a:noFill/>
        </p:spPr>
        <p:txBody>
          <a:bodyPr wrap="none" rtlCol="0">
            <a:spAutoFit/>
          </a:bodyPr>
          <a:lstStyle/>
          <a:p>
            <a:r>
              <a:rPr lang="da-DK" dirty="0"/>
              <a:t>2021</a:t>
            </a:r>
          </a:p>
        </p:txBody>
      </p:sp>
      <p:sp>
        <p:nvSpPr>
          <p:cNvPr id="19" name="Kombinationstegning 18"/>
          <p:cNvSpPr/>
          <p:nvPr/>
        </p:nvSpPr>
        <p:spPr>
          <a:xfrm>
            <a:off x="3733550" y="2131727"/>
            <a:ext cx="7403977" cy="2175029"/>
          </a:xfrm>
          <a:custGeom>
            <a:avLst/>
            <a:gdLst>
              <a:gd name="connsiteX0" fmla="*/ 0 w 7332956"/>
              <a:gd name="connsiteY0" fmla="*/ 1269507 h 1269507"/>
              <a:gd name="connsiteX1" fmla="*/ 3675356 w 7332956"/>
              <a:gd name="connsiteY1" fmla="*/ 550416 h 1269507"/>
              <a:gd name="connsiteX2" fmla="*/ 5797119 w 7332956"/>
              <a:gd name="connsiteY2" fmla="*/ 124288 h 1269507"/>
              <a:gd name="connsiteX3" fmla="*/ 7332956 w 7332956"/>
              <a:gd name="connsiteY3" fmla="*/ 0 h 1269507"/>
              <a:gd name="connsiteX0" fmla="*/ 0 w 7821227"/>
              <a:gd name="connsiteY0" fmla="*/ 2175029 h 2175029"/>
              <a:gd name="connsiteX1" fmla="*/ 4163627 w 7821227"/>
              <a:gd name="connsiteY1" fmla="*/ 550416 h 2175029"/>
              <a:gd name="connsiteX2" fmla="*/ 6285390 w 7821227"/>
              <a:gd name="connsiteY2" fmla="*/ 124288 h 2175029"/>
              <a:gd name="connsiteX3" fmla="*/ 7821227 w 7821227"/>
              <a:gd name="connsiteY3" fmla="*/ 0 h 2175029"/>
              <a:gd name="connsiteX0" fmla="*/ 0 w 7821227"/>
              <a:gd name="connsiteY0" fmla="*/ 2175029 h 2175029"/>
              <a:gd name="connsiteX1" fmla="*/ 4305670 w 7821227"/>
              <a:gd name="connsiteY1" fmla="*/ 825624 h 2175029"/>
              <a:gd name="connsiteX2" fmla="*/ 6285390 w 7821227"/>
              <a:gd name="connsiteY2" fmla="*/ 124288 h 2175029"/>
              <a:gd name="connsiteX3" fmla="*/ 7821227 w 7821227"/>
              <a:gd name="connsiteY3" fmla="*/ 0 h 2175029"/>
              <a:gd name="connsiteX0" fmla="*/ 0 w 7821227"/>
              <a:gd name="connsiteY0" fmla="*/ 2175029 h 2175029"/>
              <a:gd name="connsiteX1" fmla="*/ 4305670 w 7821227"/>
              <a:gd name="connsiteY1" fmla="*/ 825624 h 2175029"/>
              <a:gd name="connsiteX2" fmla="*/ 6312023 w 7821227"/>
              <a:gd name="connsiteY2" fmla="*/ 284086 h 2175029"/>
              <a:gd name="connsiteX3" fmla="*/ 7821227 w 7821227"/>
              <a:gd name="connsiteY3" fmla="*/ 0 h 2175029"/>
              <a:gd name="connsiteX0" fmla="*/ 0 w 7403977"/>
              <a:gd name="connsiteY0" fmla="*/ 2175029 h 2175029"/>
              <a:gd name="connsiteX1" fmla="*/ 3888420 w 7403977"/>
              <a:gd name="connsiteY1" fmla="*/ 825624 h 2175029"/>
              <a:gd name="connsiteX2" fmla="*/ 5894773 w 7403977"/>
              <a:gd name="connsiteY2" fmla="*/ 284086 h 2175029"/>
              <a:gd name="connsiteX3" fmla="*/ 7403977 w 7403977"/>
              <a:gd name="connsiteY3" fmla="*/ 0 h 2175029"/>
              <a:gd name="connsiteX0" fmla="*/ 0 w 7403977"/>
              <a:gd name="connsiteY0" fmla="*/ 2175029 h 2175029"/>
              <a:gd name="connsiteX1" fmla="*/ 3888420 w 7403977"/>
              <a:gd name="connsiteY1" fmla="*/ 825624 h 2175029"/>
              <a:gd name="connsiteX2" fmla="*/ 5894773 w 7403977"/>
              <a:gd name="connsiteY2" fmla="*/ 284086 h 2175029"/>
              <a:gd name="connsiteX3" fmla="*/ 7403977 w 7403977"/>
              <a:gd name="connsiteY3" fmla="*/ 0 h 2175029"/>
            </a:gdLst>
            <a:ahLst/>
            <a:cxnLst>
              <a:cxn ang="0">
                <a:pos x="connsiteX0" y="connsiteY0"/>
              </a:cxn>
              <a:cxn ang="0">
                <a:pos x="connsiteX1" y="connsiteY1"/>
              </a:cxn>
              <a:cxn ang="0">
                <a:pos x="connsiteX2" y="connsiteY2"/>
              </a:cxn>
              <a:cxn ang="0">
                <a:pos x="connsiteX3" y="connsiteY3"/>
              </a:cxn>
            </a:cxnLst>
            <a:rect l="l" t="t" r="r" b="b"/>
            <a:pathLst>
              <a:path w="7403977" h="2175029">
                <a:moveTo>
                  <a:pt x="0" y="2175029"/>
                </a:moveTo>
                <a:cubicBezTo>
                  <a:pt x="1618695" y="1961965"/>
                  <a:pt x="2905958" y="1140781"/>
                  <a:pt x="3888420" y="825624"/>
                </a:cubicBezTo>
                <a:cubicBezTo>
                  <a:pt x="4870882" y="510467"/>
                  <a:pt x="5308847" y="421690"/>
                  <a:pt x="5894773" y="284086"/>
                </a:cubicBezTo>
                <a:cubicBezTo>
                  <a:pt x="6480699" y="146482"/>
                  <a:pt x="6940858" y="16276"/>
                  <a:pt x="7403977" y="0"/>
                </a:cubicBezTo>
              </a:path>
            </a:pathLst>
          </a:cu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0" name="Tekstboks 19"/>
          <p:cNvSpPr txBox="1"/>
          <p:nvPr/>
        </p:nvSpPr>
        <p:spPr>
          <a:xfrm rot="20258002">
            <a:off x="1486938" y="3201179"/>
            <a:ext cx="3302662" cy="400110"/>
          </a:xfrm>
          <a:prstGeom prst="rect">
            <a:avLst/>
          </a:prstGeom>
          <a:noFill/>
        </p:spPr>
        <p:txBody>
          <a:bodyPr wrap="square" rtlCol="0">
            <a:spAutoFit/>
          </a:bodyPr>
          <a:lstStyle/>
          <a:p>
            <a:r>
              <a:rPr lang="da-DK" sz="2000" dirty="0"/>
              <a:t>Flyttelister og  -planlægning</a:t>
            </a:r>
          </a:p>
        </p:txBody>
      </p:sp>
      <p:sp>
        <p:nvSpPr>
          <p:cNvPr id="21" name="Tekstboks 20"/>
          <p:cNvSpPr txBox="1"/>
          <p:nvPr/>
        </p:nvSpPr>
        <p:spPr>
          <a:xfrm rot="20594236">
            <a:off x="2690694" y="3731010"/>
            <a:ext cx="3059684" cy="400110"/>
          </a:xfrm>
          <a:prstGeom prst="rect">
            <a:avLst/>
          </a:prstGeom>
          <a:noFill/>
        </p:spPr>
        <p:txBody>
          <a:bodyPr wrap="none" rtlCol="0">
            <a:spAutoFit/>
          </a:bodyPr>
          <a:lstStyle/>
          <a:p>
            <a:r>
              <a:rPr lang="da-DK" sz="2000" dirty="0"/>
              <a:t>Afdelingsspecifikke opgaver</a:t>
            </a:r>
          </a:p>
        </p:txBody>
      </p:sp>
    </p:spTree>
    <p:extLst>
      <p:ext uri="{BB962C8B-B14F-4D97-AF65-F5344CB8AC3E}">
        <p14:creationId xmlns:p14="http://schemas.microsoft.com/office/powerpoint/2010/main" val="2814318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66839D-86B1-464D-B983-C80707BB6882}"/>
              </a:ext>
            </a:extLst>
          </p:cNvPr>
          <p:cNvSpPr>
            <a:spLocks noGrp="1"/>
          </p:cNvSpPr>
          <p:nvPr>
            <p:ph type="title"/>
          </p:nvPr>
        </p:nvSpPr>
        <p:spPr>
          <a:xfrm>
            <a:off x="324247" y="559402"/>
            <a:ext cx="11521280" cy="828000"/>
          </a:xfrm>
        </p:spPr>
        <p:txBody>
          <a:bodyPr>
            <a:noAutofit/>
          </a:bodyPr>
          <a:lstStyle/>
          <a:p>
            <a:pPr algn="l"/>
            <a:r>
              <a:rPr lang="da-DK" sz="2800" b="1" dirty="0">
                <a:latin typeface="Verdana" panose="020B0604030504040204" pitchFamily="34" charset="0"/>
                <a:ea typeface="Verdana" panose="020B0604030504040204" pitchFamily="34" charset="0"/>
                <a:cs typeface="Verdana" panose="020B0604030504040204" pitchFamily="34" charset="0"/>
              </a:rPr>
              <a:t>Største opgaver for flyttekoordinatorerne</a:t>
            </a:r>
            <a:br>
              <a:rPr lang="da-DK" sz="2800" b="1" dirty="0">
                <a:latin typeface="Verdana" panose="020B0604030504040204" pitchFamily="34" charset="0"/>
                <a:ea typeface="Verdana" panose="020B0604030504040204" pitchFamily="34" charset="0"/>
                <a:cs typeface="Verdana" panose="020B0604030504040204" pitchFamily="34" charset="0"/>
              </a:rPr>
            </a:br>
            <a:endParaRPr lang="da-DK" sz="28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Pladsholder til indhold 3">
            <a:extLst>
              <a:ext uri="{FF2B5EF4-FFF2-40B4-BE49-F238E27FC236}">
                <a16:creationId xmlns:a16="http://schemas.microsoft.com/office/drawing/2014/main" id="{2C27CAA9-ACB3-47B4-B59B-281365D44F28}"/>
              </a:ext>
            </a:extLst>
          </p:cNvPr>
          <p:cNvSpPr>
            <a:spLocks noGrp="1"/>
          </p:cNvSpPr>
          <p:nvPr>
            <p:ph sz="quarter" idx="4294967295"/>
          </p:nvPr>
        </p:nvSpPr>
        <p:spPr>
          <a:xfrm>
            <a:off x="612279" y="1557586"/>
            <a:ext cx="10136614" cy="3498850"/>
          </a:xfrm>
          <a:prstGeom prst="rect">
            <a:avLst/>
          </a:prstGeom>
        </p:spPr>
        <p:txBody>
          <a:bodyPr>
            <a:normAutofit fontScale="92500" lnSpcReduction="10000"/>
          </a:bodyPr>
          <a:lstStyle/>
          <a:p>
            <a:r>
              <a:rPr lang="da-DK" sz="2400" dirty="0">
                <a:latin typeface="Verdana" panose="020B0604030504040204" pitchFamily="34" charset="0"/>
                <a:ea typeface="Verdana" panose="020B0604030504040204" pitchFamily="34" charset="0"/>
                <a:cs typeface="Verdana" panose="020B0604030504040204" pitchFamily="34" charset="0"/>
              </a:rPr>
              <a:t>Inventar og udstyrslister -&gt; Flyttelister</a:t>
            </a:r>
          </a:p>
          <a:p>
            <a:r>
              <a:rPr lang="da-DK" sz="2400" dirty="0">
                <a:latin typeface="Verdana" panose="020B0604030504040204" pitchFamily="34" charset="0"/>
                <a:ea typeface="Verdana" panose="020B0604030504040204" pitchFamily="34" charset="0"/>
                <a:cs typeface="Verdana" panose="020B0604030504040204" pitchFamily="34" charset="0"/>
              </a:rPr>
              <a:t>Mangler, fx manglende udstyr, økonomi</a:t>
            </a:r>
          </a:p>
          <a:p>
            <a:r>
              <a:rPr lang="da-DK" sz="2400" dirty="0">
                <a:latin typeface="Verdana" panose="020B0604030504040204" pitchFamily="34" charset="0"/>
                <a:ea typeface="Verdana" panose="020B0604030504040204" pitchFamily="34" charset="0"/>
                <a:cs typeface="Verdana" panose="020B0604030504040204" pitchFamily="34" charset="0"/>
              </a:rPr>
              <a:t>Hvad er med i byggeriet eller ej (usikkert projektgrundlag)</a:t>
            </a:r>
          </a:p>
          <a:p>
            <a:r>
              <a:rPr lang="da-DK" sz="2400" dirty="0">
                <a:latin typeface="Verdana" panose="020B0604030504040204" pitchFamily="34" charset="0"/>
                <a:ea typeface="Verdana" panose="020B0604030504040204" pitchFamily="34" charset="0"/>
                <a:cs typeface="Verdana" panose="020B0604030504040204" pitchFamily="34" charset="0"/>
              </a:rPr>
              <a:t>Opmærksomhedspunkter, hvor løftes de og håndteres</a:t>
            </a:r>
          </a:p>
          <a:p>
            <a:r>
              <a:rPr lang="da-DK" sz="2400" dirty="0">
                <a:latin typeface="Verdana" panose="020B0604030504040204" pitchFamily="34" charset="0"/>
                <a:ea typeface="Verdana" panose="020B0604030504040204" pitchFamily="34" charset="0"/>
                <a:cs typeface="Verdana" panose="020B0604030504040204" pitchFamily="34" charset="0"/>
              </a:rPr>
              <a:t>Flyttesekvens – hvad flytter vi og hvornår</a:t>
            </a:r>
          </a:p>
          <a:p>
            <a:r>
              <a:rPr lang="da-DK" sz="2400" dirty="0">
                <a:latin typeface="Verdana" panose="020B0604030504040204" pitchFamily="34" charset="0"/>
                <a:ea typeface="Verdana" panose="020B0604030504040204" pitchFamily="34" charset="0"/>
                <a:cs typeface="Verdana" panose="020B0604030504040204" pitchFamily="34" charset="0"/>
              </a:rPr>
              <a:t>Bindinger til andre afdelinger i flytteperioden</a:t>
            </a:r>
          </a:p>
          <a:p>
            <a:r>
              <a:rPr lang="da-DK" sz="2400" dirty="0">
                <a:latin typeface="Verdana" panose="020B0604030504040204" pitchFamily="34" charset="0"/>
                <a:ea typeface="Verdana" panose="020B0604030504040204" pitchFamily="34" charset="0"/>
                <a:cs typeface="Verdana" panose="020B0604030504040204" pitchFamily="34" charset="0"/>
              </a:rPr>
              <a:t>Kommunikation i egen afdeling</a:t>
            </a:r>
          </a:p>
          <a:p>
            <a:r>
              <a:rPr lang="da-DK" sz="2400" dirty="0">
                <a:latin typeface="Verdana" panose="020B0604030504040204" pitchFamily="34" charset="0"/>
                <a:ea typeface="Verdana" panose="020B0604030504040204" pitchFamily="34" charset="0"/>
                <a:cs typeface="Verdana" panose="020B0604030504040204" pitchFamily="34" charset="0"/>
              </a:rPr>
              <a:t>Koordinering</a:t>
            </a:r>
          </a:p>
          <a:p>
            <a:r>
              <a:rPr lang="da-DK" sz="2400" dirty="0">
                <a:latin typeface="Verdana" panose="020B0604030504040204" pitchFamily="34" charset="0"/>
                <a:ea typeface="Verdana" panose="020B0604030504040204" pitchFamily="34" charset="0"/>
                <a:cs typeface="Verdana" panose="020B0604030504040204" pitchFamily="34" charset="0"/>
              </a:rPr>
              <a:t>Tjeklister </a:t>
            </a:r>
          </a:p>
        </p:txBody>
      </p:sp>
      <p:grpSp>
        <p:nvGrpSpPr>
          <p:cNvPr id="6" name="Gruppe 5"/>
          <p:cNvGrpSpPr/>
          <p:nvPr/>
        </p:nvGrpSpPr>
        <p:grpSpPr>
          <a:xfrm>
            <a:off x="1" y="5640167"/>
            <a:ext cx="12184433" cy="1274827"/>
            <a:chOff x="1" y="5640167"/>
            <a:chExt cx="12184433" cy="1274827"/>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584" y="6111198"/>
              <a:ext cx="11753850"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Billed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5640167"/>
              <a:ext cx="1908422" cy="1274827"/>
            </a:xfrm>
            <a:prstGeom prst="rect">
              <a:avLst/>
            </a:prstGeom>
          </p:spPr>
        </p:pic>
      </p:grpSp>
    </p:spTree>
    <p:extLst>
      <p:ext uri="{BB962C8B-B14F-4D97-AF65-F5344CB8AC3E}">
        <p14:creationId xmlns:p14="http://schemas.microsoft.com/office/powerpoint/2010/main" val="30995105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C9C461-A6CB-41A4-B5EF-18548E3C1878}"/>
              </a:ext>
            </a:extLst>
          </p:cNvPr>
          <p:cNvSpPr>
            <a:spLocks noGrp="1"/>
          </p:cNvSpPr>
          <p:nvPr>
            <p:ph type="title"/>
          </p:nvPr>
        </p:nvSpPr>
        <p:spPr>
          <a:xfrm>
            <a:off x="324247" y="404639"/>
            <a:ext cx="11593287" cy="828000"/>
          </a:xfrm>
        </p:spPr>
        <p:txBody>
          <a:bodyPr>
            <a:noAutofit/>
          </a:bodyPr>
          <a:lstStyle/>
          <a:p>
            <a:pPr algn="l"/>
            <a:r>
              <a:rPr lang="da-DK" sz="2800" b="1" dirty="0">
                <a:latin typeface="Verdana" panose="020B0604030504040204" pitchFamily="34" charset="0"/>
                <a:ea typeface="Verdana" panose="020B0604030504040204" pitchFamily="34" charset="0"/>
                <a:cs typeface="Verdana" panose="020B0604030504040204" pitchFamily="34" charset="0"/>
              </a:rPr>
              <a:t>Udfordreringer og dilemmaer – set fra en flyttekoordinator</a:t>
            </a:r>
            <a:br>
              <a:rPr lang="da-DK" sz="2800" b="1" dirty="0">
                <a:latin typeface="Verdana" panose="020B0604030504040204" pitchFamily="34" charset="0"/>
                <a:ea typeface="Verdana" panose="020B0604030504040204" pitchFamily="34" charset="0"/>
                <a:cs typeface="Verdana" panose="020B0604030504040204" pitchFamily="34" charset="0"/>
              </a:rPr>
            </a:br>
            <a:endParaRPr lang="da-DK" sz="2800" b="1" dirty="0">
              <a:latin typeface="Verdana" panose="020B0604030504040204" pitchFamily="34" charset="0"/>
              <a:ea typeface="Verdana" panose="020B0604030504040204" pitchFamily="34" charset="0"/>
              <a:cs typeface="Verdana" panose="020B0604030504040204" pitchFamily="34" charset="0"/>
            </a:endParaRPr>
          </a:p>
        </p:txBody>
      </p:sp>
      <p:grpSp>
        <p:nvGrpSpPr>
          <p:cNvPr id="6" name="Gruppe 5"/>
          <p:cNvGrpSpPr/>
          <p:nvPr/>
        </p:nvGrpSpPr>
        <p:grpSpPr>
          <a:xfrm>
            <a:off x="1" y="5640167"/>
            <a:ext cx="12184433" cy="1274827"/>
            <a:chOff x="1" y="5640167"/>
            <a:chExt cx="12184433" cy="1274827"/>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584" y="6111198"/>
              <a:ext cx="11753850"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Billed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5640167"/>
              <a:ext cx="1908422" cy="1274827"/>
            </a:xfrm>
            <a:prstGeom prst="rect">
              <a:avLst/>
            </a:prstGeom>
          </p:spPr>
        </p:pic>
      </p:grpSp>
      <p:sp>
        <p:nvSpPr>
          <p:cNvPr id="9" name="Pladsholder til indhold 3">
            <a:extLst>
              <a:ext uri="{FF2B5EF4-FFF2-40B4-BE49-F238E27FC236}">
                <a16:creationId xmlns:a16="http://schemas.microsoft.com/office/drawing/2014/main" id="{A7002DAD-52B7-42EA-92E5-0AADF0BA0457}"/>
              </a:ext>
            </a:extLst>
          </p:cNvPr>
          <p:cNvSpPr txBox="1">
            <a:spLocks/>
          </p:cNvSpPr>
          <p:nvPr/>
        </p:nvSpPr>
        <p:spPr>
          <a:xfrm>
            <a:off x="1404367" y="1232639"/>
            <a:ext cx="10657184" cy="4962914"/>
          </a:xfrm>
          <a:prstGeom prst="rect">
            <a:avLst/>
          </a:prstGeom>
        </p:spPr>
        <p:txBody>
          <a:bodyPr vert="horz" lIns="121780" tIns="60890" rIns="121780" bIns="60890" rtlCol="0">
            <a:normAutofit fontScale="92500" lnSpcReduction="10000"/>
          </a:bodyPr>
          <a:lstStyle>
            <a:lvl1pPr marL="456674" indent="-456674" algn="l" defTabSz="1217798" rtl="0" eaLnBrk="1" latinLnBrk="0" hangingPunct="1">
              <a:spcBef>
                <a:spcPct val="20000"/>
              </a:spcBef>
              <a:buFont typeface="Arial" panose="020B0604020202020204" pitchFamily="34" charset="0"/>
              <a:buChar char="•"/>
              <a:defRPr sz="4300" kern="1200">
                <a:solidFill>
                  <a:schemeClr val="tx1"/>
                </a:solidFill>
                <a:latin typeface="+mn-lt"/>
                <a:ea typeface="+mn-ea"/>
                <a:cs typeface="+mn-cs"/>
              </a:defRPr>
            </a:lvl1pPr>
            <a:lvl2pPr marL="989461" indent="-380562" algn="l" defTabSz="1217798" rtl="0" eaLnBrk="1" latinLnBrk="0" hangingPunct="1">
              <a:spcBef>
                <a:spcPct val="20000"/>
              </a:spcBef>
              <a:buFont typeface="Arial" panose="020B0604020202020204" pitchFamily="34" charset="0"/>
              <a:buChar char="–"/>
              <a:defRPr sz="3700" kern="1200">
                <a:solidFill>
                  <a:schemeClr val="tx1"/>
                </a:solidFill>
                <a:latin typeface="+mn-lt"/>
                <a:ea typeface="+mn-ea"/>
                <a:cs typeface="+mn-cs"/>
              </a:defRPr>
            </a:lvl2pPr>
            <a:lvl3pPr marL="1522247" indent="-304449" algn="l" defTabSz="1217798"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1146" indent="-304449" algn="l" defTabSz="1217798"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4pPr>
            <a:lvl5pPr marL="2740045" indent="-304449" algn="l" defTabSz="1217798"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5pPr>
            <a:lvl6pPr marL="3348944" indent="-304449" algn="l" defTabSz="1217798"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6pPr>
            <a:lvl7pPr marL="3957843" indent="-304449" algn="l" defTabSz="1217798"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7pPr>
            <a:lvl8pPr marL="4566742" indent="-304449" algn="l" defTabSz="1217798"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8pPr>
            <a:lvl9pPr marL="5175641" indent="-304449" algn="l" defTabSz="1217798"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9pPr>
          </a:lstStyle>
          <a:p>
            <a:r>
              <a:rPr lang="da-DK" sz="1800" dirty="0">
                <a:latin typeface="Verdana" panose="020B0604030504040204" pitchFamily="34" charset="0"/>
                <a:ea typeface="Verdana" panose="020B0604030504040204" pitchFamily="34" charset="0"/>
                <a:cs typeface="Verdana" panose="020B0604030504040204" pitchFamily="34" charset="0"/>
              </a:rPr>
              <a:t>En udfordring - i starten manglede vi en jobbeskrivelse vi kunne læne os op ad. Vi er alle blevet fanget i situationer, som det egentlig ikke var os der skulle handle på. </a:t>
            </a:r>
          </a:p>
          <a:p>
            <a:endParaRPr lang="da-DK" sz="1800" dirty="0">
              <a:latin typeface="Verdana" panose="020B0604030504040204" pitchFamily="34" charset="0"/>
              <a:ea typeface="Verdana" panose="020B0604030504040204" pitchFamily="34" charset="0"/>
              <a:cs typeface="Verdana" panose="020B0604030504040204" pitchFamily="34" charset="0"/>
            </a:endParaRPr>
          </a:p>
          <a:p>
            <a:r>
              <a:rPr lang="da-DK" sz="1800" dirty="0">
                <a:latin typeface="Verdana" panose="020B0604030504040204" pitchFamily="34" charset="0"/>
                <a:ea typeface="Verdana" panose="020B0604030504040204" pitchFamily="34" charset="0"/>
                <a:cs typeface="Verdana" panose="020B0604030504040204" pitchFamily="34" charset="0"/>
              </a:rPr>
              <a:t>Man får et spørgsmål, som man ikke selv kan svare på. Man sender en mail og er afhængig af andre svarer og det tager nogle gange tid og dermed kan gå lang tid inden man kan samle op på sagen.</a:t>
            </a:r>
          </a:p>
          <a:p>
            <a:endParaRPr lang="da-DK" sz="1800" dirty="0">
              <a:latin typeface="Verdana" panose="020B0604030504040204" pitchFamily="34" charset="0"/>
              <a:ea typeface="Verdana" panose="020B0604030504040204" pitchFamily="34" charset="0"/>
              <a:cs typeface="Verdana" panose="020B0604030504040204" pitchFamily="34" charset="0"/>
            </a:endParaRPr>
          </a:p>
          <a:p>
            <a:r>
              <a:rPr lang="da-DK" sz="1800" dirty="0">
                <a:latin typeface="Verdana" panose="020B0604030504040204" pitchFamily="34" charset="0"/>
                <a:ea typeface="Verdana" panose="020B0604030504040204" pitchFamily="34" charset="0"/>
                <a:cs typeface="Verdana" panose="020B0604030504040204" pitchFamily="34" charset="0"/>
              </a:rPr>
              <a:t>Vigtigste overskrift vedrørende rollen som flytte koordinator – kommunikation og information - tæt forhold til samarbejdspartnere.</a:t>
            </a:r>
          </a:p>
          <a:p>
            <a:pPr marL="0" indent="0">
              <a:buNone/>
            </a:pPr>
            <a:endParaRPr lang="da-DK" sz="1800" dirty="0">
              <a:latin typeface="Verdana" panose="020B0604030504040204" pitchFamily="34" charset="0"/>
              <a:ea typeface="Verdana" panose="020B0604030504040204" pitchFamily="34" charset="0"/>
              <a:cs typeface="Verdana" panose="020B0604030504040204" pitchFamily="34" charset="0"/>
            </a:endParaRPr>
          </a:p>
          <a:p>
            <a:r>
              <a:rPr lang="da-DK" sz="1800" dirty="0">
                <a:latin typeface="Verdana" panose="020B0604030504040204" pitchFamily="34" charset="0"/>
                <a:ea typeface="Verdana" panose="020B0604030504040204" pitchFamily="34" charset="0"/>
                <a:cs typeface="Verdana" panose="020B0604030504040204" pitchFamily="34" charset="0"/>
              </a:rPr>
              <a:t>Man bør sættes ind i historikken før man udpeges som koordinator. </a:t>
            </a:r>
          </a:p>
          <a:p>
            <a:endParaRPr lang="da-DK" sz="1800" dirty="0">
              <a:latin typeface="Verdana" panose="020B0604030504040204" pitchFamily="34" charset="0"/>
              <a:ea typeface="Verdana" panose="020B0604030504040204" pitchFamily="34" charset="0"/>
              <a:cs typeface="Verdana" panose="020B0604030504040204" pitchFamily="34" charset="0"/>
            </a:endParaRPr>
          </a:p>
          <a:p>
            <a:r>
              <a:rPr lang="da-DK" sz="1800" dirty="0">
                <a:latin typeface="Verdana" panose="020B0604030504040204" pitchFamily="34" charset="0"/>
                <a:ea typeface="Verdana" panose="020B0604030504040204" pitchFamily="34" charset="0"/>
                <a:cs typeface="Verdana" panose="020B0604030504040204" pitchFamily="34" charset="0"/>
              </a:rPr>
              <a:t>Jeg har fundet ud af, at det mest af alt kræver tålmodighed og struktur at være flyttekoordinator. Du har mange afhængigheder for at du kan lykkes med din planlægning. </a:t>
            </a:r>
          </a:p>
          <a:p>
            <a:endParaRPr lang="da-DK" sz="1800" dirty="0">
              <a:latin typeface="Verdana" panose="020B0604030504040204" pitchFamily="34" charset="0"/>
              <a:ea typeface="Verdana" panose="020B0604030504040204" pitchFamily="34" charset="0"/>
              <a:cs typeface="Verdana" panose="020B0604030504040204" pitchFamily="34" charset="0"/>
            </a:endParaRPr>
          </a:p>
          <a:p>
            <a:r>
              <a:rPr lang="da-DK" sz="1800" dirty="0">
                <a:latin typeface="Verdana" panose="020B0604030504040204" pitchFamily="34" charset="0"/>
                <a:ea typeface="Verdana" panose="020B0604030504040204" pitchFamily="34" charset="0"/>
                <a:cs typeface="Verdana" panose="020B0604030504040204" pitchFamily="34" charset="0"/>
              </a:rPr>
              <a:t>Den store udfordring for os har været it- og medico udstyr. Det har betydet, at vi har måtte genbesøge udstyrslisterne flere gange, og det har givet en del ekstra arbejde.</a:t>
            </a:r>
          </a:p>
          <a:p>
            <a:endParaRPr lang="da-DK" sz="18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0995105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0C4A7F-312B-4DEE-A874-0DE972B044A0}"/>
              </a:ext>
            </a:extLst>
          </p:cNvPr>
          <p:cNvSpPr>
            <a:spLocks noGrp="1"/>
          </p:cNvSpPr>
          <p:nvPr>
            <p:ph type="title"/>
          </p:nvPr>
        </p:nvSpPr>
        <p:spPr>
          <a:xfrm>
            <a:off x="252239" y="261442"/>
            <a:ext cx="10137524" cy="828000"/>
          </a:xfrm>
        </p:spPr>
        <p:txBody>
          <a:bodyPr>
            <a:noAutofit/>
          </a:bodyPr>
          <a:lstStyle/>
          <a:p>
            <a:pPr algn="l"/>
            <a:r>
              <a:rPr lang="da-DK" sz="2800" b="1" dirty="0">
                <a:latin typeface="Verdana" panose="020B0604030504040204" pitchFamily="34" charset="0"/>
                <a:ea typeface="Verdana" panose="020B0604030504040204" pitchFamily="34" charset="0"/>
                <a:cs typeface="Verdana" panose="020B0604030504040204" pitchFamily="34" charset="0"/>
              </a:rPr>
              <a:t>Vores egne udfordringer</a:t>
            </a:r>
            <a:br>
              <a:rPr lang="da-DK" sz="2800" b="1" dirty="0">
                <a:latin typeface="Verdana" panose="020B0604030504040204" pitchFamily="34" charset="0"/>
                <a:ea typeface="Verdana" panose="020B0604030504040204" pitchFamily="34" charset="0"/>
                <a:cs typeface="Verdana" panose="020B0604030504040204" pitchFamily="34" charset="0"/>
              </a:rPr>
            </a:br>
            <a:endParaRPr lang="da-DK" sz="28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Pladsholder til indhold 3">
            <a:extLst>
              <a:ext uri="{FF2B5EF4-FFF2-40B4-BE49-F238E27FC236}">
                <a16:creationId xmlns:a16="http://schemas.microsoft.com/office/drawing/2014/main" id="{06BA522E-1E86-4EF9-9C16-21504149D03B}"/>
              </a:ext>
            </a:extLst>
          </p:cNvPr>
          <p:cNvSpPr>
            <a:spLocks noGrp="1"/>
          </p:cNvSpPr>
          <p:nvPr>
            <p:ph sz="quarter" idx="4294967295"/>
          </p:nvPr>
        </p:nvSpPr>
        <p:spPr>
          <a:xfrm>
            <a:off x="540271" y="1197546"/>
            <a:ext cx="11017224" cy="3498850"/>
          </a:xfrm>
          <a:prstGeom prst="rect">
            <a:avLst/>
          </a:prstGeom>
        </p:spPr>
        <p:txBody>
          <a:bodyPr>
            <a:normAutofit fontScale="92500" lnSpcReduction="20000"/>
          </a:bodyPr>
          <a:lstStyle/>
          <a:p>
            <a:r>
              <a:rPr lang="da-DK" sz="2400" dirty="0">
                <a:latin typeface="Verdana" panose="020B0604030504040204" pitchFamily="34" charset="0"/>
                <a:ea typeface="Verdana" panose="020B0604030504040204" pitchFamily="34" charset="0"/>
                <a:cs typeface="Verdana" panose="020B0604030504040204" pitchFamily="34" charset="0"/>
              </a:rPr>
              <a:t>Tid</a:t>
            </a:r>
          </a:p>
          <a:p>
            <a:r>
              <a:rPr lang="da-DK" sz="2400" dirty="0">
                <a:latin typeface="Verdana" panose="020B0604030504040204" pitchFamily="34" charset="0"/>
                <a:ea typeface="Verdana" panose="020B0604030504040204" pitchFamily="34" charset="0"/>
                <a:cs typeface="Verdana" panose="020B0604030504040204" pitchFamily="34" charset="0"/>
              </a:rPr>
              <a:t>Overblik</a:t>
            </a:r>
          </a:p>
          <a:p>
            <a:r>
              <a:rPr lang="da-DK" sz="2400" dirty="0">
                <a:latin typeface="Verdana" panose="020B0604030504040204" pitchFamily="34" charset="0"/>
                <a:ea typeface="Verdana" panose="020B0604030504040204" pitchFamily="34" charset="0"/>
                <a:cs typeface="Verdana" panose="020B0604030504040204" pitchFamily="34" charset="0"/>
              </a:rPr>
              <a:t>Samarbejde mellem interessenterne fx it og flyttekoordinatorer</a:t>
            </a:r>
          </a:p>
          <a:p>
            <a:r>
              <a:rPr lang="da-DK" sz="2400" dirty="0">
                <a:latin typeface="Verdana" panose="020B0604030504040204" pitchFamily="34" charset="0"/>
                <a:ea typeface="Verdana" panose="020B0604030504040204" pitchFamily="34" charset="0"/>
                <a:cs typeface="Verdana" panose="020B0604030504040204" pitchFamily="34" charset="0"/>
              </a:rPr>
              <a:t>Flytteprojekterne påvirker mange og mange påvirker projektet</a:t>
            </a:r>
          </a:p>
          <a:p>
            <a:r>
              <a:rPr lang="da-DK" sz="2400" dirty="0">
                <a:latin typeface="Verdana" panose="020B0604030504040204" pitchFamily="34" charset="0"/>
                <a:ea typeface="Verdana" panose="020B0604030504040204" pitchFamily="34" charset="0"/>
                <a:cs typeface="Verdana" panose="020B0604030504040204" pitchFamily="34" charset="0"/>
              </a:rPr>
              <a:t>Lede nedad, lede opad og udad -&gt; fremdrift, rammer og engagement</a:t>
            </a:r>
          </a:p>
          <a:p>
            <a:r>
              <a:rPr lang="da-DK" sz="2400" dirty="0">
                <a:latin typeface="Verdana" panose="020B0604030504040204" pitchFamily="34" charset="0"/>
                <a:ea typeface="Verdana" panose="020B0604030504040204" pitchFamily="34" charset="0"/>
                <a:cs typeface="Verdana" panose="020B0604030504040204" pitchFamily="34" charset="0"/>
              </a:rPr>
              <a:t>Sikre tryghed omkring projektet</a:t>
            </a:r>
          </a:p>
          <a:p>
            <a:endParaRPr lang="da-DK" sz="2400" dirty="0">
              <a:latin typeface="Verdana" panose="020B0604030504040204" pitchFamily="34" charset="0"/>
              <a:ea typeface="Verdana" panose="020B0604030504040204" pitchFamily="34" charset="0"/>
              <a:cs typeface="Verdana" panose="020B0604030504040204" pitchFamily="34" charset="0"/>
            </a:endParaRPr>
          </a:p>
          <a:p>
            <a:r>
              <a:rPr lang="da-DK" sz="2400" dirty="0">
                <a:latin typeface="Verdana" panose="020B0604030504040204" pitchFamily="34" charset="0"/>
                <a:ea typeface="Verdana" panose="020B0604030504040204" pitchFamily="34" charset="0"/>
                <a:cs typeface="Verdana" panose="020B0604030504040204" pitchFamily="34" charset="0"/>
              </a:rPr>
              <a:t>Mærk efter: </a:t>
            </a:r>
          </a:p>
          <a:p>
            <a:pPr marL="0" indent="0">
              <a:buNone/>
            </a:pPr>
            <a:r>
              <a:rPr lang="da-DK" sz="2400" dirty="0">
                <a:latin typeface="Verdana" panose="020B0604030504040204" pitchFamily="34" charset="0"/>
                <a:ea typeface="Verdana" panose="020B0604030504040204" pitchFamily="34" charset="0"/>
                <a:cs typeface="Verdana" panose="020B0604030504040204" pitchFamily="34" charset="0"/>
              </a:rPr>
              <a:t>	– er det os som styrer projektet,</a:t>
            </a:r>
          </a:p>
          <a:p>
            <a:pPr marL="0" indent="0">
              <a:buNone/>
            </a:pPr>
            <a:r>
              <a:rPr lang="da-DK" sz="2400" dirty="0">
                <a:latin typeface="Verdana" panose="020B0604030504040204" pitchFamily="34" charset="0"/>
                <a:ea typeface="Verdana" panose="020B0604030504040204" pitchFamily="34" charset="0"/>
                <a:cs typeface="Verdana" panose="020B0604030504040204" pitchFamily="34" charset="0"/>
              </a:rPr>
              <a:t>	 eller styrer projektet os?</a:t>
            </a:r>
          </a:p>
          <a:p>
            <a:endParaRPr lang="da-DK" sz="24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da-DK" sz="2400" dirty="0">
              <a:latin typeface="Verdana" panose="020B0604030504040204" pitchFamily="34" charset="0"/>
              <a:ea typeface="Verdana" panose="020B0604030504040204" pitchFamily="34" charset="0"/>
              <a:cs typeface="Verdana" panose="020B0604030504040204" pitchFamily="34" charset="0"/>
            </a:endParaRPr>
          </a:p>
        </p:txBody>
      </p:sp>
      <p:grpSp>
        <p:nvGrpSpPr>
          <p:cNvPr id="6" name="Gruppe 5"/>
          <p:cNvGrpSpPr/>
          <p:nvPr/>
        </p:nvGrpSpPr>
        <p:grpSpPr>
          <a:xfrm>
            <a:off x="1" y="5640167"/>
            <a:ext cx="12184433" cy="1274827"/>
            <a:chOff x="1" y="5640167"/>
            <a:chExt cx="12184433" cy="1274827"/>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584" y="6111198"/>
              <a:ext cx="11753850"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Billed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5640167"/>
              <a:ext cx="1908422" cy="1274827"/>
            </a:xfrm>
            <a:prstGeom prst="rect">
              <a:avLst/>
            </a:prstGeom>
          </p:spPr>
        </p:pic>
      </p:grpSp>
      <p:pic>
        <p:nvPicPr>
          <p:cNvPr id="4" name="Billed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27159" y="3717826"/>
            <a:ext cx="444247" cy="792088"/>
          </a:xfrm>
          <a:prstGeom prst="rect">
            <a:avLst/>
          </a:prstGeom>
        </p:spPr>
      </p:pic>
      <p:pic>
        <p:nvPicPr>
          <p:cNvPr id="5" name="Billed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56532" y="4676854"/>
            <a:ext cx="1249683" cy="1231395"/>
          </a:xfrm>
          <a:prstGeom prst="rect">
            <a:avLst/>
          </a:prstGeom>
        </p:spPr>
      </p:pic>
      <p:sp>
        <p:nvSpPr>
          <p:cNvPr id="9" name="Skyformet billedforklaring 8"/>
          <p:cNvSpPr/>
          <p:nvPr/>
        </p:nvSpPr>
        <p:spPr>
          <a:xfrm>
            <a:off x="8605167" y="3321782"/>
            <a:ext cx="2016224" cy="1584176"/>
          </a:xfrm>
          <a:prstGeom prst="cloudCallout">
            <a:avLst>
              <a:gd name="adj1" fmla="val -93484"/>
              <a:gd name="adj2" fmla="val 47369"/>
            </a:avLst>
          </a:prstGeom>
          <a:no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0995105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CBEEDA-EE85-4A9E-96DB-A0CB5D7E70B5}"/>
              </a:ext>
            </a:extLst>
          </p:cNvPr>
          <p:cNvSpPr>
            <a:spLocks noGrp="1"/>
          </p:cNvSpPr>
          <p:nvPr>
            <p:ph type="title"/>
          </p:nvPr>
        </p:nvSpPr>
        <p:spPr>
          <a:xfrm>
            <a:off x="324247" y="333450"/>
            <a:ext cx="11521280" cy="828000"/>
          </a:xfrm>
        </p:spPr>
        <p:txBody>
          <a:bodyPr>
            <a:noAutofit/>
          </a:bodyPr>
          <a:lstStyle/>
          <a:p>
            <a:pPr algn="l"/>
            <a:r>
              <a:rPr lang="da-DK" sz="2800" b="1" dirty="0">
                <a:latin typeface="Verdana" panose="020B0604030504040204" pitchFamily="34" charset="0"/>
                <a:ea typeface="Verdana" panose="020B0604030504040204" pitchFamily="34" charset="0"/>
                <a:cs typeface="Verdana" panose="020B0604030504040204" pitchFamily="34" charset="0"/>
              </a:rPr>
              <a:t>Hvor er vi nu i projekterne</a:t>
            </a:r>
          </a:p>
        </p:txBody>
      </p:sp>
      <p:sp>
        <p:nvSpPr>
          <p:cNvPr id="3" name="Pladsholder til indhold 3">
            <a:extLst>
              <a:ext uri="{FF2B5EF4-FFF2-40B4-BE49-F238E27FC236}">
                <a16:creationId xmlns:a16="http://schemas.microsoft.com/office/drawing/2014/main" id="{FDF65A6E-3DCB-4E00-B418-5B6BA9F05F5D}"/>
              </a:ext>
            </a:extLst>
          </p:cNvPr>
          <p:cNvSpPr>
            <a:spLocks noGrp="1"/>
          </p:cNvSpPr>
          <p:nvPr>
            <p:ph sz="quarter" idx="4294967295"/>
          </p:nvPr>
        </p:nvSpPr>
        <p:spPr>
          <a:xfrm>
            <a:off x="612279" y="1354474"/>
            <a:ext cx="4924425" cy="3997661"/>
          </a:xfrm>
          <a:prstGeom prst="rect">
            <a:avLst/>
          </a:prstGeom>
        </p:spPr>
        <p:txBody>
          <a:bodyPr>
            <a:normAutofit fontScale="92500"/>
          </a:bodyPr>
          <a:lstStyle/>
          <a:p>
            <a:pPr marL="0" indent="0">
              <a:buNone/>
            </a:pPr>
            <a:r>
              <a:rPr lang="da-DK" sz="2200" b="1" dirty="0">
                <a:latin typeface="Verdana" panose="020B0604030504040204" pitchFamily="34" charset="0"/>
                <a:ea typeface="Verdana" panose="020B0604030504040204" pitchFamily="34" charset="0"/>
                <a:cs typeface="Verdana" panose="020B0604030504040204" pitchFamily="34" charset="0"/>
              </a:rPr>
              <a:t>Gødstrup</a:t>
            </a:r>
          </a:p>
          <a:p>
            <a:r>
              <a:rPr lang="da-DK" sz="1900" dirty="0">
                <a:latin typeface="Verdana" panose="020B0604030504040204" pitchFamily="34" charset="0"/>
                <a:ea typeface="Verdana" panose="020B0604030504040204" pitchFamily="34" charset="0"/>
                <a:cs typeface="Verdana" panose="020B0604030504040204" pitchFamily="34" charset="0"/>
              </a:rPr>
              <a:t>Flyttelister ved at være afsluttet</a:t>
            </a:r>
          </a:p>
          <a:p>
            <a:r>
              <a:rPr lang="da-DK" sz="1900" dirty="0">
                <a:latin typeface="Verdana" panose="020B0604030504040204" pitchFamily="34" charset="0"/>
                <a:ea typeface="Verdana" panose="020B0604030504040204" pitchFamily="34" charset="0"/>
                <a:cs typeface="Verdana" panose="020B0604030504040204" pitchFamily="34" charset="0"/>
              </a:rPr>
              <a:t>Plan for mangler</a:t>
            </a:r>
          </a:p>
          <a:p>
            <a:r>
              <a:rPr lang="da-DK" sz="1900" dirty="0">
                <a:latin typeface="Verdana" panose="020B0604030504040204" pitchFamily="34" charset="0"/>
                <a:ea typeface="Verdana" panose="020B0604030504040204" pitchFamily="34" charset="0"/>
                <a:cs typeface="Verdana" panose="020B0604030504040204" pitchFamily="34" charset="0"/>
              </a:rPr>
              <a:t>Opstart detaljeplanlægningen i forhold til flyttesekvens</a:t>
            </a:r>
          </a:p>
          <a:p>
            <a:r>
              <a:rPr lang="da-DK" sz="1900" dirty="0">
                <a:latin typeface="Verdana" panose="020B0604030504040204" pitchFamily="34" charset="0"/>
                <a:ea typeface="Verdana" panose="020B0604030504040204" pitchFamily="34" charset="0"/>
                <a:cs typeface="Verdana" panose="020B0604030504040204" pitchFamily="34" charset="0"/>
              </a:rPr>
              <a:t>Flytteplan per afdeling</a:t>
            </a:r>
          </a:p>
          <a:p>
            <a:r>
              <a:rPr lang="da-DK" sz="1900" dirty="0">
                <a:latin typeface="Verdana" panose="020B0604030504040204" pitchFamily="34" charset="0"/>
                <a:ea typeface="Verdana" panose="020B0604030504040204" pitchFamily="34" charset="0"/>
                <a:cs typeface="Verdana" panose="020B0604030504040204" pitchFamily="34" charset="0"/>
              </a:rPr>
              <a:t>Action Cards for udstyr</a:t>
            </a:r>
          </a:p>
          <a:p>
            <a:r>
              <a:rPr lang="da-DK" sz="1900" dirty="0">
                <a:latin typeface="Verdana" panose="020B0604030504040204" pitchFamily="34" charset="0"/>
                <a:ea typeface="Verdana" panose="020B0604030504040204" pitchFamily="34" charset="0"/>
                <a:cs typeface="Verdana" panose="020B0604030504040204" pitchFamily="34" charset="0"/>
              </a:rPr>
              <a:t>Kvalificering af lokaler</a:t>
            </a:r>
          </a:p>
          <a:p>
            <a:r>
              <a:rPr lang="da-DK" sz="1900" dirty="0">
                <a:latin typeface="Verdana" panose="020B0604030504040204" pitchFamily="34" charset="0"/>
                <a:ea typeface="Verdana" panose="020B0604030504040204" pitchFamily="34" charset="0"/>
                <a:cs typeface="Verdana" panose="020B0604030504040204" pitchFamily="34" charset="0"/>
              </a:rPr>
              <a:t>Q1, 2020 plan for patientflytning</a:t>
            </a:r>
          </a:p>
          <a:p>
            <a:r>
              <a:rPr lang="da-DK" sz="1900" dirty="0">
                <a:latin typeface="Verdana" panose="020B0604030504040204" pitchFamily="34" charset="0"/>
                <a:ea typeface="Verdana" panose="020B0604030504040204" pitchFamily="34" charset="0"/>
                <a:cs typeface="Verdana" panose="020B0604030504040204" pitchFamily="34" charset="0"/>
              </a:rPr>
              <a:t>Q3/4, 2020 klargøring af nye lokaler</a:t>
            </a:r>
          </a:p>
          <a:p>
            <a:r>
              <a:rPr lang="da-DK" sz="1900" dirty="0">
                <a:latin typeface="Verdana" panose="020B0604030504040204" pitchFamily="34" charset="0"/>
                <a:ea typeface="Verdana" panose="020B0604030504040204" pitchFamily="34" charset="0"/>
                <a:cs typeface="Verdana" panose="020B0604030504040204" pitchFamily="34" charset="0"/>
              </a:rPr>
              <a:t>Q1, 2021 Flytning af begge hospitaler</a:t>
            </a:r>
          </a:p>
        </p:txBody>
      </p:sp>
      <p:sp>
        <p:nvSpPr>
          <p:cNvPr id="4" name="Pladsholder til indhold 4">
            <a:extLst>
              <a:ext uri="{FF2B5EF4-FFF2-40B4-BE49-F238E27FC236}">
                <a16:creationId xmlns:a16="http://schemas.microsoft.com/office/drawing/2014/main" id="{40C9EE32-8F1C-4A53-A098-CC3EAE5BF681}"/>
              </a:ext>
            </a:extLst>
          </p:cNvPr>
          <p:cNvSpPr>
            <a:spLocks noGrp="1"/>
          </p:cNvSpPr>
          <p:nvPr>
            <p:ph sz="quarter" idx="4294967295"/>
          </p:nvPr>
        </p:nvSpPr>
        <p:spPr>
          <a:xfrm>
            <a:off x="6084887" y="1269554"/>
            <a:ext cx="5616624" cy="4176166"/>
          </a:xfrm>
          <a:prstGeom prst="rect">
            <a:avLst/>
          </a:prstGeom>
        </p:spPr>
        <p:txBody>
          <a:bodyPr>
            <a:noAutofit/>
          </a:bodyPr>
          <a:lstStyle/>
          <a:p>
            <a:pPr marL="0" indent="0">
              <a:buNone/>
            </a:pPr>
            <a:r>
              <a:rPr lang="da-DK" sz="2000" b="1" dirty="0">
                <a:latin typeface="Verdana" panose="020B0604030504040204" pitchFamily="34" charset="0"/>
                <a:ea typeface="Verdana" panose="020B0604030504040204" pitchFamily="34" charset="0"/>
                <a:cs typeface="Verdana" panose="020B0604030504040204" pitchFamily="34" charset="0"/>
              </a:rPr>
              <a:t>Rigshospitalet</a:t>
            </a:r>
          </a:p>
          <a:p>
            <a:r>
              <a:rPr lang="da-DK" sz="1800" dirty="0">
                <a:latin typeface="Verdana" panose="020B0604030504040204" pitchFamily="34" charset="0"/>
                <a:ea typeface="Verdana" panose="020B0604030504040204" pitchFamily="34" charset="0"/>
                <a:cs typeface="Verdana" panose="020B0604030504040204" pitchFamily="34" charset="0"/>
              </a:rPr>
              <a:t>Afsluttet opgaven med udstyrslister, skal nu gennemgås og kvalificeres af undertegnede</a:t>
            </a:r>
          </a:p>
          <a:p>
            <a:r>
              <a:rPr lang="da-DK" sz="1800" dirty="0">
                <a:latin typeface="Verdana" panose="020B0604030504040204" pitchFamily="34" charset="0"/>
                <a:ea typeface="Verdana" panose="020B0604030504040204" pitchFamily="34" charset="0"/>
                <a:cs typeface="Verdana" panose="020B0604030504040204" pitchFamily="34" charset="0"/>
              </a:rPr>
              <a:t>Plan for opmærksomhedspunkter!</a:t>
            </a:r>
          </a:p>
          <a:p>
            <a:r>
              <a:rPr lang="da-DK" sz="1800" dirty="0">
                <a:latin typeface="Verdana" panose="020B0604030504040204" pitchFamily="34" charset="0"/>
                <a:ea typeface="Verdana" panose="020B0604030504040204" pitchFamily="34" charset="0"/>
                <a:cs typeface="Verdana" panose="020B0604030504040204" pitchFamily="34" charset="0"/>
              </a:rPr>
              <a:t>Flyttekoordinatorerne får en lille pause fra opgaver de næste par måneder (hvor vi opstarter planlægning af patientflytning)</a:t>
            </a:r>
          </a:p>
          <a:p>
            <a:r>
              <a:rPr lang="da-DK" sz="1800" dirty="0">
                <a:latin typeface="Verdana" panose="020B0604030504040204" pitchFamily="34" charset="0"/>
                <a:ea typeface="Verdana" panose="020B0604030504040204" pitchFamily="34" charset="0"/>
                <a:cs typeface="Verdana" panose="020B0604030504040204" pitchFamily="34" charset="0"/>
              </a:rPr>
              <a:t>Til november kort og effektivt oprydningsprojekt i klinikkerne, fokus på administrative områder.</a:t>
            </a:r>
          </a:p>
          <a:p>
            <a:r>
              <a:rPr lang="da-DK" sz="1800" dirty="0">
                <a:latin typeface="Verdana" panose="020B0604030504040204" pitchFamily="34" charset="0"/>
                <a:ea typeface="Verdana" panose="020B0604030504040204" pitchFamily="34" charset="0"/>
                <a:cs typeface="Verdana" panose="020B0604030504040204" pitchFamily="34" charset="0"/>
              </a:rPr>
              <a:t>Til december når alle håndværkere er ude: Endelig kvalificering af placering af udstyr og effekter, koordinering af handyman opgaver.</a:t>
            </a:r>
          </a:p>
          <a:p>
            <a:r>
              <a:rPr lang="da-DK" sz="1800" dirty="0">
                <a:latin typeface="Verdana" panose="020B0604030504040204" pitchFamily="34" charset="0"/>
                <a:ea typeface="Verdana" panose="020B0604030504040204" pitchFamily="34" charset="0"/>
                <a:cs typeface="Verdana" panose="020B0604030504040204" pitchFamily="34" charset="0"/>
              </a:rPr>
              <a:t>Flytteperiode 13.-26. januar 2020</a:t>
            </a:r>
          </a:p>
          <a:p>
            <a:endParaRPr lang="da-DK" sz="1800" dirty="0">
              <a:latin typeface="Verdana" panose="020B0604030504040204" pitchFamily="34" charset="0"/>
              <a:ea typeface="Verdana" panose="020B0604030504040204" pitchFamily="34" charset="0"/>
              <a:cs typeface="Verdana" panose="020B0604030504040204" pitchFamily="34" charset="0"/>
            </a:endParaRPr>
          </a:p>
        </p:txBody>
      </p:sp>
      <p:grpSp>
        <p:nvGrpSpPr>
          <p:cNvPr id="7" name="Gruppe 6"/>
          <p:cNvGrpSpPr/>
          <p:nvPr/>
        </p:nvGrpSpPr>
        <p:grpSpPr>
          <a:xfrm>
            <a:off x="1" y="5640167"/>
            <a:ext cx="12184433" cy="1274827"/>
            <a:chOff x="1" y="5640167"/>
            <a:chExt cx="12184433" cy="1274827"/>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584" y="6111198"/>
              <a:ext cx="11753850"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Billed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5640167"/>
              <a:ext cx="1908422" cy="1274827"/>
            </a:xfrm>
            <a:prstGeom prst="rect">
              <a:avLst/>
            </a:prstGeom>
          </p:spPr>
        </p:pic>
      </p:grpSp>
    </p:spTree>
    <p:extLst>
      <p:ext uri="{BB962C8B-B14F-4D97-AF65-F5344CB8AC3E}">
        <p14:creationId xmlns:p14="http://schemas.microsoft.com/office/powerpoint/2010/main" val="4865720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AA3159-EC8F-4F1D-8BCD-6E86F1173CBF}"/>
              </a:ext>
            </a:extLst>
          </p:cNvPr>
          <p:cNvSpPr>
            <a:spLocks noGrp="1"/>
          </p:cNvSpPr>
          <p:nvPr>
            <p:ph type="title"/>
          </p:nvPr>
        </p:nvSpPr>
        <p:spPr>
          <a:xfrm>
            <a:off x="324247" y="524119"/>
            <a:ext cx="11521280" cy="828000"/>
          </a:xfrm>
        </p:spPr>
        <p:txBody>
          <a:bodyPr>
            <a:noAutofit/>
          </a:bodyPr>
          <a:lstStyle/>
          <a:p>
            <a:pPr algn="l"/>
            <a:r>
              <a:rPr lang="da-DK" sz="2800" b="1" dirty="0">
                <a:latin typeface="Verdana" panose="020B0604030504040204" pitchFamily="34" charset="0"/>
                <a:ea typeface="Verdana" panose="020B0604030504040204" pitchFamily="34" charset="0"/>
                <a:cs typeface="Verdana" panose="020B0604030504040204" pitchFamily="34" charset="0"/>
              </a:rPr>
              <a:t>Flyttekoordinatorernes rolle i den afdelingsspecifikke aktivering </a:t>
            </a:r>
            <a:br>
              <a:rPr lang="da-DK" sz="2800" b="1" dirty="0">
                <a:latin typeface="Verdana" panose="020B0604030504040204" pitchFamily="34" charset="0"/>
                <a:ea typeface="Verdana" panose="020B0604030504040204" pitchFamily="34" charset="0"/>
                <a:cs typeface="Verdana" panose="020B0604030504040204" pitchFamily="34" charset="0"/>
              </a:rPr>
            </a:br>
            <a:endParaRPr lang="da-DK" sz="28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Pladsholder til indhold 3">
            <a:extLst>
              <a:ext uri="{FF2B5EF4-FFF2-40B4-BE49-F238E27FC236}">
                <a16:creationId xmlns:a16="http://schemas.microsoft.com/office/drawing/2014/main" id="{D014C5DC-0EA2-45F0-9A73-3405C4932569}"/>
              </a:ext>
            </a:extLst>
          </p:cNvPr>
          <p:cNvSpPr>
            <a:spLocks noGrp="1"/>
          </p:cNvSpPr>
          <p:nvPr>
            <p:ph sz="quarter" idx="4294967295"/>
          </p:nvPr>
        </p:nvSpPr>
        <p:spPr>
          <a:xfrm>
            <a:off x="756295" y="1557585"/>
            <a:ext cx="10136614" cy="4059835"/>
          </a:xfrm>
          <a:prstGeom prst="rect">
            <a:avLst/>
          </a:prstGeom>
        </p:spPr>
        <p:txBody>
          <a:bodyPr>
            <a:normAutofit lnSpcReduction="10000"/>
          </a:bodyPr>
          <a:lstStyle/>
          <a:p>
            <a:r>
              <a:rPr lang="da-DK" sz="2400" dirty="0">
                <a:latin typeface="Verdana" panose="020B0604030504040204" pitchFamily="34" charset="0"/>
                <a:ea typeface="Verdana" panose="020B0604030504040204" pitchFamily="34" charset="0"/>
                <a:cs typeface="Verdana" panose="020B0604030504040204" pitchFamily="34" charset="0"/>
              </a:rPr>
              <a:t>Kvalificering af nye lokaler med fokus på patientsikkerhed</a:t>
            </a:r>
          </a:p>
          <a:p>
            <a:r>
              <a:rPr lang="da-DK" sz="2400" dirty="0">
                <a:latin typeface="Verdana" panose="020B0604030504040204" pitchFamily="34" charset="0"/>
                <a:ea typeface="Verdana" panose="020B0604030504040204" pitchFamily="34" charset="0"/>
                <a:cs typeface="Verdana" panose="020B0604030504040204" pitchFamily="34" charset="0"/>
              </a:rPr>
              <a:t>Kvalificering af arbejdsgange og patientforløb – fysisk gennemgang koblet med voksdug</a:t>
            </a:r>
          </a:p>
          <a:p>
            <a:r>
              <a:rPr lang="da-DK" sz="2400" dirty="0">
                <a:latin typeface="Verdana" panose="020B0604030504040204" pitchFamily="34" charset="0"/>
                <a:ea typeface="Verdana" panose="020B0604030504040204" pitchFamily="34" charset="0"/>
                <a:cs typeface="Verdana" panose="020B0604030504040204" pitchFamily="34" charset="0"/>
              </a:rPr>
              <a:t>Detaljeplanlægning af indretning</a:t>
            </a:r>
          </a:p>
          <a:p>
            <a:r>
              <a:rPr lang="da-DK" sz="2400" dirty="0">
                <a:latin typeface="Verdana" panose="020B0604030504040204" pitchFamily="34" charset="0"/>
                <a:ea typeface="Verdana" panose="020B0604030504040204" pitchFamily="34" charset="0"/>
                <a:cs typeface="Verdana" panose="020B0604030504040204" pitchFamily="34" charset="0"/>
              </a:rPr>
              <a:t>Sikre opgaver på opgavelog/opmærksomhedslister bliver håndteret</a:t>
            </a:r>
          </a:p>
          <a:p>
            <a:r>
              <a:rPr lang="da-DK" sz="2400" dirty="0">
                <a:latin typeface="Verdana" panose="020B0604030504040204" pitchFamily="34" charset="0"/>
                <a:ea typeface="Verdana" panose="020B0604030504040204" pitchFamily="34" charset="0"/>
                <a:cs typeface="Verdana" panose="020B0604030504040204" pitchFamily="34" charset="0"/>
              </a:rPr>
              <a:t>Udarbejde/medvirke til at udarbejde tjeklister til klarmelding af lokaler </a:t>
            </a:r>
          </a:p>
          <a:p>
            <a:r>
              <a:rPr lang="da-DK" sz="2400" dirty="0">
                <a:latin typeface="Verdana" panose="020B0604030504040204" pitchFamily="34" charset="0"/>
                <a:ea typeface="Verdana" panose="020B0604030504040204" pitchFamily="34" charset="0"/>
                <a:cs typeface="Verdana" panose="020B0604030504040204" pitchFamily="34" charset="0"/>
              </a:rPr>
              <a:t>Sikre gennemførelse af afdelingsspecifik træning og uddannelse </a:t>
            </a:r>
          </a:p>
          <a:p>
            <a:endParaRPr lang="da-DK" sz="2400" dirty="0">
              <a:latin typeface="Verdana" panose="020B0604030504040204" pitchFamily="34" charset="0"/>
              <a:ea typeface="Verdana" panose="020B0604030504040204" pitchFamily="34" charset="0"/>
              <a:cs typeface="Verdana" panose="020B0604030504040204" pitchFamily="34" charset="0"/>
            </a:endParaRPr>
          </a:p>
        </p:txBody>
      </p:sp>
      <p:grpSp>
        <p:nvGrpSpPr>
          <p:cNvPr id="6" name="Gruppe 5"/>
          <p:cNvGrpSpPr/>
          <p:nvPr/>
        </p:nvGrpSpPr>
        <p:grpSpPr>
          <a:xfrm>
            <a:off x="1" y="5640167"/>
            <a:ext cx="12184433" cy="1274827"/>
            <a:chOff x="1" y="5640167"/>
            <a:chExt cx="12184433" cy="1274827"/>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584" y="6111198"/>
              <a:ext cx="11753850"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Billed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5640167"/>
              <a:ext cx="1908422" cy="1274827"/>
            </a:xfrm>
            <a:prstGeom prst="rect">
              <a:avLst/>
            </a:prstGeom>
          </p:spPr>
        </p:pic>
      </p:grpSp>
    </p:spTree>
    <p:extLst>
      <p:ext uri="{BB962C8B-B14F-4D97-AF65-F5344CB8AC3E}">
        <p14:creationId xmlns:p14="http://schemas.microsoft.com/office/powerpoint/2010/main" val="30995105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948A3130-C621-4061-AE8E-3BE14E569D3A}"/>
              </a:ext>
            </a:extLst>
          </p:cNvPr>
          <p:cNvSpPr>
            <a:spLocks noGrp="1"/>
          </p:cNvSpPr>
          <p:nvPr>
            <p:ph type="title"/>
          </p:nvPr>
        </p:nvSpPr>
        <p:spPr>
          <a:xfrm>
            <a:off x="252239" y="261442"/>
            <a:ext cx="10137524" cy="828000"/>
          </a:xfrm>
        </p:spPr>
        <p:txBody>
          <a:bodyPr>
            <a:normAutofit/>
          </a:bodyPr>
          <a:lstStyle/>
          <a:p>
            <a:pPr algn="l"/>
            <a:r>
              <a:rPr lang="da-DK" sz="2800" b="1" dirty="0">
                <a:latin typeface="Verdana" panose="020B0604030504040204" pitchFamily="34" charset="0"/>
                <a:ea typeface="Verdana" panose="020B0604030504040204" pitchFamily="34" charset="0"/>
                <a:cs typeface="Verdana" panose="020B0604030504040204" pitchFamily="34" charset="0"/>
              </a:rPr>
              <a:t>Kontakt info - materiale kan eftersendes</a:t>
            </a:r>
          </a:p>
        </p:txBody>
      </p:sp>
      <p:sp>
        <p:nvSpPr>
          <p:cNvPr id="5" name="Pladsholder til indhold 3">
            <a:extLst>
              <a:ext uri="{FF2B5EF4-FFF2-40B4-BE49-F238E27FC236}">
                <a16:creationId xmlns:a16="http://schemas.microsoft.com/office/drawing/2014/main" id="{10A69D71-A582-4E01-B9B5-A9A5A9E0B1EC}"/>
              </a:ext>
            </a:extLst>
          </p:cNvPr>
          <p:cNvSpPr>
            <a:spLocks noGrp="1"/>
          </p:cNvSpPr>
          <p:nvPr>
            <p:ph sz="quarter" idx="4294967295"/>
          </p:nvPr>
        </p:nvSpPr>
        <p:spPr>
          <a:xfrm>
            <a:off x="1239202" y="1269554"/>
            <a:ext cx="10136614" cy="1080615"/>
          </a:xfrm>
          <a:prstGeom prst="rect">
            <a:avLst/>
          </a:prstGeom>
        </p:spPr>
        <p:txBody>
          <a:bodyPr/>
          <a:lstStyle/>
          <a:p>
            <a:pPr lvl="0"/>
            <a:r>
              <a:rPr lang="da-DK" sz="2400" dirty="0">
                <a:latin typeface="Verdana" panose="020B0604030504040204" pitchFamily="34" charset="0"/>
                <a:ea typeface="Verdana" panose="020B0604030504040204" pitchFamily="34" charset="0"/>
                <a:cs typeface="Verdana" panose="020B0604030504040204" pitchFamily="34" charset="0"/>
              </a:rPr>
              <a:t>Opgave/jobbeskrivelse for flyttekoordinatorer</a:t>
            </a:r>
          </a:p>
          <a:p>
            <a:pPr lvl="0"/>
            <a:r>
              <a:rPr lang="da-DK" sz="2400" dirty="0">
                <a:latin typeface="Verdana" panose="020B0604030504040204" pitchFamily="34" charset="0"/>
                <a:ea typeface="Verdana" panose="020B0604030504040204" pitchFamily="34" charset="0"/>
                <a:cs typeface="Verdana" panose="020B0604030504040204" pitchFamily="34" charset="0"/>
              </a:rPr>
              <a:t>Program for Kick-off x 2</a:t>
            </a:r>
          </a:p>
          <a:p>
            <a:pPr marL="0" lvl="0" indent="0">
              <a:buNone/>
            </a:pPr>
            <a:endParaRPr lang="da-DK" sz="2400" dirty="0">
              <a:latin typeface="Verdana" panose="020B0604030504040204" pitchFamily="34" charset="0"/>
              <a:ea typeface="Verdana" panose="020B0604030504040204" pitchFamily="34" charset="0"/>
              <a:cs typeface="Verdana" panose="020B0604030504040204" pitchFamily="34" charset="0"/>
            </a:endParaRPr>
          </a:p>
          <a:p>
            <a:endParaRPr lang="da-DK" sz="2400" dirty="0">
              <a:latin typeface="Verdana" panose="020B0604030504040204" pitchFamily="34" charset="0"/>
              <a:ea typeface="Verdana" panose="020B0604030504040204" pitchFamily="34" charset="0"/>
              <a:cs typeface="Verdana" panose="020B0604030504040204" pitchFamily="34" charset="0"/>
            </a:endParaRPr>
          </a:p>
        </p:txBody>
      </p:sp>
      <p:grpSp>
        <p:nvGrpSpPr>
          <p:cNvPr id="8" name="Gruppe 7"/>
          <p:cNvGrpSpPr/>
          <p:nvPr/>
        </p:nvGrpSpPr>
        <p:grpSpPr>
          <a:xfrm>
            <a:off x="1" y="5640167"/>
            <a:ext cx="12184433" cy="1274827"/>
            <a:chOff x="1" y="5640167"/>
            <a:chExt cx="12184433" cy="1274827"/>
          </a:xfrm>
        </p:grpSpPr>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584" y="6111198"/>
              <a:ext cx="11753850"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Billed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5640167"/>
              <a:ext cx="1908422" cy="1274827"/>
            </a:xfrm>
            <a:prstGeom prst="rect">
              <a:avLst/>
            </a:prstGeom>
          </p:spPr>
        </p:pic>
      </p:grpSp>
      <p:sp>
        <p:nvSpPr>
          <p:cNvPr id="2" name="Tekstboks 1"/>
          <p:cNvSpPr txBox="1"/>
          <p:nvPr/>
        </p:nvSpPr>
        <p:spPr>
          <a:xfrm>
            <a:off x="1097317" y="2677622"/>
            <a:ext cx="4073679" cy="2862322"/>
          </a:xfrm>
          <a:prstGeom prst="rect">
            <a:avLst/>
          </a:prstGeom>
          <a:noFill/>
        </p:spPr>
        <p:txBody>
          <a:bodyPr wrap="none" rtlCol="0">
            <a:spAutoFit/>
          </a:bodyPr>
          <a:lstStyle/>
          <a:p>
            <a:r>
              <a:rPr lang="da-DK" sz="1800" b="1" dirty="0"/>
              <a:t>Helle Eiberg Thorup</a:t>
            </a:r>
            <a:br>
              <a:rPr lang="da-DK" sz="1800" b="1" dirty="0"/>
            </a:br>
            <a:r>
              <a:rPr lang="da-DK" sz="1800" dirty="0"/>
              <a:t>Projektleder </a:t>
            </a:r>
          </a:p>
          <a:p>
            <a:br>
              <a:rPr lang="da-DK" sz="1800" dirty="0"/>
            </a:br>
            <a:r>
              <a:rPr lang="da-DK" sz="1800" dirty="0"/>
              <a:t>Delprogram Flytning</a:t>
            </a:r>
          </a:p>
          <a:p>
            <a:r>
              <a:rPr lang="en-US" sz="1800" dirty="0"/>
              <a:t>Mobil: +45 2119 9457</a:t>
            </a:r>
            <a:br>
              <a:rPr lang="en-US" sz="1800" dirty="0"/>
            </a:br>
            <a:r>
              <a:rPr lang="en-US" sz="1800" dirty="0"/>
              <a:t>Mail: </a:t>
            </a:r>
            <a:r>
              <a:rPr lang="en-US" sz="1800" u="sng" dirty="0">
                <a:hlinkClick r:id="rId4"/>
              </a:rPr>
              <a:t>helle.eiberg.thorup.01@regionh.dk</a:t>
            </a:r>
            <a:r>
              <a:rPr lang="da-DK" sz="1800" dirty="0"/>
              <a:t> </a:t>
            </a:r>
          </a:p>
          <a:p>
            <a:r>
              <a:rPr lang="da-DK" sz="1800" b="1" dirty="0"/>
              <a:t>Rigshospitalet</a:t>
            </a:r>
            <a:br>
              <a:rPr lang="da-DK" sz="1800" b="1" dirty="0"/>
            </a:br>
            <a:r>
              <a:rPr lang="da-DK" sz="1800" dirty="0"/>
              <a:t>Servicecentret ▪ Projektsekretariatet</a:t>
            </a:r>
          </a:p>
          <a:p>
            <a:r>
              <a:rPr lang="da-DK" sz="1800" dirty="0"/>
              <a:t>Blegdamsvej 9 ▪ 2100 København Ø</a:t>
            </a:r>
          </a:p>
          <a:p>
            <a:r>
              <a:rPr lang="da-DK" sz="1800" dirty="0"/>
              <a:t>  </a:t>
            </a:r>
          </a:p>
        </p:txBody>
      </p:sp>
      <p:sp>
        <p:nvSpPr>
          <p:cNvPr id="3" name="Rektangel 2"/>
          <p:cNvSpPr/>
          <p:nvPr/>
        </p:nvSpPr>
        <p:spPr>
          <a:xfrm>
            <a:off x="6804967" y="2677622"/>
            <a:ext cx="4392488" cy="2862322"/>
          </a:xfrm>
          <a:prstGeom prst="rect">
            <a:avLst/>
          </a:prstGeom>
        </p:spPr>
        <p:txBody>
          <a:bodyPr wrap="square">
            <a:spAutoFit/>
          </a:bodyPr>
          <a:lstStyle/>
          <a:p>
            <a:r>
              <a:rPr lang="da-DK" sz="1800" b="1" dirty="0"/>
              <a:t>Jacob Pedersen</a:t>
            </a:r>
            <a:endParaRPr lang="da-DK" sz="1800" dirty="0"/>
          </a:p>
          <a:p>
            <a:r>
              <a:rPr lang="da-DK" sz="1800" dirty="0"/>
              <a:t>Chefkonsulent/Projektleder</a:t>
            </a:r>
          </a:p>
          <a:p>
            <a:r>
              <a:rPr lang="da-DK" sz="1800" dirty="0"/>
              <a:t> </a:t>
            </a:r>
          </a:p>
          <a:p>
            <a:r>
              <a:rPr lang="da-DK" sz="1800" dirty="0"/>
              <a:t>Mobil +45 4015 8073</a:t>
            </a:r>
          </a:p>
          <a:p>
            <a:r>
              <a:rPr lang="da-DK" sz="1800" u="sng" dirty="0">
                <a:hlinkClick r:id="rId5"/>
              </a:rPr>
              <a:t>jacopede@rm.dk</a:t>
            </a:r>
            <a:br>
              <a:rPr lang="da-DK" sz="1800" dirty="0"/>
            </a:br>
            <a:r>
              <a:rPr lang="da-DK" sz="1800" u="sng" dirty="0">
                <a:hlinkClick r:id="rId6"/>
              </a:rPr>
              <a:t>www.vest.rm.dk</a:t>
            </a:r>
            <a:endParaRPr lang="da-DK" sz="1800" dirty="0"/>
          </a:p>
          <a:p>
            <a:r>
              <a:rPr lang="da-DK" sz="1800" dirty="0"/>
              <a:t> </a:t>
            </a:r>
          </a:p>
          <a:p>
            <a:r>
              <a:rPr lang="da-DK" sz="1800" dirty="0"/>
              <a:t>Staben ▪ Strategi og Plan ▪ Flytteenheden</a:t>
            </a:r>
            <a:br>
              <a:rPr lang="da-DK" sz="1800" dirty="0"/>
            </a:br>
            <a:r>
              <a:rPr lang="da-DK" sz="1800" dirty="0"/>
              <a:t>Hospitalsenheden Vest </a:t>
            </a:r>
          </a:p>
          <a:p>
            <a:r>
              <a:rPr lang="da-DK" sz="1800" dirty="0"/>
              <a:t>Gl. Landevej 61 ▪ DK- 7400 Herning</a:t>
            </a:r>
          </a:p>
        </p:txBody>
      </p:sp>
    </p:spTree>
    <p:extLst>
      <p:ext uri="{BB962C8B-B14F-4D97-AF65-F5344CB8AC3E}">
        <p14:creationId xmlns:p14="http://schemas.microsoft.com/office/powerpoint/2010/main" val="1147935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dsholder til indhold 3"/>
          <p:cNvSpPr txBox="1">
            <a:spLocks/>
          </p:cNvSpPr>
          <p:nvPr/>
        </p:nvSpPr>
        <p:spPr>
          <a:xfrm>
            <a:off x="430584" y="1964191"/>
            <a:ext cx="11404442" cy="4105108"/>
          </a:xfrm>
          <a:prstGeom prst="rect">
            <a:avLst/>
          </a:prstGeom>
        </p:spPr>
        <p:txBody>
          <a:bodyPr lIns="121780" tIns="60890" rIns="121780" bIns="60890"/>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a-DK" sz="2400" dirty="0">
                <a:latin typeface="Verdana" panose="020B0604030504040204" pitchFamily="34" charset="0"/>
                <a:ea typeface="Verdana" panose="020B0604030504040204" pitchFamily="34" charset="0"/>
                <a:cs typeface="Verdana" panose="020B0604030504040204" pitchFamily="34" charset="0"/>
              </a:rPr>
              <a:t>Beskrivelse af to hospitalers organisering af flyttekoordinatorer</a:t>
            </a:r>
          </a:p>
          <a:p>
            <a:r>
              <a:rPr lang="da-DK" sz="2400" dirty="0">
                <a:latin typeface="Verdana" panose="020B0604030504040204" pitchFamily="34" charset="0"/>
                <a:ea typeface="Verdana" panose="020B0604030504040204" pitchFamily="34" charset="0"/>
                <a:cs typeface="Verdana" panose="020B0604030504040204" pitchFamily="34" charset="0"/>
              </a:rPr>
              <a:t>Roller og ansvarsområder (inkl. hvad flyttekoordinator </a:t>
            </a:r>
            <a:r>
              <a:rPr lang="da-DK" sz="2400" i="1" dirty="0">
                <a:latin typeface="Verdana" panose="020B0604030504040204" pitchFamily="34" charset="0"/>
                <a:ea typeface="Verdana" panose="020B0604030504040204" pitchFamily="34" charset="0"/>
                <a:cs typeface="Verdana" panose="020B0604030504040204" pitchFamily="34" charset="0"/>
              </a:rPr>
              <a:t>ikke</a:t>
            </a:r>
            <a:r>
              <a:rPr lang="da-DK" sz="2400" dirty="0">
                <a:latin typeface="Verdana" panose="020B0604030504040204" pitchFamily="34" charset="0"/>
                <a:ea typeface="Verdana" panose="020B0604030504040204" pitchFamily="34" charset="0"/>
                <a:cs typeface="Verdana" panose="020B0604030504040204" pitchFamily="34" charset="0"/>
              </a:rPr>
              <a:t> laver)</a:t>
            </a:r>
          </a:p>
          <a:p>
            <a:r>
              <a:rPr lang="da-DK" sz="2400" dirty="0">
                <a:latin typeface="Verdana" panose="020B0604030504040204" pitchFamily="34" charset="0"/>
                <a:ea typeface="Verdana" panose="020B0604030504040204" pitchFamily="34" charset="0"/>
                <a:cs typeface="Verdana" panose="020B0604030504040204" pitchFamily="34" charset="0"/>
              </a:rPr>
              <a:t>Organisering </a:t>
            </a:r>
          </a:p>
          <a:p>
            <a:r>
              <a:rPr lang="da-DK" sz="2400" dirty="0">
                <a:latin typeface="Verdana" panose="020B0604030504040204" pitchFamily="34" charset="0"/>
                <a:ea typeface="Verdana" panose="020B0604030504040204" pitchFamily="34" charset="0"/>
                <a:cs typeface="Verdana" panose="020B0604030504040204" pitchFamily="34" charset="0"/>
              </a:rPr>
              <a:t>Tid- og ressourceforbrug</a:t>
            </a:r>
          </a:p>
          <a:p>
            <a:r>
              <a:rPr lang="da-DK" sz="2400" dirty="0">
                <a:latin typeface="Verdana" panose="020B0604030504040204" pitchFamily="34" charset="0"/>
                <a:ea typeface="Verdana" panose="020B0604030504040204" pitchFamily="34" charset="0"/>
                <a:cs typeface="Verdana" panose="020B0604030504040204" pitchFamily="34" charset="0"/>
              </a:rPr>
              <a:t>Afvikling af den fysiske flytning</a:t>
            </a:r>
          </a:p>
          <a:p>
            <a:endParaRPr lang="da-DK" sz="2400" dirty="0">
              <a:latin typeface="Verdana" panose="020B0604030504040204" pitchFamily="34" charset="0"/>
              <a:ea typeface="Verdana" panose="020B0604030504040204" pitchFamily="34" charset="0"/>
              <a:cs typeface="Verdana" panose="020B0604030504040204" pitchFamily="34" charset="0"/>
            </a:endParaRPr>
          </a:p>
          <a:p>
            <a:endParaRPr lang="da-DK" sz="2400" dirty="0">
              <a:latin typeface="Verdana" panose="020B0604030504040204" pitchFamily="34" charset="0"/>
              <a:ea typeface="Verdana" panose="020B0604030504040204" pitchFamily="34" charset="0"/>
              <a:cs typeface="Verdana" panose="020B0604030504040204" pitchFamily="34"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584" y="6078538"/>
            <a:ext cx="11753850"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Billed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5607507"/>
            <a:ext cx="1908422" cy="1274827"/>
          </a:xfrm>
          <a:prstGeom prst="rect">
            <a:avLst/>
          </a:prstGeom>
        </p:spPr>
      </p:pic>
      <p:grpSp>
        <p:nvGrpSpPr>
          <p:cNvPr id="2" name="Gruppe 1"/>
          <p:cNvGrpSpPr/>
          <p:nvPr/>
        </p:nvGrpSpPr>
        <p:grpSpPr>
          <a:xfrm>
            <a:off x="1" y="5640167"/>
            <a:ext cx="12184433" cy="1274827"/>
            <a:chOff x="1" y="5640167"/>
            <a:chExt cx="12184433" cy="1274827"/>
          </a:xfrm>
        </p:grpSpPr>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584" y="6111198"/>
              <a:ext cx="11753850"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Billed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5640167"/>
              <a:ext cx="1908422" cy="1274827"/>
            </a:xfrm>
            <a:prstGeom prst="rect">
              <a:avLst/>
            </a:prstGeom>
          </p:spPr>
        </p:pic>
      </p:grpSp>
      <p:sp>
        <p:nvSpPr>
          <p:cNvPr id="8" name="Titel 1">
            <a:extLst>
              <a:ext uri="{FF2B5EF4-FFF2-40B4-BE49-F238E27FC236}">
                <a16:creationId xmlns:a16="http://schemas.microsoft.com/office/drawing/2014/main" id="{92619836-3DB5-41EE-8686-72006B52D4D2}"/>
              </a:ext>
            </a:extLst>
          </p:cNvPr>
          <p:cNvSpPr txBox="1">
            <a:spLocks/>
          </p:cNvSpPr>
          <p:nvPr/>
        </p:nvSpPr>
        <p:spPr>
          <a:xfrm>
            <a:off x="324247" y="404639"/>
            <a:ext cx="11377264" cy="828192"/>
          </a:xfrm>
          <a:prstGeom prst="rect">
            <a:avLst/>
          </a:prstGeom>
        </p:spPr>
        <p:txBody>
          <a:bodyPr vert="horz" lIns="121780" tIns="60890" rIns="121780" bIns="60890" rtlCol="0" anchor="ctr">
            <a:noAutofit/>
          </a:bodyPr>
          <a:lstStyle>
            <a:lvl1pPr algn="ctr" defTabSz="1217798" rtl="0" eaLnBrk="1" latinLnBrk="0" hangingPunct="1">
              <a:spcBef>
                <a:spcPct val="0"/>
              </a:spcBef>
              <a:buNone/>
              <a:defRPr sz="5900" kern="1200">
                <a:solidFill>
                  <a:schemeClr val="tx1"/>
                </a:solidFill>
                <a:latin typeface="+mj-lt"/>
                <a:ea typeface="+mj-ea"/>
                <a:cs typeface="+mj-cs"/>
              </a:defRPr>
            </a:lvl1pPr>
          </a:lstStyle>
          <a:p>
            <a:pPr algn="l"/>
            <a:endParaRPr lang="da-DK" sz="2800" b="1" dirty="0">
              <a:latin typeface="Verdana" panose="020B0604030504040204" pitchFamily="34" charset="0"/>
              <a:ea typeface="Verdana" panose="020B0604030504040204" pitchFamily="34" charset="0"/>
              <a:cs typeface="Verdana" panose="020B0604030504040204" pitchFamily="34" charset="0"/>
            </a:endParaRPr>
          </a:p>
          <a:p>
            <a:pPr algn="l"/>
            <a:r>
              <a:rPr lang="da-DK" sz="2800" b="1" dirty="0">
                <a:latin typeface="Verdana" panose="020B0604030504040204" pitchFamily="34" charset="0"/>
                <a:ea typeface="Verdana" panose="020B0604030504040204" pitchFamily="34" charset="0"/>
                <a:cs typeface="Verdana" panose="020B0604030504040204" pitchFamily="34" charset="0"/>
              </a:rPr>
              <a:t>Hvad taler vi om i dag?</a:t>
            </a:r>
            <a:br>
              <a:rPr lang="da-DK" sz="2800" b="1" dirty="0">
                <a:latin typeface="Verdana" panose="020B0604030504040204" pitchFamily="34" charset="0"/>
                <a:ea typeface="Verdana" panose="020B0604030504040204" pitchFamily="34" charset="0"/>
                <a:cs typeface="Verdana" panose="020B0604030504040204" pitchFamily="34" charset="0"/>
              </a:rPr>
            </a:br>
            <a:endParaRPr lang="da-DK" sz="28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627711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C6370FA9-9BEF-44D0-9B10-4B3E297DBC4A}"/>
              </a:ext>
            </a:extLst>
          </p:cNvPr>
          <p:cNvSpPr>
            <a:spLocks noGrp="1"/>
          </p:cNvSpPr>
          <p:nvPr>
            <p:ph type="title"/>
          </p:nvPr>
        </p:nvSpPr>
        <p:spPr>
          <a:xfrm>
            <a:off x="324247" y="404639"/>
            <a:ext cx="11377264" cy="828192"/>
          </a:xfrm>
        </p:spPr>
        <p:txBody>
          <a:bodyPr>
            <a:noAutofit/>
          </a:bodyPr>
          <a:lstStyle/>
          <a:p>
            <a:pPr algn="l"/>
            <a:r>
              <a:rPr lang="da-DK" sz="2800" b="1" dirty="0">
                <a:latin typeface="Verdana" panose="020B0604030504040204" pitchFamily="34" charset="0"/>
                <a:ea typeface="Verdana" panose="020B0604030504040204" pitchFamily="34" charset="0"/>
                <a:cs typeface="Verdana" panose="020B0604030504040204" pitchFamily="34" charset="0"/>
              </a:rPr>
              <a:t>Overordnet formål og rolle for flyttekoordinator er</a:t>
            </a:r>
            <a:br>
              <a:rPr lang="da-DK" sz="2800" b="1" dirty="0">
                <a:latin typeface="Verdana" panose="020B0604030504040204" pitchFamily="34" charset="0"/>
                <a:ea typeface="Verdana" panose="020B0604030504040204" pitchFamily="34" charset="0"/>
                <a:cs typeface="Verdana" panose="020B0604030504040204" pitchFamily="34" charset="0"/>
              </a:rPr>
            </a:br>
            <a:endParaRPr lang="da-DK" sz="2800" b="1" dirty="0">
              <a:latin typeface="Verdana" panose="020B0604030504040204" pitchFamily="34" charset="0"/>
              <a:ea typeface="Verdana" panose="020B0604030504040204" pitchFamily="34" charset="0"/>
              <a:cs typeface="Verdana" panose="020B0604030504040204" pitchFamily="34" charset="0"/>
            </a:endParaRPr>
          </a:p>
        </p:txBody>
      </p:sp>
      <p:sp>
        <p:nvSpPr>
          <p:cNvPr id="5" name="Pladsholder til indhold 3">
            <a:extLst>
              <a:ext uri="{FF2B5EF4-FFF2-40B4-BE49-F238E27FC236}">
                <a16:creationId xmlns:a16="http://schemas.microsoft.com/office/drawing/2014/main" id="{FDF6B16D-BB6C-4E59-ADB0-39316BCA8F6B}"/>
              </a:ext>
            </a:extLst>
          </p:cNvPr>
          <p:cNvSpPr>
            <a:spLocks noGrp="1"/>
          </p:cNvSpPr>
          <p:nvPr>
            <p:ph sz="quarter" idx="4294967295"/>
          </p:nvPr>
        </p:nvSpPr>
        <p:spPr>
          <a:xfrm>
            <a:off x="252239" y="1557586"/>
            <a:ext cx="10945216" cy="3499661"/>
          </a:xfrm>
          <a:prstGeom prst="rect">
            <a:avLst/>
          </a:prstGeom>
        </p:spPr>
        <p:txBody>
          <a:bodyPr lIns="121780" tIns="60890" rIns="121780" bIns="60890">
            <a:normAutofit fontScale="92500"/>
          </a:bodyPr>
          <a:lstStyle/>
          <a:p>
            <a:r>
              <a:rPr lang="da-DK" sz="2400" dirty="0">
                <a:latin typeface="Verdana" panose="020B0604030504040204" pitchFamily="34" charset="0"/>
                <a:ea typeface="Verdana" panose="020B0604030504040204" pitchFamily="34" charset="0"/>
                <a:cs typeface="Verdana" panose="020B0604030504040204" pitchFamily="34" charset="0"/>
              </a:rPr>
              <a:t>At sikre, at klinikken planlægger flytning i overensstemmelse med den overordnede planlægning</a:t>
            </a:r>
          </a:p>
          <a:p>
            <a:r>
              <a:rPr lang="da-DK" sz="2400" dirty="0">
                <a:latin typeface="Verdana" panose="020B0604030504040204" pitchFamily="34" charset="0"/>
                <a:ea typeface="Verdana" panose="020B0604030504040204" pitchFamily="34" charset="0"/>
                <a:cs typeface="Verdana" panose="020B0604030504040204" pitchFamily="34" charset="0"/>
              </a:rPr>
              <a:t>At sikre, at klinikken medvirker aktivt og til tiden i planlægning og afvikling af flytningen</a:t>
            </a:r>
          </a:p>
          <a:p>
            <a:r>
              <a:rPr lang="da-DK" sz="2400" dirty="0">
                <a:latin typeface="Verdana" panose="020B0604030504040204" pitchFamily="34" charset="0"/>
                <a:ea typeface="Verdana" panose="020B0604030504040204" pitchFamily="34" charset="0"/>
                <a:cs typeface="Verdana" panose="020B0604030504040204" pitchFamily="34" charset="0"/>
              </a:rPr>
              <a:t>At planlægge og sikre gennemførelsen af alle afdelingsspecifikke opgaver i forbindelse med flytningen – før, under og efter i samarbejde med afdelingsledelsen/planlægningsorganisationen</a:t>
            </a:r>
          </a:p>
          <a:p>
            <a:r>
              <a:rPr lang="da-DK" sz="2400" dirty="0">
                <a:latin typeface="Verdana" panose="020B0604030504040204" pitchFamily="34" charset="0"/>
                <a:ea typeface="Verdana" panose="020B0604030504040204" pitchFamily="34" charset="0"/>
                <a:cs typeface="Verdana" panose="020B0604030504040204" pitchFamily="34" charset="0"/>
              </a:rPr>
              <a:t>At bistå afdelingsledelsen/planlægningsorganisationen i planlægningen og udvikling af fremtidens arbejdsgange og patientforløb</a:t>
            </a:r>
          </a:p>
          <a:p>
            <a:pPr marL="0" indent="0">
              <a:buNone/>
            </a:pPr>
            <a:endParaRPr lang="da-DK" sz="24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da-DK" sz="2400" dirty="0">
              <a:latin typeface="Verdana" panose="020B0604030504040204" pitchFamily="34" charset="0"/>
              <a:ea typeface="Verdana" panose="020B0604030504040204" pitchFamily="34" charset="0"/>
              <a:cs typeface="Verdana" panose="020B0604030504040204" pitchFamily="34" charset="0"/>
            </a:endParaRPr>
          </a:p>
          <a:p>
            <a:pPr>
              <a:buFontTx/>
              <a:buChar char="-"/>
            </a:pPr>
            <a:endParaRPr lang="da-DK" sz="2400" dirty="0">
              <a:latin typeface="Verdana" panose="020B0604030504040204" pitchFamily="34" charset="0"/>
              <a:ea typeface="Verdana" panose="020B0604030504040204" pitchFamily="34" charset="0"/>
              <a:cs typeface="Verdana" panose="020B0604030504040204" pitchFamily="34" charset="0"/>
            </a:endParaRPr>
          </a:p>
        </p:txBody>
      </p:sp>
      <p:grpSp>
        <p:nvGrpSpPr>
          <p:cNvPr id="10" name="Gruppe 9"/>
          <p:cNvGrpSpPr/>
          <p:nvPr/>
        </p:nvGrpSpPr>
        <p:grpSpPr>
          <a:xfrm>
            <a:off x="1" y="5640167"/>
            <a:ext cx="12184433" cy="1274827"/>
            <a:chOff x="1" y="5640167"/>
            <a:chExt cx="12184433" cy="1274827"/>
          </a:xfrm>
        </p:grpSpPr>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584" y="6111198"/>
              <a:ext cx="11753850"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Billed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5640167"/>
              <a:ext cx="1908422" cy="1274827"/>
            </a:xfrm>
            <a:prstGeom prst="rect">
              <a:avLst/>
            </a:prstGeom>
          </p:spPr>
        </p:pic>
      </p:grpSp>
    </p:spTree>
    <p:extLst>
      <p:ext uri="{BB962C8B-B14F-4D97-AF65-F5344CB8AC3E}">
        <p14:creationId xmlns:p14="http://schemas.microsoft.com/office/powerpoint/2010/main" val="691085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1">
            <a:extLst>
              <a:ext uri="{FF2B5EF4-FFF2-40B4-BE49-F238E27FC236}">
                <a16:creationId xmlns:a16="http://schemas.microsoft.com/office/drawing/2014/main" id="{1BB720EF-D43B-4D26-8380-89FC1D645F0E}"/>
              </a:ext>
            </a:extLst>
          </p:cNvPr>
          <p:cNvPicPr>
            <a:picLocks noChangeAspect="1"/>
          </p:cNvPicPr>
          <p:nvPr/>
        </p:nvPicPr>
        <p:blipFill>
          <a:blip r:embed="rId2"/>
          <a:stretch>
            <a:fillRect/>
          </a:stretch>
        </p:blipFill>
        <p:spPr>
          <a:xfrm>
            <a:off x="583895" y="634359"/>
            <a:ext cx="11585879" cy="5459731"/>
          </a:xfrm>
          <a:prstGeom prst="rect">
            <a:avLst/>
          </a:prstGeom>
        </p:spPr>
      </p:pic>
      <p:sp>
        <p:nvSpPr>
          <p:cNvPr id="5" name="Titel 1">
            <a:extLst>
              <a:ext uri="{FF2B5EF4-FFF2-40B4-BE49-F238E27FC236}">
                <a16:creationId xmlns:a16="http://schemas.microsoft.com/office/drawing/2014/main" id="{4F0B165C-61F4-4F71-BE19-7415ABA7B82C}"/>
              </a:ext>
            </a:extLst>
          </p:cNvPr>
          <p:cNvSpPr txBox="1">
            <a:spLocks/>
          </p:cNvSpPr>
          <p:nvPr/>
        </p:nvSpPr>
        <p:spPr>
          <a:xfrm>
            <a:off x="324247" y="261442"/>
            <a:ext cx="7144176" cy="828000"/>
          </a:xfrm>
          <a:prstGeom prst="rect">
            <a:avLst/>
          </a:prstGeom>
        </p:spPr>
        <p:txBody>
          <a:bodyPr vert="horz" lIns="121780" tIns="60890" rIns="121780" bIns="60890" rtlCol="0" anchor="ctr">
            <a:normAutofit fontScale="47500" lnSpcReduction="20000"/>
          </a:bodyPr>
          <a:lstStyle>
            <a:lvl1pPr algn="ctr" defTabSz="1217798" rtl="0" eaLnBrk="1" latinLnBrk="0" hangingPunct="1">
              <a:spcBef>
                <a:spcPct val="0"/>
              </a:spcBef>
              <a:buNone/>
              <a:defRPr sz="5900" kern="1200">
                <a:solidFill>
                  <a:schemeClr val="tx1"/>
                </a:solidFill>
                <a:latin typeface="+mj-lt"/>
                <a:ea typeface="+mj-ea"/>
                <a:cs typeface="+mj-cs"/>
              </a:defRPr>
            </a:lvl1pPr>
          </a:lstStyle>
          <a:p>
            <a:pPr algn="l"/>
            <a:r>
              <a:rPr lang="da-DK" b="1" dirty="0">
                <a:latin typeface="Verdana" panose="020B0604030504040204" pitchFamily="34" charset="0"/>
                <a:ea typeface="Verdana" panose="020B0604030504040204" pitchFamily="34" charset="0"/>
                <a:cs typeface="Verdana" panose="020B0604030504040204" pitchFamily="34" charset="0"/>
              </a:rPr>
              <a:t>Flyttekoordinatorens opgaver </a:t>
            </a:r>
            <a:br>
              <a:rPr lang="da-DK" b="1" dirty="0">
                <a:latin typeface="Verdana" panose="020B0604030504040204" pitchFamily="34" charset="0"/>
                <a:ea typeface="Verdana" panose="020B0604030504040204" pitchFamily="34" charset="0"/>
                <a:cs typeface="Verdana" panose="020B0604030504040204" pitchFamily="34" charset="0"/>
              </a:rPr>
            </a:br>
            <a:endParaRPr lang="da-DK" b="1" dirty="0">
              <a:latin typeface="Verdana" panose="020B0604030504040204" pitchFamily="34" charset="0"/>
              <a:ea typeface="Verdana" panose="020B0604030504040204" pitchFamily="34" charset="0"/>
              <a:cs typeface="Verdana" panose="020B0604030504040204" pitchFamily="34" charset="0"/>
            </a:endParaRPr>
          </a:p>
        </p:txBody>
      </p:sp>
      <p:grpSp>
        <p:nvGrpSpPr>
          <p:cNvPr id="11" name="Gruppe 10"/>
          <p:cNvGrpSpPr/>
          <p:nvPr/>
        </p:nvGrpSpPr>
        <p:grpSpPr>
          <a:xfrm>
            <a:off x="1" y="5640167"/>
            <a:ext cx="12184433" cy="1274827"/>
            <a:chOff x="1" y="5640167"/>
            <a:chExt cx="12184433" cy="1274827"/>
          </a:xfrm>
        </p:grpSpPr>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0584" y="6111198"/>
              <a:ext cx="11753850"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Billed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5640167"/>
              <a:ext cx="1908422" cy="1274827"/>
            </a:xfrm>
            <a:prstGeom prst="rect">
              <a:avLst/>
            </a:prstGeom>
          </p:spPr>
        </p:pic>
      </p:grpSp>
    </p:spTree>
    <p:extLst>
      <p:ext uri="{BB962C8B-B14F-4D97-AF65-F5344CB8AC3E}">
        <p14:creationId xmlns:p14="http://schemas.microsoft.com/office/powerpoint/2010/main" val="3882194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BC0074-540E-4924-B56C-61EE9ADC01F5}"/>
              </a:ext>
            </a:extLst>
          </p:cNvPr>
          <p:cNvSpPr>
            <a:spLocks noGrp="1"/>
          </p:cNvSpPr>
          <p:nvPr>
            <p:ph type="title"/>
          </p:nvPr>
        </p:nvSpPr>
        <p:spPr>
          <a:xfrm>
            <a:off x="180231" y="333450"/>
            <a:ext cx="9849492" cy="497295"/>
          </a:xfrm>
        </p:spPr>
        <p:txBody>
          <a:bodyPr anchor="t">
            <a:noAutofit/>
          </a:bodyPr>
          <a:lstStyle/>
          <a:p>
            <a:pPr algn="l"/>
            <a:r>
              <a:rPr lang="da-DK" sz="2800" b="1" dirty="0">
                <a:latin typeface="Verdana" panose="020B0604030504040204" pitchFamily="34" charset="0"/>
                <a:ea typeface="Verdana" panose="020B0604030504040204" pitchFamily="34" charset="0"/>
                <a:cs typeface="Verdana" panose="020B0604030504040204" pitchFamily="34" charset="0"/>
              </a:rPr>
              <a:t>Organisering - RH Gødstrup</a:t>
            </a:r>
          </a:p>
        </p:txBody>
      </p:sp>
      <p:grpSp>
        <p:nvGrpSpPr>
          <p:cNvPr id="7" name="Gruppe 6"/>
          <p:cNvGrpSpPr/>
          <p:nvPr/>
        </p:nvGrpSpPr>
        <p:grpSpPr>
          <a:xfrm>
            <a:off x="1" y="5640167"/>
            <a:ext cx="12184433" cy="1274827"/>
            <a:chOff x="1" y="5640167"/>
            <a:chExt cx="12184433" cy="1274827"/>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584" y="6111198"/>
              <a:ext cx="11753850"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Billed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5640167"/>
              <a:ext cx="1908422" cy="1274827"/>
            </a:xfrm>
            <a:prstGeom prst="rect">
              <a:avLst/>
            </a:prstGeom>
          </p:spPr>
        </p:pic>
      </p:gr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6295" y="981522"/>
            <a:ext cx="6355830" cy="48245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Ellipse 9"/>
          <p:cNvSpPr/>
          <p:nvPr/>
        </p:nvSpPr>
        <p:spPr>
          <a:xfrm>
            <a:off x="5940871" y="4869954"/>
            <a:ext cx="1944216" cy="72008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33 flyttekoordinatorer</a:t>
            </a:r>
          </a:p>
        </p:txBody>
      </p:sp>
      <p:cxnSp>
        <p:nvCxnSpPr>
          <p:cNvPr id="12" name="Lige pilforbindelse 11"/>
          <p:cNvCxnSpPr>
            <a:stCxn id="10" idx="2"/>
          </p:cNvCxnSpPr>
          <p:nvPr/>
        </p:nvCxnSpPr>
        <p:spPr>
          <a:xfrm flipH="1" flipV="1">
            <a:off x="5292799" y="5085978"/>
            <a:ext cx="648072" cy="14401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Tekstfelt 9">
            <a:extLst>
              <a:ext uri="{FF2B5EF4-FFF2-40B4-BE49-F238E27FC236}">
                <a16:creationId xmlns:a16="http://schemas.microsoft.com/office/drawing/2014/main" id="{E3811B7B-E676-4EF8-8A11-B9B705E39C6F}"/>
              </a:ext>
            </a:extLst>
          </p:cNvPr>
          <p:cNvSpPr txBox="1"/>
          <p:nvPr/>
        </p:nvSpPr>
        <p:spPr>
          <a:xfrm>
            <a:off x="8029103" y="737930"/>
            <a:ext cx="3600400" cy="5212144"/>
          </a:xfrm>
          <a:prstGeom prst="rect">
            <a:avLst/>
          </a:prstGeom>
          <a:noFill/>
        </p:spPr>
        <p:txBody>
          <a:bodyPr wrap="square" lIns="0" tIns="0" rIns="0" bIns="0" rtlCol="0">
            <a:noAutofit/>
          </a:bodyPr>
          <a:lstStyle/>
          <a:p>
            <a:pPr marL="285750" indent="-285750">
              <a:buFont typeface="Arial" panose="020B0604020202020204" pitchFamily="34" charset="0"/>
              <a:buChar char="•"/>
            </a:pPr>
            <a:r>
              <a:rPr lang="da-DK" sz="1800" dirty="0">
                <a:latin typeface="Verdana" panose="020B0604030504040204" pitchFamily="34" charset="0"/>
                <a:ea typeface="Verdana" panose="020B0604030504040204" pitchFamily="34" charset="0"/>
                <a:cs typeface="Verdana" panose="020B0604030504040204" pitchFamily="34" charset="0"/>
              </a:rPr>
              <a:t>1-2 flyttekoordinator pr. afdeling</a:t>
            </a:r>
          </a:p>
          <a:p>
            <a:pPr marL="285750" indent="-285750">
              <a:buFont typeface="Arial" panose="020B0604020202020204" pitchFamily="34" charset="0"/>
              <a:buChar char="•"/>
            </a:pPr>
            <a:r>
              <a:rPr lang="da-DK" sz="1800" dirty="0">
                <a:latin typeface="Verdana" panose="020B0604030504040204" pitchFamily="34" charset="0"/>
                <a:ea typeface="Verdana" panose="020B0604030504040204" pitchFamily="34" charset="0"/>
                <a:cs typeface="Verdana" panose="020B0604030504040204" pitchFamily="34" charset="0"/>
              </a:rPr>
              <a:t>Afdelingerne får tilskud til flyttekoordinatorerne</a:t>
            </a:r>
          </a:p>
          <a:p>
            <a:pPr marL="285750" indent="-285750">
              <a:buFont typeface="Arial" panose="020B0604020202020204" pitchFamily="34" charset="0"/>
              <a:buChar char="•"/>
            </a:pPr>
            <a:r>
              <a:rPr lang="da-DK" sz="1800" dirty="0">
                <a:latin typeface="Verdana" panose="020B0604030504040204" pitchFamily="34" charset="0"/>
                <a:ea typeface="Verdana" panose="020B0604030504040204" pitchFamily="34" charset="0"/>
                <a:cs typeface="Verdana" panose="020B0604030504040204" pitchFamily="34" charset="0"/>
              </a:rPr>
              <a:t>Har en fast kontaktperson i Flytteenheden</a:t>
            </a:r>
          </a:p>
          <a:p>
            <a:pPr marL="285750" indent="-285750">
              <a:buFont typeface="Arial" panose="020B0604020202020204" pitchFamily="34" charset="0"/>
              <a:buChar char="•"/>
            </a:pPr>
            <a:r>
              <a:rPr lang="da-DK" sz="1800" dirty="0">
                <a:latin typeface="Verdana" panose="020B0604030504040204" pitchFamily="34" charset="0"/>
                <a:ea typeface="Verdana" panose="020B0604030504040204" pitchFamily="34" charset="0"/>
                <a:cs typeface="Verdana" panose="020B0604030504040204" pitchFamily="34" charset="0"/>
              </a:rPr>
              <a:t>Et fælles møde pr. måned </a:t>
            </a:r>
          </a:p>
          <a:p>
            <a:pPr marL="285750" indent="-285750">
              <a:buFont typeface="Arial" panose="020B0604020202020204" pitchFamily="34" charset="0"/>
              <a:buChar char="•"/>
            </a:pPr>
            <a:r>
              <a:rPr lang="da-DK" sz="1800" dirty="0">
                <a:latin typeface="Verdana" panose="020B0604030504040204" pitchFamily="34" charset="0"/>
                <a:ea typeface="Verdana" panose="020B0604030504040204" pitchFamily="34" charset="0"/>
                <a:cs typeface="Verdana" panose="020B0604030504040204" pitchFamily="34" charset="0"/>
              </a:rPr>
              <a:t>Individuelle møder min. en gang pr. måned eller efter behov</a:t>
            </a:r>
          </a:p>
          <a:p>
            <a:pPr marL="285750" indent="-285750">
              <a:buFont typeface="Arial" panose="020B0604020202020204" pitchFamily="34" charset="0"/>
              <a:buChar char="•"/>
            </a:pPr>
            <a:r>
              <a:rPr lang="da-DK" sz="1800" dirty="0">
                <a:latin typeface="Verdana" panose="020B0604030504040204" pitchFamily="34" charset="0"/>
                <a:ea typeface="Verdana" panose="020B0604030504040204" pitchFamily="34" charset="0"/>
                <a:cs typeface="Verdana" panose="020B0604030504040204" pitchFamily="34" charset="0"/>
              </a:rPr>
              <a:t>Flere afdelinger har interne flyttegrupper (fx. funktionsledere, TRIO, specialeansvarlige etc.)</a:t>
            </a:r>
          </a:p>
          <a:p>
            <a:pPr marL="285750" indent="-285750">
              <a:buFont typeface="Arial" panose="020B0604020202020204" pitchFamily="34" charset="0"/>
              <a:buChar char="•"/>
            </a:pPr>
            <a:r>
              <a:rPr lang="da-DK" sz="1800" dirty="0">
                <a:latin typeface="Verdana" panose="020B0604030504040204" pitchFamily="34" charset="0"/>
                <a:ea typeface="Verdana" panose="020B0604030504040204" pitchFamily="34" charset="0"/>
                <a:cs typeface="Verdana" panose="020B0604030504040204" pitchFamily="34" charset="0"/>
              </a:rPr>
              <a:t>Månedlig dialogmøde med alle afdelingsledere, styregruppe, byggeprojekt og programejere</a:t>
            </a:r>
          </a:p>
          <a:p>
            <a:endParaRPr lang="da-DK" sz="1800" dirty="0">
              <a:latin typeface="Verdana" panose="020B0604030504040204" pitchFamily="34" charset="0"/>
              <a:ea typeface="Verdana" panose="020B0604030504040204" pitchFamily="34" charset="0"/>
              <a:cs typeface="Verdana" panose="020B0604030504040204" pitchFamily="34" charset="0"/>
            </a:endParaRPr>
          </a:p>
          <a:p>
            <a:endParaRPr lang="da-DK" sz="1800" dirty="0" err="1">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882194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F3BA23-3922-46CD-A4F2-29CD87AF2BAB}"/>
              </a:ext>
            </a:extLst>
          </p:cNvPr>
          <p:cNvSpPr>
            <a:spLocks noGrp="1"/>
          </p:cNvSpPr>
          <p:nvPr>
            <p:ph type="title"/>
          </p:nvPr>
        </p:nvSpPr>
        <p:spPr>
          <a:xfrm>
            <a:off x="252239" y="117426"/>
            <a:ext cx="9705476" cy="792088"/>
          </a:xfrm>
        </p:spPr>
        <p:txBody>
          <a:bodyPr>
            <a:noAutofit/>
          </a:bodyPr>
          <a:lstStyle/>
          <a:p>
            <a:pPr algn="l"/>
            <a:br>
              <a:rPr lang="da-DK" sz="2800" b="1" dirty="0">
                <a:latin typeface="Verdana" panose="020B0604030504040204" pitchFamily="34" charset="0"/>
                <a:ea typeface="Verdana" panose="020B0604030504040204" pitchFamily="34" charset="0"/>
                <a:cs typeface="Verdana" panose="020B0604030504040204" pitchFamily="34" charset="0"/>
              </a:rPr>
            </a:br>
            <a:r>
              <a:rPr lang="da-DK" sz="2800" b="1" dirty="0">
                <a:latin typeface="Verdana" panose="020B0604030504040204" pitchFamily="34" charset="0"/>
                <a:ea typeface="Verdana" panose="020B0604030504040204" pitchFamily="34" charset="0"/>
                <a:cs typeface="Verdana" panose="020B0604030504040204" pitchFamily="34" charset="0"/>
              </a:rPr>
              <a:t>Organisering på Rigshospitalet</a:t>
            </a:r>
            <a:br>
              <a:rPr lang="da-DK" sz="2800" b="1" dirty="0">
                <a:latin typeface="Verdana" panose="020B0604030504040204" pitchFamily="34" charset="0"/>
                <a:ea typeface="Verdana" panose="020B0604030504040204" pitchFamily="34" charset="0"/>
                <a:cs typeface="Verdana" panose="020B0604030504040204" pitchFamily="34" charset="0"/>
              </a:rPr>
            </a:br>
            <a:endParaRPr lang="da-DK" sz="2800" b="1" dirty="0">
              <a:latin typeface="Verdana" panose="020B0604030504040204" pitchFamily="34" charset="0"/>
              <a:ea typeface="Verdana" panose="020B0604030504040204" pitchFamily="34" charset="0"/>
              <a:cs typeface="Verdana" panose="020B0604030504040204" pitchFamily="34" charset="0"/>
            </a:endParaRPr>
          </a:p>
        </p:txBody>
      </p:sp>
      <p:pic>
        <p:nvPicPr>
          <p:cNvPr id="3" name="Pladsholder til indhold 7">
            <a:extLst>
              <a:ext uri="{FF2B5EF4-FFF2-40B4-BE49-F238E27FC236}">
                <a16:creationId xmlns:a16="http://schemas.microsoft.com/office/drawing/2014/main" id="{7214794D-CA16-4396-B133-43CBC672667C}"/>
              </a:ext>
            </a:extLst>
          </p:cNvPr>
          <p:cNvPicPr>
            <a:picLocks noGrp="1" noChangeAspect="1"/>
          </p:cNvPicPr>
          <p:nvPr>
            <p:ph sz="quarter" idx="4294967295"/>
          </p:nvPr>
        </p:nvPicPr>
        <p:blipFill>
          <a:blip r:embed="rId2"/>
          <a:stretch>
            <a:fillRect/>
          </a:stretch>
        </p:blipFill>
        <p:spPr>
          <a:xfrm>
            <a:off x="540271" y="815631"/>
            <a:ext cx="6980526" cy="4824536"/>
          </a:xfrm>
          <a:prstGeom prst="rect">
            <a:avLst/>
          </a:prstGeom>
        </p:spPr>
      </p:pic>
      <p:sp>
        <p:nvSpPr>
          <p:cNvPr id="4" name="Tekstfelt 9">
            <a:extLst>
              <a:ext uri="{FF2B5EF4-FFF2-40B4-BE49-F238E27FC236}">
                <a16:creationId xmlns:a16="http://schemas.microsoft.com/office/drawing/2014/main" id="{E3811B7B-E676-4EF8-8A11-B9B705E39C6F}"/>
              </a:ext>
            </a:extLst>
          </p:cNvPr>
          <p:cNvSpPr txBox="1"/>
          <p:nvPr/>
        </p:nvSpPr>
        <p:spPr>
          <a:xfrm>
            <a:off x="8029103" y="815630"/>
            <a:ext cx="3600400" cy="5272821"/>
          </a:xfrm>
          <a:prstGeom prst="rect">
            <a:avLst/>
          </a:prstGeom>
          <a:noFill/>
        </p:spPr>
        <p:txBody>
          <a:bodyPr wrap="square" lIns="0" tIns="0" rIns="0" bIns="0" rtlCol="0">
            <a:noAutofit/>
          </a:bodyPr>
          <a:lstStyle/>
          <a:p>
            <a:pPr marL="285750" indent="-285750">
              <a:buFont typeface="Arial" panose="020B0604020202020204" pitchFamily="34" charset="0"/>
              <a:buChar char="•"/>
            </a:pPr>
            <a:r>
              <a:rPr lang="da-DK" sz="1800" dirty="0">
                <a:latin typeface="Verdana" panose="020B0604030504040204" pitchFamily="34" charset="0"/>
                <a:ea typeface="Verdana" panose="020B0604030504040204" pitchFamily="34" charset="0"/>
                <a:cs typeface="Verdana" panose="020B0604030504040204" pitchFamily="34" charset="0"/>
              </a:rPr>
              <a:t>1 flyttekoordinator pr. klinik</a:t>
            </a:r>
          </a:p>
          <a:p>
            <a:pPr marL="285750" indent="-285750">
              <a:buFont typeface="Arial" panose="020B0604020202020204" pitchFamily="34" charset="0"/>
              <a:buChar char="•"/>
            </a:pPr>
            <a:r>
              <a:rPr lang="da-DK" sz="1800" dirty="0">
                <a:latin typeface="Verdana" panose="020B0604030504040204" pitchFamily="34" charset="0"/>
                <a:ea typeface="Verdana" panose="020B0604030504040204" pitchFamily="34" charset="0"/>
                <a:cs typeface="Verdana" panose="020B0604030504040204" pitchFamily="34" charset="0"/>
              </a:rPr>
              <a:t>Der bevilliges ikke ekstra ressourcer til klinikken</a:t>
            </a:r>
          </a:p>
          <a:p>
            <a:pPr marL="285750" indent="-285750">
              <a:buFont typeface="Arial" panose="020B0604020202020204" pitchFamily="34" charset="0"/>
              <a:buChar char="•"/>
            </a:pPr>
            <a:r>
              <a:rPr lang="da-DK" sz="1800" dirty="0">
                <a:latin typeface="Verdana" panose="020B0604030504040204" pitchFamily="34" charset="0"/>
                <a:ea typeface="Verdana" panose="020B0604030504040204" pitchFamily="34" charset="0"/>
                <a:cs typeface="Verdana" panose="020B0604030504040204" pitchFamily="34" charset="0"/>
              </a:rPr>
              <a:t>Koordineres og ledes af Delprogram Flytning</a:t>
            </a:r>
          </a:p>
          <a:p>
            <a:pPr marL="285750" indent="-285750">
              <a:buFont typeface="Arial" panose="020B0604020202020204" pitchFamily="34" charset="0"/>
              <a:buChar char="•"/>
            </a:pPr>
            <a:r>
              <a:rPr lang="da-DK" sz="1800" dirty="0">
                <a:latin typeface="Verdana" panose="020B0604030504040204" pitchFamily="34" charset="0"/>
                <a:ea typeface="Verdana" panose="020B0604030504040204" pitchFamily="34" charset="0"/>
                <a:cs typeface="Verdana" panose="020B0604030504040204" pitchFamily="34" charset="0"/>
              </a:rPr>
              <a:t>Deltager i månedlige centerstyregrupper</a:t>
            </a:r>
          </a:p>
          <a:p>
            <a:pPr marL="285750" indent="-285750">
              <a:buFont typeface="Arial" panose="020B0604020202020204" pitchFamily="34" charset="0"/>
              <a:buChar char="•"/>
            </a:pPr>
            <a:r>
              <a:rPr lang="da-DK" sz="1800" dirty="0">
                <a:latin typeface="Verdana" panose="020B0604030504040204" pitchFamily="34" charset="0"/>
                <a:ea typeface="Verdana" panose="020B0604030504040204" pitchFamily="34" charset="0"/>
                <a:cs typeface="Verdana" panose="020B0604030504040204" pitchFamily="34" charset="0"/>
              </a:rPr>
              <a:t>Opretter og leder lokale flyttegrupper</a:t>
            </a:r>
          </a:p>
          <a:p>
            <a:pPr marL="285750" indent="-285750">
              <a:buFont typeface="Arial" panose="020B0604020202020204" pitchFamily="34" charset="0"/>
              <a:buChar char="•"/>
            </a:pPr>
            <a:r>
              <a:rPr lang="da-DK" sz="1800" dirty="0">
                <a:latin typeface="Verdana" panose="020B0604030504040204" pitchFamily="34" charset="0"/>
                <a:ea typeface="Verdana" panose="020B0604030504040204" pitchFamily="34" charset="0"/>
                <a:cs typeface="Verdana" panose="020B0604030504040204" pitchFamily="34" charset="0"/>
              </a:rPr>
              <a:t>Tværgående fællesmøder for alle flyttekoordinatorer samt møder i lokale flyttegrupper</a:t>
            </a:r>
          </a:p>
          <a:p>
            <a:pPr marL="285750" indent="-285750">
              <a:buFont typeface="Arial" panose="020B0604020202020204" pitchFamily="34" charset="0"/>
              <a:buChar char="•"/>
            </a:pPr>
            <a:r>
              <a:rPr lang="da-DK" sz="1800" dirty="0">
                <a:latin typeface="Verdana" panose="020B0604030504040204" pitchFamily="34" charset="0"/>
                <a:ea typeface="Verdana" panose="020B0604030504040204" pitchFamily="34" charset="0"/>
                <a:cs typeface="Verdana" panose="020B0604030504040204" pitchFamily="34" charset="0"/>
              </a:rPr>
              <a:t>Individuelle møder efter behov (ofte)</a:t>
            </a:r>
          </a:p>
          <a:p>
            <a:pPr marL="285750" indent="-285750">
              <a:buFont typeface="Arial" panose="020B0604020202020204" pitchFamily="34" charset="0"/>
              <a:buChar char="•"/>
            </a:pPr>
            <a:r>
              <a:rPr lang="da-DK" sz="1800" dirty="0">
                <a:latin typeface="Verdana" panose="020B0604030504040204" pitchFamily="34" charset="0"/>
                <a:ea typeface="Verdana" panose="020B0604030504040204" pitchFamily="34" charset="0"/>
                <a:cs typeface="Verdana" panose="020B0604030504040204" pitchFamily="34" charset="0"/>
              </a:rPr>
              <a:t>Er direkte kontaktperson til den overordnede flytteplanlægning</a:t>
            </a:r>
          </a:p>
          <a:p>
            <a:pPr marL="285750" indent="-285750">
              <a:buFont typeface="Arial" panose="020B0604020202020204" pitchFamily="34" charset="0"/>
              <a:buChar char="•"/>
            </a:pPr>
            <a:r>
              <a:rPr lang="da-DK" sz="1800" dirty="0">
                <a:latin typeface="Verdana" panose="020B0604030504040204" pitchFamily="34" charset="0"/>
                <a:ea typeface="Verdana" panose="020B0604030504040204" pitchFamily="34" charset="0"/>
                <a:cs typeface="Verdana" panose="020B0604030504040204" pitchFamily="34" charset="0"/>
              </a:rPr>
              <a:t>Ledende koordinering for klinikken under flytningen</a:t>
            </a:r>
          </a:p>
          <a:p>
            <a:pPr marL="285750" indent="-285750">
              <a:buFont typeface="Arial" panose="020B0604020202020204" pitchFamily="34" charset="0"/>
              <a:buChar char="•"/>
            </a:pPr>
            <a:endParaRPr lang="da-DK" sz="1800" dirty="0">
              <a:latin typeface="Verdana" panose="020B0604030504040204" pitchFamily="34" charset="0"/>
              <a:ea typeface="Verdana" panose="020B0604030504040204" pitchFamily="34" charset="0"/>
              <a:cs typeface="Verdana" panose="020B0604030504040204" pitchFamily="34" charset="0"/>
            </a:endParaRPr>
          </a:p>
          <a:p>
            <a:endParaRPr lang="da-DK" sz="1800" dirty="0">
              <a:latin typeface="Verdana" panose="020B0604030504040204" pitchFamily="34" charset="0"/>
              <a:ea typeface="Verdana" panose="020B0604030504040204" pitchFamily="34" charset="0"/>
              <a:cs typeface="Verdana" panose="020B0604030504040204" pitchFamily="34" charset="0"/>
            </a:endParaRPr>
          </a:p>
          <a:p>
            <a:endParaRPr lang="da-DK" sz="1800" dirty="0" err="1">
              <a:latin typeface="Verdana" panose="020B0604030504040204" pitchFamily="34" charset="0"/>
              <a:ea typeface="Verdana" panose="020B0604030504040204" pitchFamily="34" charset="0"/>
              <a:cs typeface="Verdana" panose="020B0604030504040204" pitchFamily="34" charset="0"/>
            </a:endParaRPr>
          </a:p>
        </p:txBody>
      </p:sp>
      <p:grpSp>
        <p:nvGrpSpPr>
          <p:cNvPr id="9" name="Gruppe 8"/>
          <p:cNvGrpSpPr/>
          <p:nvPr/>
        </p:nvGrpSpPr>
        <p:grpSpPr>
          <a:xfrm>
            <a:off x="1" y="5640167"/>
            <a:ext cx="12184433" cy="1274827"/>
            <a:chOff x="1" y="5640167"/>
            <a:chExt cx="12184433" cy="1274827"/>
          </a:xfrm>
        </p:grpSpPr>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0584" y="6111198"/>
              <a:ext cx="11753850"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Billed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5640167"/>
              <a:ext cx="1908422" cy="1274827"/>
            </a:xfrm>
            <a:prstGeom prst="rect">
              <a:avLst/>
            </a:prstGeom>
          </p:spPr>
        </p:pic>
      </p:grpSp>
    </p:spTree>
    <p:extLst>
      <p:ext uri="{BB962C8B-B14F-4D97-AF65-F5344CB8AC3E}">
        <p14:creationId xmlns:p14="http://schemas.microsoft.com/office/powerpoint/2010/main" val="3882194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FE4E86-1069-4CE7-803F-584E03FDFDC4}"/>
              </a:ext>
            </a:extLst>
          </p:cNvPr>
          <p:cNvSpPr>
            <a:spLocks noGrp="1"/>
          </p:cNvSpPr>
          <p:nvPr>
            <p:ph type="title"/>
          </p:nvPr>
        </p:nvSpPr>
        <p:spPr>
          <a:xfrm>
            <a:off x="324247" y="333450"/>
            <a:ext cx="11377263" cy="828000"/>
          </a:xfrm>
        </p:spPr>
        <p:txBody>
          <a:bodyPr>
            <a:normAutofit fontScale="90000"/>
          </a:bodyPr>
          <a:lstStyle/>
          <a:p>
            <a:pPr algn="l"/>
            <a:r>
              <a:rPr lang="da-DK" sz="2800" b="1" dirty="0">
                <a:latin typeface="Verdana" panose="020B0604030504040204" pitchFamily="34" charset="0"/>
                <a:ea typeface="Verdana" panose="020B0604030504040204" pitchFamily="34" charset="0"/>
                <a:cs typeface="Verdana" panose="020B0604030504040204" pitchFamily="34" charset="0"/>
              </a:rPr>
              <a:t>Behovet for decentral ejerskab og central styring</a:t>
            </a:r>
            <a:br>
              <a:rPr lang="da-DK" sz="2800" b="1" dirty="0">
                <a:latin typeface="Verdana" panose="020B0604030504040204" pitchFamily="34" charset="0"/>
                <a:ea typeface="Verdana" panose="020B0604030504040204" pitchFamily="34" charset="0"/>
                <a:cs typeface="Verdana" panose="020B0604030504040204" pitchFamily="34" charset="0"/>
              </a:rPr>
            </a:br>
            <a:endParaRPr lang="da-DK" sz="28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Pladsholder til indhold 3">
            <a:extLst>
              <a:ext uri="{FF2B5EF4-FFF2-40B4-BE49-F238E27FC236}">
                <a16:creationId xmlns:a16="http://schemas.microsoft.com/office/drawing/2014/main" id="{FB5EA346-D22C-4092-AE21-A59D2F623342}"/>
              </a:ext>
            </a:extLst>
          </p:cNvPr>
          <p:cNvSpPr>
            <a:spLocks noGrp="1"/>
          </p:cNvSpPr>
          <p:nvPr>
            <p:ph sz="quarter" idx="4294967295"/>
          </p:nvPr>
        </p:nvSpPr>
        <p:spPr>
          <a:xfrm>
            <a:off x="5220791" y="1197545"/>
            <a:ext cx="6283823" cy="4324611"/>
          </a:xfrm>
          <a:prstGeom prst="rect">
            <a:avLst/>
          </a:prstGeom>
        </p:spPr>
        <p:txBody>
          <a:bodyPr>
            <a:noAutofit/>
          </a:bodyPr>
          <a:lstStyle/>
          <a:p>
            <a:r>
              <a:rPr lang="da-DK" sz="2400" dirty="0">
                <a:latin typeface="Verdana" panose="020B0604030504040204" pitchFamily="34" charset="0"/>
                <a:ea typeface="Verdana" panose="020B0604030504040204" pitchFamily="34" charset="0"/>
                <a:cs typeface="Verdana" panose="020B0604030504040204" pitchFamily="34" charset="0"/>
              </a:rPr>
              <a:t>Alle afdelinger flytter samtidig, derfor skal der løftes i flok</a:t>
            </a:r>
          </a:p>
          <a:p>
            <a:r>
              <a:rPr lang="da-DK" sz="2400" dirty="0">
                <a:latin typeface="Verdana" panose="020B0604030504040204" pitchFamily="34" charset="0"/>
                <a:ea typeface="Verdana" panose="020B0604030504040204" pitchFamily="34" charset="0"/>
                <a:cs typeface="Verdana" panose="020B0604030504040204" pitchFamily="34" charset="0"/>
              </a:rPr>
              <a:t>En kæmpe logistikplan som kræver klare aftaler, ens måde at gå til opgaven, optimal udnyttelse af tværgående opgaver</a:t>
            </a:r>
          </a:p>
          <a:p>
            <a:r>
              <a:rPr lang="da-DK" sz="2400" dirty="0">
                <a:latin typeface="Verdana" panose="020B0604030504040204" pitchFamily="34" charset="0"/>
                <a:ea typeface="Verdana" panose="020B0604030504040204" pitchFamily="34" charset="0"/>
                <a:cs typeface="Verdana" panose="020B0604030504040204" pitchFamily="34" charset="0"/>
              </a:rPr>
              <a:t>Overholde deadlines</a:t>
            </a:r>
          </a:p>
          <a:p>
            <a:r>
              <a:rPr lang="da-DK" sz="2400" dirty="0">
                <a:latin typeface="Verdana" panose="020B0604030504040204" pitchFamily="34" charset="0"/>
                <a:ea typeface="Verdana" panose="020B0604030504040204" pitchFamily="34" charset="0"/>
                <a:cs typeface="Verdana" panose="020B0604030504040204" pitchFamily="34" charset="0"/>
              </a:rPr>
              <a:t>Opstår der en uforudset situation skal vi hurtigt kunne reagere og korrigere – det kræver stramstyring  </a:t>
            </a:r>
          </a:p>
          <a:p>
            <a:pPr marL="0" indent="0">
              <a:buNone/>
            </a:pPr>
            <a:endParaRPr lang="da-DK" sz="2400" dirty="0">
              <a:latin typeface="Verdana" panose="020B0604030504040204" pitchFamily="34" charset="0"/>
              <a:ea typeface="Verdana" panose="020B0604030504040204" pitchFamily="34" charset="0"/>
              <a:cs typeface="Verdana" panose="020B0604030504040204" pitchFamily="34" charset="0"/>
            </a:endParaRPr>
          </a:p>
        </p:txBody>
      </p:sp>
      <p:grpSp>
        <p:nvGrpSpPr>
          <p:cNvPr id="6" name="Gruppe 5"/>
          <p:cNvGrpSpPr/>
          <p:nvPr/>
        </p:nvGrpSpPr>
        <p:grpSpPr>
          <a:xfrm>
            <a:off x="1" y="5640167"/>
            <a:ext cx="12184433" cy="1274827"/>
            <a:chOff x="1" y="5640167"/>
            <a:chExt cx="12184433" cy="1274827"/>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584" y="6111198"/>
              <a:ext cx="11753850"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Billed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5640167"/>
              <a:ext cx="1908422" cy="1274827"/>
            </a:xfrm>
            <a:prstGeom prst="rect">
              <a:avLst/>
            </a:prstGeom>
          </p:spPr>
        </p:pic>
      </p:gr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7909" y="963558"/>
            <a:ext cx="4297487" cy="26727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Billede 3">
            <a:extLst>
              <a:ext uri="{FF2B5EF4-FFF2-40B4-BE49-F238E27FC236}">
                <a16:creationId xmlns:a16="http://schemas.microsoft.com/office/drawing/2014/main" id="{9C5E59F2-95C1-4EC7-94E7-5508750AD7E7}"/>
              </a:ext>
            </a:extLst>
          </p:cNvPr>
          <p:cNvPicPr>
            <a:picLocks noChangeAspect="1"/>
          </p:cNvPicPr>
          <p:nvPr/>
        </p:nvPicPr>
        <p:blipFill>
          <a:blip r:embed="rId5"/>
          <a:stretch>
            <a:fillRect/>
          </a:stretch>
        </p:blipFill>
        <p:spPr>
          <a:xfrm>
            <a:off x="3280634" y="3895953"/>
            <a:ext cx="1004053" cy="1155173"/>
          </a:xfrm>
          <a:prstGeom prst="rect">
            <a:avLst/>
          </a:prstGeom>
        </p:spPr>
      </p:pic>
      <p:sp>
        <p:nvSpPr>
          <p:cNvPr id="5" name="Tekstfelt 4">
            <a:extLst>
              <a:ext uri="{FF2B5EF4-FFF2-40B4-BE49-F238E27FC236}">
                <a16:creationId xmlns:a16="http://schemas.microsoft.com/office/drawing/2014/main" id="{761A9D15-A6BE-4D8F-B088-5C561F8F2A14}"/>
              </a:ext>
            </a:extLst>
          </p:cNvPr>
          <p:cNvSpPr txBox="1"/>
          <p:nvPr/>
        </p:nvSpPr>
        <p:spPr>
          <a:xfrm>
            <a:off x="2916535" y="5154816"/>
            <a:ext cx="1800200" cy="738664"/>
          </a:xfrm>
          <a:prstGeom prst="rect">
            <a:avLst/>
          </a:prstGeom>
          <a:noFill/>
        </p:spPr>
        <p:txBody>
          <a:bodyPr wrap="square" rtlCol="0">
            <a:spAutoFit/>
          </a:bodyPr>
          <a:lstStyle/>
          <a:p>
            <a:r>
              <a:rPr lang="da-DK" sz="1100" dirty="0"/>
              <a:t>           Rigshospitalet</a:t>
            </a:r>
          </a:p>
          <a:p>
            <a:endParaRPr lang="da-DK" sz="1100" dirty="0"/>
          </a:p>
          <a:p>
            <a:r>
              <a:rPr lang="da-DK" sz="1000" dirty="0"/>
              <a:t>                   2 uger</a:t>
            </a:r>
          </a:p>
          <a:p>
            <a:endParaRPr lang="da-DK" sz="1000" dirty="0"/>
          </a:p>
        </p:txBody>
      </p:sp>
      <p:cxnSp>
        <p:nvCxnSpPr>
          <p:cNvPr id="10" name="Lige pilforbindelse 9">
            <a:extLst>
              <a:ext uri="{FF2B5EF4-FFF2-40B4-BE49-F238E27FC236}">
                <a16:creationId xmlns:a16="http://schemas.microsoft.com/office/drawing/2014/main" id="{26B1D5E8-3538-41DD-9D65-5C5817A5FB2D}"/>
              </a:ext>
            </a:extLst>
          </p:cNvPr>
          <p:cNvCxnSpPr>
            <a:cxnSpLocks/>
          </p:cNvCxnSpPr>
          <p:nvPr/>
        </p:nvCxnSpPr>
        <p:spPr>
          <a:xfrm>
            <a:off x="3280634" y="5522157"/>
            <a:ext cx="1004053" cy="0"/>
          </a:xfrm>
          <a:prstGeom prst="straightConnector1">
            <a:avLst/>
          </a:prstGeom>
          <a:ln w="15875">
            <a:solidFill>
              <a:schemeClr val="bg1">
                <a:lumMod val="75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2194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D9F6DC-0F88-4AA7-B013-FC766FB8E7AA}"/>
              </a:ext>
            </a:extLst>
          </p:cNvPr>
          <p:cNvSpPr>
            <a:spLocks noGrp="1"/>
          </p:cNvSpPr>
          <p:nvPr>
            <p:ph type="title"/>
          </p:nvPr>
        </p:nvSpPr>
        <p:spPr>
          <a:xfrm>
            <a:off x="430584" y="404639"/>
            <a:ext cx="11414943" cy="828000"/>
          </a:xfrm>
        </p:spPr>
        <p:txBody>
          <a:bodyPr>
            <a:noAutofit/>
          </a:bodyPr>
          <a:lstStyle/>
          <a:p>
            <a:pPr algn="l"/>
            <a:r>
              <a:rPr lang="da-DK" sz="2800" b="1" dirty="0">
                <a:latin typeface="Verdana" panose="020B0604030504040204" pitchFamily="34" charset="0"/>
                <a:ea typeface="Verdana" panose="020B0604030504040204" pitchFamily="34" charset="0"/>
                <a:cs typeface="Verdana" panose="020B0604030504040204" pitchFamily="34" charset="0"/>
              </a:rPr>
              <a:t>Central eller decentral styring af flytteprojektet </a:t>
            </a:r>
            <a:br>
              <a:rPr lang="da-DK" sz="900" b="1" dirty="0">
                <a:latin typeface="Verdana" panose="020B0604030504040204" pitchFamily="34" charset="0"/>
                <a:ea typeface="Verdana" panose="020B0604030504040204" pitchFamily="34" charset="0"/>
                <a:cs typeface="Verdana" panose="020B0604030504040204" pitchFamily="34" charset="0"/>
              </a:rPr>
            </a:br>
            <a:endParaRPr lang="da-DK" sz="2800" b="1" dirty="0">
              <a:latin typeface="Verdana" panose="020B0604030504040204" pitchFamily="34" charset="0"/>
              <a:ea typeface="Verdana" panose="020B0604030504040204" pitchFamily="34" charset="0"/>
              <a:cs typeface="Verdana" panose="020B0604030504040204" pitchFamily="34" charset="0"/>
            </a:endParaRPr>
          </a:p>
        </p:txBody>
      </p:sp>
      <p:grpSp>
        <p:nvGrpSpPr>
          <p:cNvPr id="5" name="Gruppe 4"/>
          <p:cNvGrpSpPr/>
          <p:nvPr/>
        </p:nvGrpSpPr>
        <p:grpSpPr>
          <a:xfrm>
            <a:off x="1" y="5640167"/>
            <a:ext cx="12184433" cy="1274827"/>
            <a:chOff x="1" y="5640167"/>
            <a:chExt cx="12184433" cy="1274827"/>
          </a:xfrm>
        </p:grpSpPr>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584" y="6111198"/>
              <a:ext cx="11753850"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Billed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5640167"/>
              <a:ext cx="1908422" cy="1274827"/>
            </a:xfrm>
            <a:prstGeom prst="rect">
              <a:avLst/>
            </a:prstGeom>
          </p:spPr>
        </p:pic>
      </p:grpSp>
      <p:sp>
        <p:nvSpPr>
          <p:cNvPr id="8" name="Ligebenet trekant 7"/>
          <p:cNvSpPr/>
          <p:nvPr/>
        </p:nvSpPr>
        <p:spPr>
          <a:xfrm>
            <a:off x="3996655" y="1644402"/>
            <a:ext cx="3888432" cy="3528392"/>
          </a:xfrm>
          <a:prstGeom prst="triangl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9" name="Tekstboks 8"/>
          <p:cNvSpPr txBox="1"/>
          <p:nvPr/>
        </p:nvSpPr>
        <p:spPr>
          <a:xfrm>
            <a:off x="4601466" y="1125538"/>
            <a:ext cx="2678810" cy="461665"/>
          </a:xfrm>
          <a:prstGeom prst="rect">
            <a:avLst/>
          </a:prstGeom>
          <a:noFill/>
        </p:spPr>
        <p:txBody>
          <a:bodyPr wrap="none" rtlCol="0">
            <a:spAutoFit/>
          </a:bodyPr>
          <a:lstStyle/>
          <a:p>
            <a:r>
              <a:rPr lang="da-DK" dirty="0"/>
              <a:t>Delprogram flytning</a:t>
            </a:r>
          </a:p>
        </p:txBody>
      </p:sp>
      <p:sp>
        <p:nvSpPr>
          <p:cNvPr id="10" name="Tekstboks 9"/>
          <p:cNvSpPr txBox="1"/>
          <p:nvPr/>
        </p:nvSpPr>
        <p:spPr>
          <a:xfrm>
            <a:off x="3147969" y="5302002"/>
            <a:ext cx="1470980" cy="461665"/>
          </a:xfrm>
          <a:prstGeom prst="rect">
            <a:avLst/>
          </a:prstGeom>
          <a:noFill/>
        </p:spPr>
        <p:txBody>
          <a:bodyPr wrap="none" rtlCol="0">
            <a:spAutoFit/>
          </a:bodyPr>
          <a:lstStyle/>
          <a:p>
            <a:r>
              <a:rPr lang="da-DK" dirty="0"/>
              <a:t>Afdelinger</a:t>
            </a:r>
          </a:p>
        </p:txBody>
      </p:sp>
      <p:sp>
        <p:nvSpPr>
          <p:cNvPr id="11" name="Tekstboks 10"/>
          <p:cNvSpPr txBox="1"/>
          <p:nvPr/>
        </p:nvSpPr>
        <p:spPr>
          <a:xfrm>
            <a:off x="7237015" y="5302002"/>
            <a:ext cx="4210192" cy="677108"/>
          </a:xfrm>
          <a:prstGeom prst="rect">
            <a:avLst/>
          </a:prstGeom>
          <a:noFill/>
        </p:spPr>
        <p:txBody>
          <a:bodyPr wrap="none" rtlCol="0">
            <a:spAutoFit/>
          </a:bodyPr>
          <a:lstStyle/>
          <a:p>
            <a:r>
              <a:rPr lang="da-DK" dirty="0"/>
              <a:t>Støttefunktioner</a:t>
            </a:r>
          </a:p>
          <a:p>
            <a:r>
              <a:rPr lang="da-DK" sz="1400" dirty="0"/>
              <a:t>(Medicoteknik, CIMT, Teknisk afd., CEJ, forsyninger etc.)</a:t>
            </a:r>
          </a:p>
        </p:txBody>
      </p:sp>
      <p:sp>
        <p:nvSpPr>
          <p:cNvPr id="12" name="Tekstboks 11"/>
          <p:cNvSpPr txBox="1"/>
          <p:nvPr/>
        </p:nvSpPr>
        <p:spPr>
          <a:xfrm>
            <a:off x="8173119" y="1197546"/>
            <a:ext cx="2352119" cy="1938992"/>
          </a:xfrm>
          <a:prstGeom prst="rect">
            <a:avLst/>
          </a:prstGeom>
          <a:noFill/>
        </p:spPr>
        <p:txBody>
          <a:bodyPr wrap="none" rtlCol="0">
            <a:spAutoFit/>
          </a:bodyPr>
          <a:lstStyle/>
          <a:p>
            <a:r>
              <a:rPr lang="da-DK" sz="2000" dirty="0"/>
              <a:t>Mål</a:t>
            </a:r>
          </a:p>
          <a:p>
            <a:r>
              <a:rPr lang="da-DK" sz="2000" dirty="0"/>
              <a:t>Tid</a:t>
            </a:r>
          </a:p>
          <a:p>
            <a:r>
              <a:rPr lang="da-DK" sz="2000" dirty="0"/>
              <a:t>Rammer</a:t>
            </a:r>
          </a:p>
          <a:p>
            <a:r>
              <a:rPr lang="da-DK" sz="2000" dirty="0"/>
              <a:t>Metoder</a:t>
            </a:r>
          </a:p>
          <a:p>
            <a:r>
              <a:rPr lang="da-DK" sz="2000" dirty="0"/>
              <a:t>Standardisering</a:t>
            </a:r>
          </a:p>
          <a:p>
            <a:r>
              <a:rPr lang="da-DK" sz="2000" dirty="0"/>
              <a:t>Tværgående opgaver</a:t>
            </a:r>
          </a:p>
        </p:txBody>
      </p:sp>
      <p:sp>
        <p:nvSpPr>
          <p:cNvPr id="13" name="Tekstboks 12"/>
          <p:cNvSpPr txBox="1"/>
          <p:nvPr/>
        </p:nvSpPr>
        <p:spPr>
          <a:xfrm>
            <a:off x="8175824" y="3573810"/>
            <a:ext cx="3059684" cy="1323439"/>
          </a:xfrm>
          <a:prstGeom prst="rect">
            <a:avLst/>
          </a:prstGeom>
          <a:noFill/>
        </p:spPr>
        <p:txBody>
          <a:bodyPr wrap="none" rtlCol="0">
            <a:spAutoFit/>
          </a:bodyPr>
          <a:lstStyle/>
          <a:p>
            <a:r>
              <a:rPr lang="da-DK" sz="2000" dirty="0"/>
              <a:t>Detaljeplanlægning</a:t>
            </a:r>
          </a:p>
          <a:p>
            <a:r>
              <a:rPr lang="da-DK" sz="2000" dirty="0"/>
              <a:t>Ressourcestyring</a:t>
            </a:r>
          </a:p>
          <a:p>
            <a:r>
              <a:rPr lang="da-DK" sz="2000" dirty="0"/>
              <a:t>Lokalt ejerskab</a:t>
            </a:r>
          </a:p>
          <a:p>
            <a:r>
              <a:rPr lang="da-DK" sz="2000" dirty="0"/>
              <a:t>Afdelingsspecifikke opgaver</a:t>
            </a:r>
          </a:p>
        </p:txBody>
      </p:sp>
      <p:cxnSp>
        <p:nvCxnSpPr>
          <p:cNvPr id="15" name="Lige forbindelse 14"/>
          <p:cNvCxnSpPr/>
          <p:nvPr/>
        </p:nvCxnSpPr>
        <p:spPr>
          <a:xfrm>
            <a:off x="3780631" y="3357786"/>
            <a:ext cx="460851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6" name="Tekstboks 15"/>
          <p:cNvSpPr txBox="1"/>
          <p:nvPr/>
        </p:nvSpPr>
        <p:spPr>
          <a:xfrm>
            <a:off x="900311" y="2349674"/>
            <a:ext cx="1082797" cy="461665"/>
          </a:xfrm>
          <a:prstGeom prst="rect">
            <a:avLst/>
          </a:prstGeom>
          <a:noFill/>
        </p:spPr>
        <p:txBody>
          <a:bodyPr wrap="none" rtlCol="0">
            <a:spAutoFit/>
          </a:bodyPr>
          <a:lstStyle/>
          <a:p>
            <a:r>
              <a:rPr lang="da-DK" dirty="0"/>
              <a:t>Central</a:t>
            </a:r>
          </a:p>
        </p:txBody>
      </p:sp>
      <p:sp>
        <p:nvSpPr>
          <p:cNvPr id="17" name="Tekstboks 16"/>
          <p:cNvSpPr txBox="1"/>
          <p:nvPr/>
        </p:nvSpPr>
        <p:spPr>
          <a:xfrm>
            <a:off x="934207" y="4004696"/>
            <a:ext cx="1392176" cy="461665"/>
          </a:xfrm>
          <a:prstGeom prst="rect">
            <a:avLst/>
          </a:prstGeom>
          <a:noFill/>
        </p:spPr>
        <p:txBody>
          <a:bodyPr wrap="none" rtlCol="0">
            <a:spAutoFit/>
          </a:bodyPr>
          <a:lstStyle/>
          <a:p>
            <a:r>
              <a:rPr lang="da-DK" dirty="0"/>
              <a:t>Decentral</a:t>
            </a:r>
          </a:p>
        </p:txBody>
      </p:sp>
    </p:spTree>
    <p:extLst>
      <p:ext uri="{BB962C8B-B14F-4D97-AF65-F5344CB8AC3E}">
        <p14:creationId xmlns:p14="http://schemas.microsoft.com/office/powerpoint/2010/main" val="3882194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CBEEDA-EE85-4A9E-96DB-A0CB5D7E70B5}"/>
              </a:ext>
            </a:extLst>
          </p:cNvPr>
          <p:cNvSpPr>
            <a:spLocks noGrp="1"/>
          </p:cNvSpPr>
          <p:nvPr>
            <p:ph type="title"/>
          </p:nvPr>
        </p:nvSpPr>
        <p:spPr>
          <a:xfrm>
            <a:off x="324247" y="189434"/>
            <a:ext cx="11161240" cy="828000"/>
          </a:xfrm>
        </p:spPr>
        <p:txBody>
          <a:bodyPr>
            <a:noAutofit/>
          </a:bodyPr>
          <a:lstStyle/>
          <a:p>
            <a:pPr algn="l"/>
            <a:r>
              <a:rPr lang="da-DK" sz="2800" b="1" dirty="0">
                <a:latin typeface="Verdana" panose="020B0604030504040204" pitchFamily="34" charset="0"/>
                <a:ea typeface="Verdana" panose="020B0604030504040204" pitchFamily="34" charset="0"/>
                <a:cs typeface="Verdana" panose="020B0604030504040204" pitchFamily="34" charset="0"/>
              </a:rPr>
              <a:t>Hvem er det som bliver udvalgt som flyttekoordinatorer </a:t>
            </a:r>
            <a:r>
              <a:rPr lang="da-DK" sz="900" dirty="0">
                <a:latin typeface="Verdana" panose="020B0604030504040204" pitchFamily="34" charset="0"/>
                <a:ea typeface="Verdana" panose="020B0604030504040204" pitchFamily="34" charset="0"/>
                <a:cs typeface="Verdana" panose="020B0604030504040204" pitchFamily="34" charset="0"/>
              </a:rPr>
              <a:t>Note: Vigtigt at det er personer der har eller får mandat til opgaven, jf.  forventningsafstemning på næste slide</a:t>
            </a:r>
          </a:p>
        </p:txBody>
      </p:sp>
      <p:sp>
        <p:nvSpPr>
          <p:cNvPr id="3" name="Pladsholder til indhold 3">
            <a:extLst>
              <a:ext uri="{FF2B5EF4-FFF2-40B4-BE49-F238E27FC236}">
                <a16:creationId xmlns:a16="http://schemas.microsoft.com/office/drawing/2014/main" id="{FDF65A6E-3DCB-4E00-B418-5B6BA9F05F5D}"/>
              </a:ext>
            </a:extLst>
          </p:cNvPr>
          <p:cNvSpPr>
            <a:spLocks noGrp="1"/>
          </p:cNvSpPr>
          <p:nvPr>
            <p:ph sz="quarter" idx="4294967295"/>
          </p:nvPr>
        </p:nvSpPr>
        <p:spPr>
          <a:xfrm>
            <a:off x="457926" y="1394882"/>
            <a:ext cx="4924425" cy="4245286"/>
          </a:xfrm>
          <a:prstGeom prst="rect">
            <a:avLst/>
          </a:prstGeom>
        </p:spPr>
        <p:txBody>
          <a:bodyPr>
            <a:normAutofit fontScale="92500" lnSpcReduction="20000"/>
          </a:bodyPr>
          <a:lstStyle/>
          <a:p>
            <a:pPr marL="0" indent="0">
              <a:buNone/>
            </a:pPr>
            <a:r>
              <a:rPr lang="da-DK" sz="2400" b="1" dirty="0">
                <a:latin typeface="Verdana" panose="020B0604030504040204" pitchFamily="34" charset="0"/>
                <a:ea typeface="Verdana" panose="020B0604030504040204" pitchFamily="34" charset="0"/>
                <a:cs typeface="Verdana" panose="020B0604030504040204" pitchFamily="34" charset="0"/>
              </a:rPr>
              <a:t>Gødstrup</a:t>
            </a:r>
          </a:p>
          <a:p>
            <a:pPr marL="0" indent="0">
              <a:buNone/>
            </a:pPr>
            <a:r>
              <a:rPr lang="da-DK" sz="2400" dirty="0">
                <a:latin typeface="Verdana" panose="020B0604030504040204" pitchFamily="34" charset="0"/>
                <a:ea typeface="Verdana" panose="020B0604030504040204" pitchFamily="34" charset="0"/>
                <a:cs typeface="Verdana" panose="020B0604030504040204" pitchFamily="34" charset="0"/>
              </a:rPr>
              <a:t>Blandet baggrund med afsæt i funktionsbeskrivelse – nogle har søgt stillingen andre udpeget</a:t>
            </a:r>
          </a:p>
          <a:p>
            <a:pPr marL="0" indent="0">
              <a:buNone/>
            </a:pPr>
            <a:endParaRPr lang="da-DK" sz="2400" dirty="0">
              <a:latin typeface="Verdana" panose="020B0604030504040204" pitchFamily="34" charset="0"/>
              <a:ea typeface="Verdana" panose="020B0604030504040204" pitchFamily="34" charset="0"/>
              <a:cs typeface="Verdana" panose="020B0604030504040204" pitchFamily="34" charset="0"/>
            </a:endParaRPr>
          </a:p>
          <a:p>
            <a:pPr lvl="1">
              <a:buFont typeface="Arial" panose="020B0604020202020204" pitchFamily="34" charset="0"/>
              <a:buChar char="•"/>
            </a:pPr>
            <a:r>
              <a:rPr lang="da-DK" sz="2400" dirty="0">
                <a:latin typeface="Verdana" panose="020B0604030504040204" pitchFamily="34" charset="0"/>
                <a:ea typeface="Verdana" panose="020B0604030504040204" pitchFamily="34" charset="0"/>
              </a:rPr>
              <a:t>Sygeplejersker</a:t>
            </a:r>
          </a:p>
          <a:p>
            <a:pPr lvl="1">
              <a:buFont typeface="Arial" panose="020B0604020202020204" pitchFamily="34" charset="0"/>
              <a:buChar char="•"/>
            </a:pPr>
            <a:r>
              <a:rPr lang="da-DK" sz="2400" dirty="0">
                <a:latin typeface="Verdana" panose="020B0604030504040204" pitchFamily="34" charset="0"/>
                <a:ea typeface="Verdana" panose="020B0604030504040204" pitchFamily="34" charset="0"/>
              </a:rPr>
              <a:t>Bioanalytikere</a:t>
            </a:r>
          </a:p>
          <a:p>
            <a:pPr lvl="1">
              <a:buFont typeface="Arial" panose="020B0604020202020204" pitchFamily="34" charset="0"/>
              <a:buChar char="•"/>
            </a:pPr>
            <a:r>
              <a:rPr lang="da-DK" sz="2400" dirty="0">
                <a:latin typeface="Verdana" panose="020B0604030504040204" pitchFamily="34" charset="0"/>
                <a:ea typeface="Verdana" panose="020B0604030504040204" pitchFamily="34" charset="0"/>
              </a:rPr>
              <a:t>Farmaceuter</a:t>
            </a:r>
          </a:p>
          <a:p>
            <a:pPr lvl="1">
              <a:buFont typeface="Arial" panose="020B0604020202020204" pitchFamily="34" charset="0"/>
              <a:buChar char="•"/>
            </a:pPr>
            <a:r>
              <a:rPr lang="da-DK" sz="2400" dirty="0">
                <a:latin typeface="Verdana" panose="020B0604030504040204" pitchFamily="34" charset="0"/>
                <a:ea typeface="Verdana" panose="020B0604030504040204" pitchFamily="34" charset="0"/>
              </a:rPr>
              <a:t>Lægesekretærer</a:t>
            </a:r>
          </a:p>
          <a:p>
            <a:pPr lvl="1">
              <a:buFont typeface="Arial" panose="020B0604020202020204" pitchFamily="34" charset="0"/>
              <a:buChar char="•"/>
            </a:pPr>
            <a:r>
              <a:rPr lang="da-DK" sz="2400" dirty="0">
                <a:latin typeface="Verdana" panose="020B0604030504040204" pitchFamily="34" charset="0"/>
                <a:ea typeface="Verdana" panose="020B0604030504040204" pitchFamily="34" charset="0"/>
              </a:rPr>
              <a:t>Afdelingssygeplejersker</a:t>
            </a:r>
          </a:p>
          <a:p>
            <a:pPr lvl="1">
              <a:buFont typeface="Arial" panose="020B0604020202020204" pitchFamily="34" charset="0"/>
              <a:buChar char="•"/>
            </a:pPr>
            <a:r>
              <a:rPr lang="da-DK" sz="2400" dirty="0">
                <a:latin typeface="Verdana" panose="020B0604030504040204" pitchFamily="34" charset="0"/>
                <a:ea typeface="Verdana" panose="020B0604030504040204" pitchFamily="34" charset="0"/>
              </a:rPr>
              <a:t>Administrativpersonale</a:t>
            </a:r>
          </a:p>
          <a:p>
            <a:pPr lvl="1">
              <a:buFont typeface="Arial" panose="020B0604020202020204" pitchFamily="34" charset="0"/>
              <a:buChar char="•"/>
            </a:pPr>
            <a:r>
              <a:rPr lang="da-DK" sz="2400" dirty="0">
                <a:latin typeface="Verdana" panose="020B0604030504040204" pitchFamily="34" charset="0"/>
                <a:ea typeface="Verdana" panose="020B0604030504040204" pitchFamily="34" charset="0"/>
              </a:rPr>
              <a:t>Fysioterapeut</a:t>
            </a:r>
          </a:p>
          <a:p>
            <a:endParaRPr lang="da-DK" sz="2400" dirty="0">
              <a:latin typeface="Verdana" panose="020B0604030504040204" pitchFamily="34" charset="0"/>
              <a:ea typeface="Verdana" panose="020B0604030504040204" pitchFamily="34" charset="0"/>
              <a:cs typeface="Verdana" panose="020B0604030504040204" pitchFamily="34" charset="0"/>
            </a:endParaRPr>
          </a:p>
          <a:p>
            <a:endParaRPr lang="da-DK" sz="2400" dirty="0">
              <a:latin typeface="Verdana" panose="020B0604030504040204" pitchFamily="34" charset="0"/>
              <a:ea typeface="Verdana" panose="020B0604030504040204" pitchFamily="34" charset="0"/>
              <a:cs typeface="Verdana" panose="020B0604030504040204" pitchFamily="34" charset="0"/>
            </a:endParaRPr>
          </a:p>
        </p:txBody>
      </p:sp>
      <p:sp>
        <p:nvSpPr>
          <p:cNvPr id="4" name="Pladsholder til indhold 4">
            <a:extLst>
              <a:ext uri="{FF2B5EF4-FFF2-40B4-BE49-F238E27FC236}">
                <a16:creationId xmlns:a16="http://schemas.microsoft.com/office/drawing/2014/main" id="{40C9EE32-8F1C-4A53-A098-CC3EAE5BF681}"/>
              </a:ext>
            </a:extLst>
          </p:cNvPr>
          <p:cNvSpPr>
            <a:spLocks noGrp="1"/>
          </p:cNvSpPr>
          <p:nvPr>
            <p:ph sz="quarter" idx="4294967295"/>
          </p:nvPr>
        </p:nvSpPr>
        <p:spPr>
          <a:xfrm>
            <a:off x="6228903" y="1394882"/>
            <a:ext cx="4924424" cy="4104157"/>
          </a:xfrm>
          <a:prstGeom prst="rect">
            <a:avLst/>
          </a:prstGeom>
        </p:spPr>
        <p:txBody>
          <a:bodyPr>
            <a:normAutofit/>
          </a:bodyPr>
          <a:lstStyle/>
          <a:p>
            <a:pPr marL="0" indent="0">
              <a:buNone/>
            </a:pPr>
            <a:r>
              <a:rPr lang="da-DK" sz="2200" b="1" dirty="0">
                <a:latin typeface="Verdana" panose="020B0604030504040204" pitchFamily="34" charset="0"/>
                <a:ea typeface="Verdana" panose="020B0604030504040204" pitchFamily="34" charset="0"/>
                <a:cs typeface="Verdana" panose="020B0604030504040204" pitchFamily="34" charset="0"/>
              </a:rPr>
              <a:t>Rigshospitalet</a:t>
            </a:r>
          </a:p>
          <a:p>
            <a:pPr marL="0" indent="0">
              <a:buNone/>
            </a:pPr>
            <a:r>
              <a:rPr lang="da-DK" sz="2200" dirty="0">
                <a:latin typeface="Verdana" panose="020B0604030504040204" pitchFamily="34" charset="0"/>
                <a:ea typeface="Verdana" panose="020B0604030504040204" pitchFamily="34" charset="0"/>
                <a:cs typeface="Verdana" panose="020B0604030504040204" pitchFamily="34" charset="0"/>
              </a:rPr>
              <a:t>Blandet faglig baggrund, klinikken bestemmer!</a:t>
            </a:r>
          </a:p>
          <a:p>
            <a:pPr marL="0" indent="0">
              <a:buNone/>
            </a:pPr>
            <a:endParaRPr lang="da-DK" sz="2200" dirty="0">
              <a:latin typeface="Verdana" panose="020B0604030504040204" pitchFamily="34" charset="0"/>
              <a:ea typeface="Verdana" panose="020B0604030504040204" pitchFamily="34" charset="0"/>
              <a:cs typeface="Verdana" panose="020B0604030504040204" pitchFamily="34" charset="0"/>
            </a:endParaRPr>
          </a:p>
          <a:p>
            <a:pPr lvl="1">
              <a:lnSpc>
                <a:spcPct val="80000"/>
              </a:lnSpc>
              <a:buFont typeface="Arial" panose="020B0604020202020204" pitchFamily="34" charset="0"/>
              <a:buChar char="•"/>
            </a:pPr>
            <a:r>
              <a:rPr lang="da-DK" sz="2200" dirty="0">
                <a:latin typeface="Verdana" panose="020B0604030504040204" pitchFamily="34" charset="0"/>
                <a:ea typeface="Verdana" panose="020B0604030504040204" pitchFamily="34" charset="0"/>
              </a:rPr>
              <a:t>Klinikledelser</a:t>
            </a:r>
          </a:p>
          <a:p>
            <a:pPr lvl="1">
              <a:lnSpc>
                <a:spcPct val="80000"/>
              </a:lnSpc>
              <a:buFont typeface="Arial" panose="020B0604020202020204" pitchFamily="34" charset="0"/>
              <a:buChar char="•"/>
            </a:pPr>
            <a:r>
              <a:rPr lang="da-DK" sz="2200" dirty="0">
                <a:latin typeface="Verdana" panose="020B0604030504040204" pitchFamily="34" charset="0"/>
                <a:ea typeface="Verdana" panose="020B0604030504040204" pitchFamily="34" charset="0"/>
              </a:rPr>
              <a:t>Overlæger</a:t>
            </a:r>
          </a:p>
          <a:p>
            <a:pPr lvl="1">
              <a:lnSpc>
                <a:spcPct val="80000"/>
              </a:lnSpc>
              <a:buFont typeface="Arial" panose="020B0604020202020204" pitchFamily="34" charset="0"/>
              <a:buChar char="•"/>
            </a:pPr>
            <a:r>
              <a:rPr lang="da-DK" sz="2200" dirty="0">
                <a:latin typeface="Verdana" panose="020B0604030504040204" pitchFamily="34" charset="0"/>
                <a:ea typeface="Verdana" panose="020B0604030504040204" pitchFamily="34" charset="0"/>
              </a:rPr>
              <a:t>Sygeplejersker</a:t>
            </a:r>
          </a:p>
          <a:p>
            <a:pPr lvl="1">
              <a:lnSpc>
                <a:spcPct val="80000"/>
              </a:lnSpc>
              <a:buFont typeface="Arial" panose="020B0604020202020204" pitchFamily="34" charset="0"/>
              <a:buChar char="•"/>
            </a:pPr>
            <a:r>
              <a:rPr lang="da-DK" sz="2200" dirty="0">
                <a:latin typeface="Verdana" panose="020B0604030504040204" pitchFamily="34" charset="0"/>
                <a:ea typeface="Verdana" panose="020B0604030504040204" pitchFamily="34" charset="0"/>
              </a:rPr>
              <a:t>Arbejdsmiljørepræsentant</a:t>
            </a:r>
          </a:p>
          <a:p>
            <a:pPr lvl="1">
              <a:lnSpc>
                <a:spcPct val="80000"/>
              </a:lnSpc>
              <a:buFont typeface="Arial" panose="020B0604020202020204" pitchFamily="34" charset="0"/>
              <a:buChar char="•"/>
            </a:pPr>
            <a:r>
              <a:rPr lang="da-DK" sz="2200" dirty="0">
                <a:latin typeface="Verdana" panose="020B0604030504040204" pitchFamily="34" charset="0"/>
                <a:ea typeface="Verdana" panose="020B0604030504040204" pitchFamily="34" charset="0"/>
              </a:rPr>
              <a:t>Centerledelsessekretær</a:t>
            </a:r>
          </a:p>
          <a:p>
            <a:pPr lvl="1">
              <a:lnSpc>
                <a:spcPct val="80000"/>
              </a:lnSpc>
              <a:buFont typeface="Arial" panose="020B0604020202020204" pitchFamily="34" charset="0"/>
              <a:buChar char="•"/>
            </a:pPr>
            <a:r>
              <a:rPr lang="da-DK" sz="2200" dirty="0">
                <a:latin typeface="Verdana" panose="020B0604030504040204" pitchFamily="34" charset="0"/>
                <a:ea typeface="Verdana" panose="020B0604030504040204" pitchFamily="34" charset="0"/>
              </a:rPr>
              <a:t>Ergoterapeut</a:t>
            </a:r>
          </a:p>
          <a:p>
            <a:endParaRPr lang="da-DK" sz="2200" dirty="0">
              <a:latin typeface="Verdana" panose="020B0604030504040204" pitchFamily="34" charset="0"/>
              <a:ea typeface="Verdana" panose="020B0604030504040204" pitchFamily="34" charset="0"/>
              <a:cs typeface="Verdana" panose="020B0604030504040204" pitchFamily="34" charset="0"/>
            </a:endParaRPr>
          </a:p>
        </p:txBody>
      </p:sp>
      <p:grpSp>
        <p:nvGrpSpPr>
          <p:cNvPr id="7" name="Gruppe 6"/>
          <p:cNvGrpSpPr/>
          <p:nvPr/>
        </p:nvGrpSpPr>
        <p:grpSpPr>
          <a:xfrm>
            <a:off x="1" y="5640167"/>
            <a:ext cx="12184433" cy="1274827"/>
            <a:chOff x="1" y="5640167"/>
            <a:chExt cx="12184433" cy="1274827"/>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584" y="6111198"/>
              <a:ext cx="11753850"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Billed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5640167"/>
              <a:ext cx="1908422" cy="1274827"/>
            </a:xfrm>
            <a:prstGeom prst="rect">
              <a:avLst/>
            </a:prstGeom>
          </p:spPr>
        </p:pic>
      </p:grpSp>
    </p:spTree>
    <p:extLst>
      <p:ext uri="{BB962C8B-B14F-4D97-AF65-F5344CB8AC3E}">
        <p14:creationId xmlns:p14="http://schemas.microsoft.com/office/powerpoint/2010/main" val="38821942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6&quot;/&gt;&lt;/object&gt;&lt;object type=&quot;3&quot; unique_id=&quot;10005&quot;&gt;&lt;property id=&quot;20148&quot; value=&quot;5&quot;/&gt;&lt;property id=&quot;20300&quot; value=&quot;Slide 3 - &amp;quot;Overordnet formål og rolle for flyttekoordinator er&amp;#x0D;&amp;#x0A;&amp;quot;&quot;/&gt;&lt;property id=&quot;20307&quot; value=&quot;257&quot;/&gt;&lt;/object&gt;&lt;object type=&quot;3&quot; unique_id=&quot;10006&quot;&gt;&lt;property id=&quot;20148&quot; value=&quot;5&quot;/&gt;&lt;property id=&quot;20300&quot; value=&quot;Slide 4&quot;/&gt;&lt;property id=&quot;20307&quot; value=&quot;258&quot;/&gt;&lt;/object&gt;&lt;object type=&quot;3&quot; unique_id=&quot;10007&quot;&gt;&lt;property id=&quot;20148&quot; value=&quot;5&quot;/&gt;&lt;property id=&quot;20300&quot; value=&quot;Slide 5 - &amp;quot;Organisering - RH Gødstrup&amp;quot;&quot;/&gt;&lt;property id=&quot;20307&quot; value=&quot;259&quot;/&gt;&lt;/object&gt;&lt;object type=&quot;3&quot; unique_id=&quot;10008&quot;&gt;&lt;property id=&quot;20148&quot; value=&quot;5&quot;/&gt;&lt;property id=&quot;20300&quot; value=&quot;Slide 6 - &amp;quot;&amp;#x0D;&amp;#x0A;Organisering på Rigshospitalet&amp;#x0D;&amp;#x0A;&amp;quot;&quot;/&gt;&lt;property id=&quot;20307&quot; value=&quot;260&quot;/&gt;&lt;/object&gt;&lt;object type=&quot;3&quot; unique_id=&quot;10009&quot;&gt;&lt;property id=&quot;20148&quot; value=&quot;5&quot;/&gt;&lt;property id=&quot;20300&quot; value=&quot;Slide 7 - &amp;quot;Central eller decentral styring af flytteprojektet &amp;#x0D;&amp;#x0A;&amp;quot;&quot;/&gt;&lt;property id=&quot;20307&quot; value=&quot;261&quot;/&gt;&lt;/object&gt;&lt;object type=&quot;3&quot; unique_id=&quot;10010&quot;&gt;&lt;property id=&quot;20148&quot; value=&quot;5&quot;/&gt;&lt;property id=&quot;20300&quot; value=&quot;Slide 8 - &amp;quot;Behovet for decentral ejerskab og central styring&amp;#x0D;&amp;#x0A;&amp;quot;&quot;/&gt;&lt;property id=&quot;20307&quot; value=&quot;262&quot;/&gt;&lt;/object&gt;&lt;object type=&quot;3&quot; unique_id=&quot;10011&quot;&gt;&lt;property id=&quot;20148&quot; value=&quot;5&quot;/&gt;&lt;property id=&quot;20300&quot; value=&quot;Slide 9 - &amp;quot;Hvem er det som bliver udvalgt som flyttekoordinatorer Note: Vigtigt at det er personer der har eller får mandat ti&quot;/&gt;&lt;property id=&quot;20307&quot; value=&quot;263&quot;/&gt;&lt;/object&gt;&lt;object type=&quot;3&quot; unique_id=&quot;10013&quot;&gt;&lt;property id=&quot;20148&quot; value=&quot;5&quot;/&gt;&lt;property id=&quot;20300&quot; value=&quot;Slide 11 - &amp;quot;Opbygning af lokale flyttegrupper&amp;quot;&quot;/&gt;&lt;property id=&quot;20307&quot; value=&quot;265&quot;/&gt;&lt;/object&gt;&lt;object type=&quot;3&quot; unique_id=&quot;10014&quot;&gt;&lt;property id=&quot;20148&quot; value=&quot;5&quot;/&gt;&lt;property id=&quot;20300&quot; value=&quot;Slide 12 - &amp;quot;Hvornår ligger opgaverne, pres på klinikken, levering&amp;quot;&quot;/&gt;&lt;property id=&quot;20307&quot; value=&quot;266&quot;/&gt;&lt;/object&gt;&lt;object type=&quot;3&quot; unique_id=&quot;10015&quot;&gt;&lt;property id=&quot;20148&quot; value=&quot;5&quot;/&gt;&lt;property id=&quot;20300&quot; value=&quot;Slide 14 - &amp;quot;Udvalgte opgaver eller forskelligheder (noter)&amp;#x0D;&amp;#x0A;&amp;quot;&quot;/&gt;&lt;property id=&quot;20307&quot; value=&quot;267&quot;/&gt;&lt;/object&gt;&lt;object type=&quot;3&quot; unique_id=&quot;10016&quot;&gt;&lt;property id=&quot;20148&quot; value=&quot;5&quot;/&gt;&lt;property id=&quot;20300&quot; value=&quot;Slide 15 - &amp;quot;Største opgaver for flyttekoordinatorerne&amp;#x0D;&amp;#x0A;&amp;quot;&quot;/&gt;&lt;property id=&quot;20307&quot; value=&quot;268&quot;/&gt;&lt;/object&gt;&lt;object type=&quot;3&quot; unique_id=&quot;10017&quot;&gt;&lt;property id=&quot;20148&quot; value=&quot;5&quot;/&gt;&lt;property id=&quot;20300&quot; value=&quot;Slide 16 - &amp;quot;Udfordreringer og dilemmaer – set fra en flyttekoordinator&amp;#x0D;&amp;#x0A;&amp;quot;&quot;/&gt;&lt;property id=&quot;20307&quot; value=&quot;269&quot;/&gt;&lt;/object&gt;&lt;object type=&quot;3&quot; unique_id=&quot;10018&quot;&gt;&lt;property id=&quot;20148&quot; value=&quot;5&quot;/&gt;&lt;property id=&quot;20300&quot; value=&quot;Slide 17 - &amp;quot;Vores egne udfordringer&amp;#x0D;&amp;#x0A;&amp;quot;&quot;/&gt;&lt;property id=&quot;20307&quot; value=&quot;270&quot;/&gt;&lt;/object&gt;&lt;object type=&quot;3&quot; unique_id=&quot;10020&quot;&gt;&lt;property id=&quot;20148&quot; value=&quot;5&quot;/&gt;&lt;property id=&quot;20300&quot; value=&quot;Slide 18 - &amp;quot;Hvor er vi nu i projekterne&amp;quot;&quot;/&gt;&lt;property id=&quot;20307&quot; value=&quot;273&quot;/&gt;&lt;/object&gt;&lt;object type=&quot;3&quot; unique_id=&quot;10021&quot;&gt;&lt;property id=&quot;20148&quot; value=&quot;5&quot;/&gt;&lt;property id=&quot;20300&quot; value=&quot;Slide 19 - &amp;quot;Flyttekoordinatorernes rolle i den afdelingsspecifikke aktivering &amp;#x0D;&amp;#x0A;&amp;quot;&quot;/&gt;&lt;property id=&quot;20307&quot; value=&quot;271&quot;/&gt;&lt;/object&gt;&lt;object type=&quot;3&quot; unique_id=&quot;10022&quot;&gt;&lt;property id=&quot;20148&quot; value=&quot;5&quot;/&gt;&lt;property id=&quot;20300&quot; value=&quot;Slide 20 - &amp;quot;Hvad er flyttekoordinatorens rolle under flytningen&amp;#x0D;&amp;#x0A;&amp;quot;&quot;/&gt;&lt;property id=&quot;20307&quot; value=&quot;274&quot;/&gt;&lt;/object&gt;&lt;object type=&quot;3&quot; unique_id=&quot;10023&quot;&gt;&lt;property id=&quot;20148&quot; value=&quot;5&quot;/&gt;&lt;property id=&quot;20300&quot; value=&quot;Slide 21 - &amp;quot;Patientflytningen&amp;#x0D;&amp;#x0A;&amp;quot;&quot;/&gt;&lt;property id=&quot;20307&quot; value=&quot;275&quot;/&gt;&lt;/object&gt;&lt;object type=&quot;3&quot; unique_id=&quot;10024&quot;&gt;&lt;property id=&quot;20148&quot; value=&quot;5&quot;/&gt;&lt;property id=&quot;20300&quot; value=&quot;Slide 22 - &amp;quot;Kontakt info og materiale&amp;quot;&quot;/&gt;&lt;property id=&quot;20307&quot; value=&quot;276&quot;/&gt;&lt;/object&gt;&lt;object type=&quot;3&quot; unique_id=&quot;18417&quot;&gt;&lt;property id=&quot;20148&quot; value=&quot;5&quot;/&gt;&lt;property id=&quot;20300&quot; value=&quot;Slide 2&quot;/&gt;&lt;property id=&quot;20307&quot; value=&quot;277&quot;/&gt;&lt;/object&gt;&lt;object type=&quot;3&quot; unique_id=&quot;18538&quot;&gt;&lt;property id=&quot;20148&quot; value=&quot;5&quot;/&gt;&lt;property id=&quot;20300&quot; value=&quot;Slide 10 - &amp;quot;Den gode start, kick-off for flyttekoordinatorerne&amp;#x0D;&amp;#x0A;&amp;quot;&quot;/&gt;&lt;property id=&quot;20307&quot; value=&quot;278&quot;/&gt;&lt;/object&gt;&lt;object type=&quot;3&quot; unique_id=&quot;18539&quot;&gt;&lt;property id=&quot;20148&quot; value=&quot;5&quot;/&gt;&lt;property id=&quot;20300&quot; value=&quot;Slide 13 - &amp;quot;Hvornår ligger opgaverne, pres på klinikken, levering&amp;quot;&quot;/&gt;&lt;property id=&quot;20307&quot; value=&quot;279&quot;/&gt;&lt;/object&gt;&lt;/object&gt;&lt;/object&gt;&lt;/database&gt;"/>
  <p:tag name="SECTOMILLISECCONVERTED" val="1"/>
</p:tagLst>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TotalTime>
  <Words>1320</Words>
  <Application>Microsoft Office PowerPoint</Application>
  <PresentationFormat>Brugerdefineret</PresentationFormat>
  <Paragraphs>323</Paragraphs>
  <Slides>19</Slides>
  <Notes>1</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19</vt:i4>
      </vt:variant>
    </vt:vector>
  </HeadingPairs>
  <TitlesOfParts>
    <vt:vector size="23" baseType="lpstr">
      <vt:lpstr>Arial</vt:lpstr>
      <vt:lpstr>Calibri</vt:lpstr>
      <vt:lpstr>Verdana</vt:lpstr>
      <vt:lpstr>Kontortema</vt:lpstr>
      <vt:lpstr>PowerPoint-præsentation</vt:lpstr>
      <vt:lpstr>PowerPoint-præsentation</vt:lpstr>
      <vt:lpstr>Overordnet formål og rolle for flyttekoordinator er </vt:lpstr>
      <vt:lpstr>PowerPoint-præsentation</vt:lpstr>
      <vt:lpstr>Organisering - RH Gødstrup</vt:lpstr>
      <vt:lpstr> Organisering på Rigshospitalet </vt:lpstr>
      <vt:lpstr>Behovet for decentral ejerskab og central styring </vt:lpstr>
      <vt:lpstr>Central eller decentral styring af flytteprojektet  </vt:lpstr>
      <vt:lpstr>Hvem er det som bliver udvalgt som flyttekoordinatorer Note: Vigtigt at det er personer der har eller får mandat til opgaven, jf.  forventningsafstemning på næste slide</vt:lpstr>
      <vt:lpstr>Den gode start, kick-off for flyttekoordinatorerne </vt:lpstr>
      <vt:lpstr>Opbygning af lokale flyttegrupper</vt:lpstr>
      <vt:lpstr>Hvornår ligger opgaverne, pres på klinikken, levering</vt:lpstr>
      <vt:lpstr>Hvornår ligger opgaverne, pres på klinikken, levering</vt:lpstr>
      <vt:lpstr>Største opgaver for flyttekoordinatorerne </vt:lpstr>
      <vt:lpstr>Udfordreringer og dilemmaer – set fra en flyttekoordinator </vt:lpstr>
      <vt:lpstr>Vores egne udfordringer </vt:lpstr>
      <vt:lpstr>Hvor er vi nu i projekterne</vt:lpstr>
      <vt:lpstr>Flyttekoordinatorernes rolle i den afdelingsspecifikke aktivering  </vt:lpstr>
      <vt:lpstr>Kontakt info - materiale kan eftersendes</vt:lpstr>
    </vt:vector>
  </TitlesOfParts>
  <Company>Region Midtjylland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Jacob Pedersen</dc:creator>
  <cp:lastModifiedBy>Helle Eiberg Thorup</cp:lastModifiedBy>
  <cp:revision>33</cp:revision>
  <dcterms:created xsi:type="dcterms:W3CDTF">2019-09-10T14:29:15Z</dcterms:created>
  <dcterms:modified xsi:type="dcterms:W3CDTF">2019-09-16T19:34:04Z</dcterms:modified>
</cp:coreProperties>
</file>