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6.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2" r:id="rId2"/>
    <p:sldId id="313" r:id="rId3"/>
    <p:sldId id="271" r:id="rId4"/>
    <p:sldId id="315" r:id="rId5"/>
    <p:sldId id="316" r:id="rId6"/>
    <p:sldId id="324" r:id="rId7"/>
    <p:sldId id="323" r:id="rId8"/>
    <p:sldId id="272" r:id="rId9"/>
    <p:sldId id="312" r:id="rId10"/>
    <p:sldId id="317" r:id="rId11"/>
    <p:sldId id="318" r:id="rId12"/>
    <p:sldId id="319" r:id="rId13"/>
    <p:sldId id="320" r:id="rId14"/>
    <p:sldId id="321" r:id="rId15"/>
    <p:sldId id="325" r:id="rId16"/>
    <p:sldId id="273" r:id="rId17"/>
    <p:sldId id="274" r:id="rId18"/>
    <p:sldId id="287" r:id="rId19"/>
    <p:sldId id="264"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B3B5A7"/>
    <a:srgbClr val="CDCFC4"/>
    <a:srgbClr val="000000"/>
    <a:srgbClr val="DD8694"/>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22" autoAdjust="0"/>
  </p:normalViewPr>
  <p:slideViewPr>
    <p:cSldViewPr snapToGrid="0" showGuides="1">
      <p:cViewPr varScale="1">
        <p:scale>
          <a:sx n="100" d="100"/>
          <a:sy n="100" d="100"/>
        </p:scale>
        <p:origin x="102"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30-09-2019</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41832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67591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257821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171395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273377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92754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284699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234733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40310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354102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182053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01621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90091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9700" y="768350"/>
            <a:ext cx="6819900" cy="3836988"/>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711185E-BD20-425B-95C1-33A6D7BCFBC4}" type="slidenum">
              <a:rPr lang="da-DK" altLang="da-DK" smtClean="0"/>
              <a:pPr/>
              <a:t>4</a:t>
            </a:fld>
            <a:endParaRPr lang="da-DK" altLang="da-DK"/>
          </a:p>
        </p:txBody>
      </p:sp>
    </p:spTree>
    <p:extLst>
      <p:ext uri="{BB962C8B-B14F-4D97-AF65-F5344CB8AC3E}">
        <p14:creationId xmlns:p14="http://schemas.microsoft.com/office/powerpoint/2010/main" val="5824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9700" y="768350"/>
            <a:ext cx="6819900" cy="3836988"/>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711185E-BD20-425B-95C1-33A6D7BCFBC4}" type="slidenum">
              <a:rPr lang="da-DK" altLang="da-DK" smtClean="0"/>
              <a:pPr/>
              <a:t>5</a:t>
            </a:fld>
            <a:endParaRPr lang="da-DK" altLang="da-DK"/>
          </a:p>
        </p:txBody>
      </p:sp>
    </p:spTree>
    <p:extLst>
      <p:ext uri="{BB962C8B-B14F-4D97-AF65-F5344CB8AC3E}">
        <p14:creationId xmlns:p14="http://schemas.microsoft.com/office/powerpoint/2010/main" val="351370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90600">
              <a:defRPr sz="2400">
                <a:solidFill>
                  <a:schemeClr val="tx1"/>
                </a:solidFill>
                <a:latin typeface="Verdana" panose="020B0604030504040204" pitchFamily="34" charset="0"/>
              </a:defRPr>
            </a:lvl1pPr>
            <a:lvl2pPr marL="742950" indent="-285750" defTabSz="990600">
              <a:defRPr sz="2400">
                <a:solidFill>
                  <a:schemeClr val="tx1"/>
                </a:solidFill>
                <a:latin typeface="Verdana" panose="020B0604030504040204" pitchFamily="34" charset="0"/>
              </a:defRPr>
            </a:lvl2pPr>
            <a:lvl3pPr marL="1143000" indent="-228600" defTabSz="990600">
              <a:defRPr sz="2400">
                <a:solidFill>
                  <a:schemeClr val="tx1"/>
                </a:solidFill>
                <a:latin typeface="Verdana" panose="020B0604030504040204" pitchFamily="34" charset="0"/>
              </a:defRPr>
            </a:lvl3pPr>
            <a:lvl4pPr marL="1600200" indent="-228600" defTabSz="990600">
              <a:defRPr sz="2400">
                <a:solidFill>
                  <a:schemeClr val="tx1"/>
                </a:solidFill>
                <a:latin typeface="Verdana" panose="020B0604030504040204" pitchFamily="34" charset="0"/>
              </a:defRPr>
            </a:lvl4pPr>
            <a:lvl5pPr marL="2057400" indent="-228600" defTabSz="990600">
              <a:defRPr sz="2400">
                <a:solidFill>
                  <a:schemeClr val="tx1"/>
                </a:solidFill>
                <a:latin typeface="Verdana" panose="020B0604030504040204" pitchFamily="34" charset="0"/>
              </a:defRPr>
            </a:lvl5pPr>
            <a:lvl6pPr marL="2514600" indent="-228600" defTabSz="990600"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90600"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90600"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90600" eaLnBrk="0" fontAlgn="base" hangingPunct="0">
              <a:spcBef>
                <a:spcPct val="0"/>
              </a:spcBef>
              <a:spcAft>
                <a:spcPct val="0"/>
              </a:spcAft>
              <a:defRPr sz="2400">
                <a:solidFill>
                  <a:schemeClr val="tx1"/>
                </a:solidFill>
                <a:latin typeface="Verdana" panose="020B0604030504040204" pitchFamily="34" charset="0"/>
              </a:defRPr>
            </a:lvl9pPr>
          </a:lstStyle>
          <a:p>
            <a:fld id="{0BC99BC6-9F0B-4785-99D3-436360F07F8F}" type="slidenum">
              <a:rPr lang="da-DK" altLang="da-DK" sz="1300">
                <a:latin typeface="Times" panose="02020603050405020304" pitchFamily="18" charset="0"/>
              </a:rPr>
              <a:pPr/>
              <a:t>6</a:t>
            </a:fld>
            <a:endParaRPr lang="da-DK" altLang="da-DK" sz="1300">
              <a:latin typeface="Times" panose="02020603050405020304" pitchFamily="18" charset="0"/>
            </a:endParaRPr>
          </a:p>
        </p:txBody>
      </p:sp>
      <p:sp>
        <p:nvSpPr>
          <p:cNvPr id="27651" name="Pladsholder til diasbillede 1"/>
          <p:cNvSpPr>
            <a:spLocks noGrp="1" noRot="1" noChangeAspect="1" noTextEdit="1"/>
          </p:cNvSpPr>
          <p:nvPr>
            <p:ph type="sldImg"/>
          </p:nvPr>
        </p:nvSpPr>
        <p:spPr>
          <a:xfrm>
            <a:off x="138113" y="768350"/>
            <a:ext cx="6823075" cy="3838575"/>
          </a:xfrm>
          <a:ln/>
        </p:spPr>
      </p:sp>
      <p:sp>
        <p:nvSpPr>
          <p:cNvPr id="27652" name="Pladsholder til noter 2"/>
          <p:cNvSpPr>
            <a:spLocks noGrp="1"/>
          </p:cNvSpPr>
          <p:nvPr>
            <p:ph type="body" idx="1"/>
          </p:nvPr>
        </p:nvSpPr>
        <p:spPr>
          <a:xfrm>
            <a:off x="709613" y="4862513"/>
            <a:ext cx="5680075" cy="4605337"/>
          </a:xfrm>
          <a:noFill/>
        </p:spPr>
        <p:txBody>
          <a:bodyPr lIns="94770" tIns="47386" rIns="94770" bIns="47386"/>
          <a:lstStyle/>
          <a:p>
            <a:pPr eaLnBrk="1" hangingPunct="1">
              <a:spcBef>
                <a:spcPct val="0"/>
              </a:spcBef>
            </a:pPr>
            <a:r>
              <a:rPr lang="da-DK" altLang="da-DK" smtClean="0">
                <a:latin typeface="Times" panose="02020603050405020304" pitchFamily="18" charset="0"/>
              </a:rPr>
              <a:t>The first to participate is my generation because we are in power – but most of us has retired when the hospital is taken in to use</a:t>
            </a:r>
          </a:p>
          <a:p>
            <a:pPr eaLnBrk="1" hangingPunct="1">
              <a:spcBef>
                <a:spcPct val="0"/>
              </a:spcBef>
            </a:pPr>
            <a:endParaRPr lang="da-DK" altLang="da-DK" smtClean="0">
              <a:latin typeface="Times" panose="02020603050405020304" pitchFamily="18" charset="0"/>
            </a:endParaRPr>
          </a:p>
          <a:p>
            <a:pPr eaLnBrk="1" hangingPunct="1">
              <a:spcBef>
                <a:spcPct val="0"/>
              </a:spcBef>
            </a:pPr>
            <a:r>
              <a:rPr lang="da-DK" altLang="da-DK" smtClean="0">
                <a:latin typeface="Times" panose="02020603050405020304" pitchFamily="18" charset="0"/>
              </a:rPr>
              <a:t>Are midaged people the innovative ?</a:t>
            </a:r>
          </a:p>
        </p:txBody>
      </p:sp>
      <p:sp>
        <p:nvSpPr>
          <p:cNvPr id="27653" name="Pladsholder til diasnummer 3"/>
          <p:cNvSpPr txBox="1">
            <a:spLocks noGrp="1"/>
          </p:cNvSpPr>
          <p:nvPr/>
        </p:nvSpPr>
        <p:spPr bwMode="auto">
          <a:xfrm>
            <a:off x="4021138"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70" tIns="47386" rIns="94770" bIns="47386" anchor="b"/>
          <a:lstStyle>
            <a:lvl1pPr defTabSz="947738">
              <a:defRPr sz="2400">
                <a:solidFill>
                  <a:schemeClr val="tx1"/>
                </a:solidFill>
                <a:latin typeface="Verdana" panose="020B0604030504040204" pitchFamily="34" charset="0"/>
              </a:defRPr>
            </a:lvl1pPr>
            <a:lvl2pPr marL="769938" indent="-295275" defTabSz="947738">
              <a:defRPr sz="2400">
                <a:solidFill>
                  <a:schemeClr val="tx1"/>
                </a:solidFill>
                <a:latin typeface="Verdana" panose="020B0604030504040204" pitchFamily="34" charset="0"/>
              </a:defRPr>
            </a:lvl2pPr>
            <a:lvl3pPr marL="1184275" indent="-236538" defTabSz="947738">
              <a:defRPr sz="2400">
                <a:solidFill>
                  <a:schemeClr val="tx1"/>
                </a:solidFill>
                <a:latin typeface="Verdana" panose="020B0604030504040204" pitchFamily="34" charset="0"/>
              </a:defRPr>
            </a:lvl3pPr>
            <a:lvl4pPr marL="1658938" indent="-236538" defTabSz="947738">
              <a:defRPr sz="2400">
                <a:solidFill>
                  <a:schemeClr val="tx1"/>
                </a:solidFill>
                <a:latin typeface="Verdana" panose="020B0604030504040204" pitchFamily="34" charset="0"/>
              </a:defRPr>
            </a:lvl4pPr>
            <a:lvl5pPr marL="2132013" indent="-236538" defTabSz="947738">
              <a:defRPr sz="2400">
                <a:solidFill>
                  <a:schemeClr val="tx1"/>
                </a:solidFill>
                <a:latin typeface="Verdana" panose="020B0604030504040204" pitchFamily="34" charset="0"/>
              </a:defRPr>
            </a:lvl5pPr>
            <a:lvl6pPr marL="2589213" indent="-236538" defTabSz="947738" eaLnBrk="0" fontAlgn="base" hangingPunct="0">
              <a:spcBef>
                <a:spcPct val="0"/>
              </a:spcBef>
              <a:spcAft>
                <a:spcPct val="0"/>
              </a:spcAft>
              <a:defRPr sz="2400">
                <a:solidFill>
                  <a:schemeClr val="tx1"/>
                </a:solidFill>
                <a:latin typeface="Verdana" panose="020B0604030504040204" pitchFamily="34" charset="0"/>
              </a:defRPr>
            </a:lvl6pPr>
            <a:lvl7pPr marL="3046413" indent="-236538" defTabSz="947738" eaLnBrk="0" fontAlgn="base" hangingPunct="0">
              <a:spcBef>
                <a:spcPct val="0"/>
              </a:spcBef>
              <a:spcAft>
                <a:spcPct val="0"/>
              </a:spcAft>
              <a:defRPr sz="2400">
                <a:solidFill>
                  <a:schemeClr val="tx1"/>
                </a:solidFill>
                <a:latin typeface="Verdana" panose="020B0604030504040204" pitchFamily="34" charset="0"/>
              </a:defRPr>
            </a:lvl7pPr>
            <a:lvl8pPr marL="3503613" indent="-236538" defTabSz="947738" eaLnBrk="0" fontAlgn="base" hangingPunct="0">
              <a:spcBef>
                <a:spcPct val="0"/>
              </a:spcBef>
              <a:spcAft>
                <a:spcPct val="0"/>
              </a:spcAft>
              <a:defRPr sz="2400">
                <a:solidFill>
                  <a:schemeClr val="tx1"/>
                </a:solidFill>
                <a:latin typeface="Verdana" panose="020B0604030504040204" pitchFamily="34" charset="0"/>
              </a:defRPr>
            </a:lvl8pPr>
            <a:lvl9pPr marL="3960813" indent="-236538" defTabSz="947738" eaLnBrk="0" fontAlgn="base" hangingPunct="0">
              <a:spcBef>
                <a:spcPct val="0"/>
              </a:spcBef>
              <a:spcAft>
                <a:spcPct val="0"/>
              </a:spcAft>
              <a:defRPr sz="2400">
                <a:solidFill>
                  <a:schemeClr val="tx1"/>
                </a:solidFill>
                <a:latin typeface="Verdana" panose="020B0604030504040204" pitchFamily="34" charset="0"/>
              </a:defRPr>
            </a:lvl9pPr>
          </a:lstStyle>
          <a:p>
            <a:pPr algn="r" eaLnBrk="1" hangingPunct="1"/>
            <a:fld id="{4645AD34-498B-4DCF-A870-45D7B6B60184}" type="slidenum">
              <a:rPr lang="da-DK" altLang="da-DK" sz="1200">
                <a:latin typeface="Arial" panose="020B0604020202020204" pitchFamily="34" charset="0"/>
                <a:cs typeface="Arial" panose="020B0604020202020204" pitchFamily="34" charset="0"/>
              </a:rPr>
              <a:pPr algn="r" eaLnBrk="1" hangingPunct="1"/>
              <a:t>6</a:t>
            </a:fld>
            <a:endParaRPr lang="da-DK" alt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77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90600">
              <a:defRPr sz="2400">
                <a:solidFill>
                  <a:schemeClr val="tx1"/>
                </a:solidFill>
                <a:latin typeface="Verdana" panose="020B0604030504040204" pitchFamily="34" charset="0"/>
              </a:defRPr>
            </a:lvl1pPr>
            <a:lvl2pPr marL="742950" indent="-285750" defTabSz="990600">
              <a:defRPr sz="2400">
                <a:solidFill>
                  <a:schemeClr val="tx1"/>
                </a:solidFill>
                <a:latin typeface="Verdana" panose="020B0604030504040204" pitchFamily="34" charset="0"/>
              </a:defRPr>
            </a:lvl2pPr>
            <a:lvl3pPr marL="1143000" indent="-228600" defTabSz="990600">
              <a:defRPr sz="2400">
                <a:solidFill>
                  <a:schemeClr val="tx1"/>
                </a:solidFill>
                <a:latin typeface="Verdana" panose="020B0604030504040204" pitchFamily="34" charset="0"/>
              </a:defRPr>
            </a:lvl3pPr>
            <a:lvl4pPr marL="1600200" indent="-228600" defTabSz="990600">
              <a:defRPr sz="2400">
                <a:solidFill>
                  <a:schemeClr val="tx1"/>
                </a:solidFill>
                <a:latin typeface="Verdana" panose="020B0604030504040204" pitchFamily="34" charset="0"/>
              </a:defRPr>
            </a:lvl4pPr>
            <a:lvl5pPr marL="2057400" indent="-228600" defTabSz="990600">
              <a:defRPr sz="2400">
                <a:solidFill>
                  <a:schemeClr val="tx1"/>
                </a:solidFill>
                <a:latin typeface="Verdana" panose="020B0604030504040204" pitchFamily="34" charset="0"/>
              </a:defRPr>
            </a:lvl5pPr>
            <a:lvl6pPr marL="2514600" indent="-228600" defTabSz="990600"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90600"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90600"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90600" eaLnBrk="0" fontAlgn="base" hangingPunct="0">
              <a:spcBef>
                <a:spcPct val="0"/>
              </a:spcBef>
              <a:spcAft>
                <a:spcPct val="0"/>
              </a:spcAft>
              <a:defRPr sz="2400">
                <a:solidFill>
                  <a:schemeClr val="tx1"/>
                </a:solidFill>
                <a:latin typeface="Verdana" panose="020B0604030504040204" pitchFamily="34" charset="0"/>
              </a:defRPr>
            </a:lvl9pPr>
          </a:lstStyle>
          <a:p>
            <a:fld id="{5D00306C-045C-452B-AAD3-E503517CA402}" type="slidenum">
              <a:rPr lang="da-DK" altLang="da-DK" sz="1300">
                <a:latin typeface="Times" panose="02020603050405020304" pitchFamily="18" charset="0"/>
              </a:rPr>
              <a:pPr/>
              <a:t>7</a:t>
            </a:fld>
            <a:endParaRPr lang="da-DK" altLang="da-DK" sz="1300">
              <a:latin typeface="Times" panose="02020603050405020304" pitchFamily="18" charset="0"/>
            </a:endParaRPr>
          </a:p>
        </p:txBody>
      </p:sp>
      <p:sp>
        <p:nvSpPr>
          <p:cNvPr id="26627" name="Pladsholder til diasbillede 1"/>
          <p:cNvSpPr>
            <a:spLocks noGrp="1" noRot="1" noChangeAspect="1" noTextEdit="1"/>
          </p:cNvSpPr>
          <p:nvPr>
            <p:ph type="sldImg"/>
          </p:nvPr>
        </p:nvSpPr>
        <p:spPr>
          <a:xfrm>
            <a:off x="138113" y="768350"/>
            <a:ext cx="6823075" cy="3838575"/>
          </a:xfrm>
          <a:ln/>
        </p:spPr>
      </p:sp>
      <p:sp>
        <p:nvSpPr>
          <p:cNvPr id="26628" name="Pladsholder til noter 2"/>
          <p:cNvSpPr>
            <a:spLocks noGrp="1"/>
          </p:cNvSpPr>
          <p:nvPr>
            <p:ph type="body" idx="1"/>
          </p:nvPr>
        </p:nvSpPr>
        <p:spPr>
          <a:xfrm>
            <a:off x="709613" y="4862513"/>
            <a:ext cx="5680075" cy="4605337"/>
          </a:xfrm>
          <a:noFill/>
        </p:spPr>
        <p:txBody>
          <a:bodyPr lIns="99034" tIns="49518" rIns="99034" bIns="49518"/>
          <a:lstStyle/>
          <a:p>
            <a:pPr marL="742950" lvl="1" indent="-285750" eaLnBrk="1" hangingPunct="1"/>
            <a:r>
              <a:rPr lang="en-GB" altLang="da-DK" sz="2800" smtClean="0">
                <a:latin typeface="Verdana" panose="020B0604030504040204" pitchFamily="34" charset="0"/>
              </a:rPr>
              <a:t>(collaborating wards are closer)</a:t>
            </a:r>
            <a:endParaRPr lang="en-GB" altLang="da-DK" sz="2000" smtClean="0">
              <a:latin typeface="Verdana" panose="020B0604030504040204" pitchFamily="34" charset="0"/>
            </a:endParaRPr>
          </a:p>
          <a:p>
            <a:pPr marL="742950" lvl="1" indent="-285750" eaLnBrk="1" hangingPunct="1"/>
            <a:r>
              <a:rPr lang="en-GB" altLang="da-DK" sz="2000" smtClean="0">
                <a:latin typeface="Verdana" panose="020B0604030504040204" pitchFamily="34" charset="0"/>
              </a:rPr>
              <a:t>More rapid supervisions </a:t>
            </a:r>
          </a:p>
          <a:p>
            <a:pPr marL="742950" lvl="1" indent="-285750" eaLnBrk="1" hangingPunct="1"/>
            <a:r>
              <a:rPr lang="en-GB" altLang="da-DK" sz="2000" smtClean="0">
                <a:latin typeface="Verdana" panose="020B0604030504040204" pitchFamily="34" charset="0"/>
              </a:rPr>
              <a:t>Better opportunities for a common watch arrangement</a:t>
            </a:r>
          </a:p>
          <a:p>
            <a:pPr eaLnBrk="1" hangingPunct="1"/>
            <a:endParaRPr lang="da-DK" altLang="da-DK" sz="2800" smtClean="0">
              <a:latin typeface="Verdana" panose="020B0604030504040204" pitchFamily="34" charset="0"/>
            </a:endParaRPr>
          </a:p>
        </p:txBody>
      </p:sp>
      <p:sp>
        <p:nvSpPr>
          <p:cNvPr id="26629" name="Pladsholder til diasnummer 3"/>
          <p:cNvSpPr txBox="1">
            <a:spLocks noGrp="1"/>
          </p:cNvSpPr>
          <p:nvPr/>
        </p:nvSpPr>
        <p:spPr bwMode="auto">
          <a:xfrm>
            <a:off x="4021138"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4" tIns="49518" rIns="99034" bIns="49518" anchor="b"/>
          <a:lstStyle>
            <a:lvl1pPr defTabSz="990600">
              <a:defRPr sz="2400">
                <a:solidFill>
                  <a:schemeClr val="tx1"/>
                </a:solidFill>
                <a:latin typeface="Verdana" panose="020B0604030504040204" pitchFamily="34" charset="0"/>
              </a:defRPr>
            </a:lvl1pPr>
            <a:lvl2pPr marL="804863" indent="-309563" defTabSz="990600">
              <a:defRPr sz="2400">
                <a:solidFill>
                  <a:schemeClr val="tx1"/>
                </a:solidFill>
                <a:latin typeface="Verdana" panose="020B0604030504040204" pitchFamily="34" charset="0"/>
              </a:defRPr>
            </a:lvl2pPr>
            <a:lvl3pPr marL="1238250" indent="-247650" defTabSz="990600">
              <a:defRPr sz="2400">
                <a:solidFill>
                  <a:schemeClr val="tx1"/>
                </a:solidFill>
                <a:latin typeface="Verdana" panose="020B0604030504040204" pitchFamily="34" charset="0"/>
              </a:defRPr>
            </a:lvl3pPr>
            <a:lvl4pPr marL="1733550" indent="-247650" defTabSz="990600">
              <a:defRPr sz="2400">
                <a:solidFill>
                  <a:schemeClr val="tx1"/>
                </a:solidFill>
                <a:latin typeface="Verdana" panose="020B0604030504040204" pitchFamily="34" charset="0"/>
              </a:defRPr>
            </a:lvl4pPr>
            <a:lvl5pPr marL="2228850" indent="-247650" defTabSz="990600">
              <a:defRPr sz="2400">
                <a:solidFill>
                  <a:schemeClr val="tx1"/>
                </a:solidFill>
                <a:latin typeface="Verdana" panose="020B0604030504040204" pitchFamily="34" charset="0"/>
              </a:defRPr>
            </a:lvl5pPr>
            <a:lvl6pPr marL="2686050" indent="-247650" defTabSz="990600" eaLnBrk="0" fontAlgn="base" hangingPunct="0">
              <a:spcBef>
                <a:spcPct val="0"/>
              </a:spcBef>
              <a:spcAft>
                <a:spcPct val="0"/>
              </a:spcAft>
              <a:defRPr sz="2400">
                <a:solidFill>
                  <a:schemeClr val="tx1"/>
                </a:solidFill>
                <a:latin typeface="Verdana" panose="020B0604030504040204" pitchFamily="34" charset="0"/>
              </a:defRPr>
            </a:lvl6pPr>
            <a:lvl7pPr marL="3143250" indent="-247650" defTabSz="990600" eaLnBrk="0" fontAlgn="base" hangingPunct="0">
              <a:spcBef>
                <a:spcPct val="0"/>
              </a:spcBef>
              <a:spcAft>
                <a:spcPct val="0"/>
              </a:spcAft>
              <a:defRPr sz="2400">
                <a:solidFill>
                  <a:schemeClr val="tx1"/>
                </a:solidFill>
                <a:latin typeface="Verdana" panose="020B0604030504040204" pitchFamily="34" charset="0"/>
              </a:defRPr>
            </a:lvl7pPr>
            <a:lvl8pPr marL="3600450" indent="-247650" defTabSz="990600" eaLnBrk="0" fontAlgn="base" hangingPunct="0">
              <a:spcBef>
                <a:spcPct val="0"/>
              </a:spcBef>
              <a:spcAft>
                <a:spcPct val="0"/>
              </a:spcAft>
              <a:defRPr sz="2400">
                <a:solidFill>
                  <a:schemeClr val="tx1"/>
                </a:solidFill>
                <a:latin typeface="Verdana" panose="020B0604030504040204" pitchFamily="34" charset="0"/>
              </a:defRPr>
            </a:lvl8pPr>
            <a:lvl9pPr marL="4057650" indent="-247650" defTabSz="990600" eaLnBrk="0" fontAlgn="base" hangingPunct="0">
              <a:spcBef>
                <a:spcPct val="0"/>
              </a:spcBef>
              <a:spcAft>
                <a:spcPct val="0"/>
              </a:spcAft>
              <a:defRPr sz="2400">
                <a:solidFill>
                  <a:schemeClr val="tx1"/>
                </a:solidFill>
                <a:latin typeface="Verdana" panose="020B0604030504040204" pitchFamily="34" charset="0"/>
              </a:defRPr>
            </a:lvl9pPr>
          </a:lstStyle>
          <a:p>
            <a:pPr algn="r" eaLnBrk="1" hangingPunct="1"/>
            <a:fld id="{581B832B-C9F0-434A-AECE-596E3122E0CC}" type="slidenum">
              <a:rPr lang="da-DK" altLang="da-DK" sz="1300">
                <a:latin typeface="Arial" panose="020B0604020202020204" pitchFamily="34" charset="0"/>
              </a:rPr>
              <a:pPr algn="r" eaLnBrk="1" hangingPunct="1"/>
              <a:t>7</a:t>
            </a:fld>
            <a:endParaRPr lang="da-DK" altLang="da-DK" sz="1300">
              <a:latin typeface="Arial" panose="020B0604020202020204" pitchFamily="34" charset="0"/>
            </a:endParaRPr>
          </a:p>
        </p:txBody>
      </p:sp>
    </p:spTree>
    <p:extLst>
      <p:ext uri="{BB962C8B-B14F-4D97-AF65-F5344CB8AC3E}">
        <p14:creationId xmlns:p14="http://schemas.microsoft.com/office/powerpoint/2010/main" val="36588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263501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2499929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30-09-2019</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30-09-2019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30-09-2019</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939768170"/>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30-09-2019</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30-09-2019</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1986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30-09-2019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30-09-2019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30-09-2019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30-09-2019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30-09-2019</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 id="2147483670" r:id="rId18"/>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4" name="SecondaryColor"/>
          <p:cNvSpPr/>
          <p:nvPr/>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5" name="Femte element"/>
          <p:cNvPicPr>
            <a:picLocks noChangeAspect="1"/>
          </p:cNvPicPr>
          <p:nvPr/>
        </p:nvPicPr>
        <p:blipFill rotWithShape="1">
          <a:blip r:embed="rId4"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n) 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9" name="LogoPPT_bmk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2" name="Titel 1"/>
          <p:cNvSpPr>
            <a:spLocks noGrp="1"/>
          </p:cNvSpPr>
          <p:nvPr>
            <p:ph type="ctrTitle"/>
          </p:nvPr>
        </p:nvSpPr>
        <p:spPr/>
        <p:txBody>
          <a:bodyPr/>
          <a:lstStyle/>
          <a:p>
            <a:r>
              <a:rPr lang="da-DK" dirty="0" smtClean="0"/>
              <a:t>Nyborg 16.9.2019</a:t>
            </a:r>
            <a:br>
              <a:rPr lang="da-DK" dirty="0" smtClean="0"/>
            </a:br>
            <a:r>
              <a:rPr lang="da-DK" dirty="0" smtClean="0"/>
              <a:t>- Kontorarbejdspladser</a:t>
            </a:r>
            <a:endParaRPr lang="da-DK" dirty="0"/>
          </a:p>
        </p:txBody>
      </p:sp>
    </p:spTree>
    <p:extLst>
      <p:ext uri="{BB962C8B-B14F-4D97-AF65-F5344CB8AC3E}">
        <p14:creationId xmlns:p14="http://schemas.microsoft.com/office/powerpoint/2010/main" val="74580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Velkommen </a:t>
            </a:r>
            <a:endParaRPr lang="da-DK" dirty="0"/>
          </a:p>
        </p:txBody>
      </p:sp>
      <p:sp>
        <p:nvSpPr>
          <p:cNvPr id="3" name="Pladsholder til indhold 2"/>
          <p:cNvSpPr>
            <a:spLocks noGrp="1"/>
          </p:cNvSpPr>
          <p:nvPr>
            <p:ph idx="1"/>
          </p:nvPr>
        </p:nvSpPr>
        <p:spPr>
          <a:xfrm>
            <a:off x="765175" y="1638696"/>
            <a:ext cx="6897497" cy="4824000"/>
          </a:xfrm>
        </p:spPr>
        <p:txBody>
          <a:bodyPr/>
          <a:lstStyle/>
          <a:p>
            <a:pPr marL="0" indent="0">
              <a:buNone/>
            </a:pPr>
            <a:endParaRPr lang="da-DK" dirty="0"/>
          </a:p>
          <a:p>
            <a:pPr marL="0" indent="0">
              <a:buNone/>
            </a:pPr>
            <a:r>
              <a:rPr lang="da-DK" dirty="0" smtClean="0"/>
              <a:t>Præsentation og status for arbejdet med kontorarbejdspladser i NAU</a:t>
            </a:r>
          </a:p>
          <a:p>
            <a:pPr lvl="0">
              <a:buFont typeface="Wingdings" panose="05000000000000000000" pitchFamily="2" charset="2"/>
              <a:buChar char="§"/>
            </a:pPr>
            <a:r>
              <a:rPr lang="da-DK" dirty="0" smtClean="0"/>
              <a:t>Principper </a:t>
            </a:r>
            <a:r>
              <a:rPr lang="da-DK" dirty="0"/>
              <a:t>for anvendelse af kontorarbejdspladser</a:t>
            </a:r>
          </a:p>
          <a:p>
            <a:pPr lvl="0">
              <a:buFont typeface="Wingdings" panose="05000000000000000000" pitchFamily="2" charset="2"/>
              <a:buChar char="§"/>
            </a:pPr>
            <a:r>
              <a:rPr lang="da-DK" dirty="0"/>
              <a:t>Illustrationer og tegninger af </a:t>
            </a:r>
            <a:r>
              <a:rPr lang="da-DK" dirty="0" smtClean="0"/>
              <a:t>kontorarbejdspladser </a:t>
            </a:r>
            <a:r>
              <a:rPr lang="da-DK" dirty="0"/>
              <a:t>i NAU</a:t>
            </a:r>
          </a:p>
          <a:p>
            <a:pPr lvl="0">
              <a:buFont typeface="Wingdings" panose="05000000000000000000" pitchFamily="2" charset="2"/>
              <a:buChar char="§"/>
            </a:pPr>
            <a:r>
              <a:rPr lang="da-DK" dirty="0"/>
              <a:t>Spørgsmål</a:t>
            </a:r>
          </a:p>
          <a:p>
            <a:pPr marL="0" indent="0">
              <a:buNone/>
            </a:pP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672" y="857433"/>
            <a:ext cx="3700761" cy="5228256"/>
          </a:xfrm>
          <a:prstGeom prst="rect">
            <a:avLst/>
          </a:prstGeom>
        </p:spPr>
      </p:pic>
    </p:spTree>
    <p:extLst>
      <p:ext uri="{BB962C8B-B14F-4D97-AF65-F5344CB8AC3E}">
        <p14:creationId xmlns:p14="http://schemas.microsoft.com/office/powerpoint/2010/main" val="36336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nau.rn.dk/~/media/Rn_dk/Sundhed/Til%20sundhedsfaglige%20og%20samarbejdspartnere/Nyt%20Aalborg%20UH/Vejen%20til%20vinderprojektet/Galleri/AnkomstI-767.ashx?timestamp=1476102358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4464"/>
            <a:ext cx="12205944" cy="626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solidFill>
                  <a:schemeClr val="tx1"/>
                </a:solidFill>
              </a:rPr>
              <a:t>BILLEDER &amp; MYTER</a:t>
            </a:r>
            <a:endParaRPr lang="da-DK" dirty="0">
              <a:solidFill>
                <a:schemeClr val="tx1"/>
              </a:solidFill>
            </a:endParaRPr>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147" y="1992607"/>
            <a:ext cx="2411333" cy="3623588"/>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316" y="3407874"/>
            <a:ext cx="2931562" cy="2195842"/>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5749" y="952440"/>
            <a:ext cx="3854202" cy="2165572"/>
          </a:xfrm>
          <a:prstGeom prst="rect">
            <a:avLst/>
          </a:prstGeom>
        </p:spPr>
      </p:pic>
      <p:pic>
        <p:nvPicPr>
          <p:cNvPr id="8" name="Billed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5749" y="3438144"/>
            <a:ext cx="3854202" cy="2165572"/>
          </a:xfrm>
          <a:prstGeom prst="rect">
            <a:avLst/>
          </a:prstGeom>
        </p:spPr>
      </p:pic>
    </p:spTree>
    <p:extLst>
      <p:ext uri="{BB962C8B-B14F-4D97-AF65-F5344CB8AC3E}">
        <p14:creationId xmlns:p14="http://schemas.microsoft.com/office/powerpoint/2010/main" val="53991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Principper for kontorarbejdspladser i NAU </a:t>
            </a:r>
            <a:r>
              <a:rPr lang="da-DK" sz="1400" i="1" dirty="0" smtClean="0"/>
              <a:t>del 1</a:t>
            </a:r>
            <a:endParaRPr lang="da-DK" sz="1400" dirty="0"/>
          </a:p>
        </p:txBody>
      </p:sp>
      <p:sp>
        <p:nvSpPr>
          <p:cNvPr id="3" name="Pladsholder til indhold 2"/>
          <p:cNvSpPr>
            <a:spLocks noGrp="1"/>
          </p:cNvSpPr>
          <p:nvPr>
            <p:ph idx="1"/>
          </p:nvPr>
        </p:nvSpPr>
        <p:spPr/>
        <p:txBody>
          <a:bodyPr/>
          <a:lstStyle/>
          <a:p>
            <a:pPr marL="0" indent="0">
              <a:buNone/>
            </a:pPr>
            <a:r>
              <a:rPr lang="da-DK" sz="1800" b="1" dirty="0" smtClean="0"/>
              <a:t>Kontorarbejdspladser </a:t>
            </a:r>
            <a:r>
              <a:rPr lang="da-DK" sz="1800" b="1" dirty="0"/>
              <a:t>anvendes fleksibelt og kan </a:t>
            </a:r>
            <a:r>
              <a:rPr lang="da-DK" sz="1800" b="1" dirty="0" smtClean="0"/>
              <a:t>deles</a:t>
            </a:r>
          </a:p>
          <a:p>
            <a:pPr lvl="0"/>
            <a:r>
              <a:rPr lang="da-DK" sz="1400" dirty="0"/>
              <a:t>En række kontorer vil blive dedikeret bestemte medarbejdere, mens andre kontorer er fleksible og dermed fælles-arbejdspladser for flere medarbejdere  </a:t>
            </a:r>
          </a:p>
          <a:p>
            <a:pPr lvl="0"/>
            <a:r>
              <a:rPr lang="da-DK" sz="1400" dirty="0"/>
              <a:t>Kontorarbejdspladser er noget vi har brugsret til men ikke ejer – det vil sige, at når du ikke er på din plads, skal den kunne bruges af en anden</a:t>
            </a:r>
          </a:p>
          <a:p>
            <a:r>
              <a:rPr lang="da-DK" sz="1400" dirty="0"/>
              <a:t>Vi deler kontor med én eller flere andre</a:t>
            </a:r>
          </a:p>
          <a:p>
            <a:pPr lvl="0"/>
            <a:r>
              <a:rPr lang="da-DK" sz="1400" dirty="0" smtClean="0"/>
              <a:t>Arbejdspladser </a:t>
            </a:r>
            <a:r>
              <a:rPr lang="da-DK" sz="1400" dirty="0"/>
              <a:t>er indrettet efter samme standard </a:t>
            </a:r>
          </a:p>
          <a:p>
            <a:pPr lvl="0"/>
            <a:r>
              <a:rPr lang="da-DK" sz="1400" dirty="0" smtClean="0"/>
              <a:t>Mødefaciliteter </a:t>
            </a:r>
            <a:r>
              <a:rPr lang="da-DK" sz="1400" dirty="0"/>
              <a:t>er fælles og skal bookes</a:t>
            </a:r>
          </a:p>
          <a:p>
            <a:endParaRPr lang="da-DK" sz="1400" dirty="0" smtClean="0"/>
          </a:p>
          <a:p>
            <a:pPr marL="0" indent="0">
              <a:buNone/>
            </a:pPr>
            <a:r>
              <a:rPr lang="da-DK" sz="1800" b="1" dirty="0" smtClean="0"/>
              <a:t>Kontorarbejdspladser </a:t>
            </a:r>
            <a:r>
              <a:rPr lang="da-DK" sz="1800" b="1" dirty="0"/>
              <a:t>understøtter </a:t>
            </a:r>
            <a:r>
              <a:rPr lang="da-DK" sz="1800" b="1" dirty="0" err="1"/>
              <a:t>videndelende</a:t>
            </a:r>
            <a:r>
              <a:rPr lang="da-DK" sz="1800" b="1" dirty="0"/>
              <a:t> adfærd og tværfaglige </a:t>
            </a:r>
            <a:r>
              <a:rPr lang="da-DK" sz="1800" b="1" dirty="0" smtClean="0"/>
              <a:t>miljøer</a:t>
            </a:r>
          </a:p>
          <a:p>
            <a:pPr lvl="0"/>
            <a:r>
              <a:rPr lang="da-DK" sz="1400" dirty="0" err="1" smtClean="0"/>
              <a:t>Flerperskontorer</a:t>
            </a:r>
            <a:r>
              <a:rPr lang="da-DK" sz="1400" dirty="0" smtClean="0"/>
              <a:t> </a:t>
            </a:r>
            <a:r>
              <a:rPr lang="da-DK" sz="1400" dirty="0"/>
              <a:t>med mulighed for tværfaglige arbejdspladsmiljøer – f.eks. områder med teamkontorer</a:t>
            </a:r>
          </a:p>
          <a:p>
            <a:pPr lvl="0"/>
            <a:r>
              <a:rPr lang="da-DK" sz="1400" dirty="0"/>
              <a:t>Overskuelige åbne miljøer med transparens, der giver overblik</a:t>
            </a:r>
          </a:p>
          <a:p>
            <a:pPr lvl="0"/>
            <a:r>
              <a:rPr lang="da-DK" sz="1400" dirty="0"/>
              <a:t>Mulighed for uformelle møder, touch-</a:t>
            </a:r>
            <a:r>
              <a:rPr lang="da-DK" sz="1400" dirty="0" err="1"/>
              <a:t>down</a:t>
            </a:r>
            <a:r>
              <a:rPr lang="da-DK" sz="1400" dirty="0"/>
              <a:t>, stillerum, mødelokaler mv</a:t>
            </a:r>
            <a:r>
              <a:rPr lang="da-DK" sz="1400" dirty="0" smtClean="0"/>
              <a:t>.</a:t>
            </a:r>
          </a:p>
          <a:p>
            <a:r>
              <a:rPr lang="da-DK" sz="1400" dirty="0" smtClean="0"/>
              <a:t>Forskning </a:t>
            </a:r>
            <a:r>
              <a:rPr lang="da-DK" sz="1400" dirty="0"/>
              <a:t>og uddannelse er en del af den daglige drift – kliniknære forskningsmiljøer </a:t>
            </a:r>
            <a:r>
              <a:rPr lang="da-DK" sz="1400" dirty="0" smtClean="0"/>
              <a:t>så vidt muligt også </a:t>
            </a:r>
            <a:r>
              <a:rPr lang="da-DK" sz="1400" dirty="0"/>
              <a:t>mht. </a:t>
            </a:r>
            <a:r>
              <a:rPr lang="da-DK" sz="1400" dirty="0" smtClean="0"/>
              <a:t>kontorarbejdspladser</a:t>
            </a:r>
            <a:endParaRPr lang="da-DK" sz="1400" dirty="0"/>
          </a:p>
          <a:p>
            <a:pPr lvl="0"/>
            <a:endParaRPr lang="da-DK" sz="1400" dirty="0"/>
          </a:p>
          <a:p>
            <a:endParaRPr lang="da-DK" sz="1400" dirty="0"/>
          </a:p>
          <a:p>
            <a:endParaRPr lang="da-DK" dirty="0" smtClean="0"/>
          </a:p>
          <a:p>
            <a:endParaRPr lang="da-DK" dirty="0"/>
          </a:p>
        </p:txBody>
      </p:sp>
    </p:spTree>
    <p:extLst>
      <p:ext uri="{BB962C8B-B14F-4D97-AF65-F5344CB8AC3E}">
        <p14:creationId xmlns:p14="http://schemas.microsoft.com/office/powerpoint/2010/main" val="2411760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Principper for kontorarbejdspladser i NAU </a:t>
            </a:r>
            <a:r>
              <a:rPr lang="da-DK" sz="1400" i="1" dirty="0"/>
              <a:t>del </a:t>
            </a:r>
            <a:r>
              <a:rPr lang="da-DK" sz="1400" i="1" dirty="0" smtClean="0"/>
              <a:t>2</a:t>
            </a:r>
            <a:endParaRPr lang="da-DK" dirty="0"/>
          </a:p>
        </p:txBody>
      </p:sp>
      <p:sp>
        <p:nvSpPr>
          <p:cNvPr id="3" name="Pladsholder til indhold 2"/>
          <p:cNvSpPr>
            <a:spLocks noGrp="1"/>
          </p:cNvSpPr>
          <p:nvPr>
            <p:ph idx="1"/>
          </p:nvPr>
        </p:nvSpPr>
        <p:spPr/>
        <p:txBody>
          <a:bodyPr/>
          <a:lstStyle/>
          <a:p>
            <a:pPr marL="0" indent="0">
              <a:buNone/>
            </a:pPr>
            <a:r>
              <a:rPr lang="da-DK" sz="1800" b="1" dirty="0"/>
              <a:t>Der sikres et tilhørsforhold i hospitalet og i kontorarbejdspladsmiljøerne</a:t>
            </a:r>
          </a:p>
          <a:p>
            <a:pPr lvl="0"/>
            <a:r>
              <a:rPr lang="da-DK" sz="1400" dirty="0"/>
              <a:t>Det er muligt at foretage administrativt arbejde flere steder i Hospitalsbyen og tæt på, hvor arbejdet foregår - f.eks. på kontorarbejdspladsen, sengestuen eller ved en arbejdsstation afhængigt af den konkrete arbejdssituation. </a:t>
            </a:r>
          </a:p>
          <a:p>
            <a:pPr lvl="0"/>
            <a:r>
              <a:rPr lang="da-DK" sz="1400" dirty="0"/>
              <a:t>Vi dokumenterer i højere grad sammen med patienten. Derfor forventes en større del af de administrative funktioner også at foregå f.eks. på sengestuen eller ved arbejdsstationer og delepladser i kliniknære arealer</a:t>
            </a:r>
          </a:p>
          <a:p>
            <a:pPr lvl="0"/>
            <a:r>
              <a:rPr lang="da-DK" sz="1400" dirty="0"/>
              <a:t>Patienter behandles og mødes i kliniske områder – ingen patienter på kontorarbejdspladserne</a:t>
            </a:r>
          </a:p>
          <a:p>
            <a:pPr lvl="0"/>
            <a:r>
              <a:rPr lang="da-DK" sz="1400" dirty="0"/>
              <a:t>Personalet oplever et tilhørsforhold til bestemte kontorarbejdspladser (eller områder)   </a:t>
            </a:r>
          </a:p>
          <a:p>
            <a:r>
              <a:rPr lang="da-DK" sz="1400" i="1" dirty="0" smtClean="0"/>
              <a:t> </a:t>
            </a:r>
            <a:r>
              <a:rPr lang="da-DK" sz="1400" dirty="0" smtClean="0"/>
              <a:t>Klinikere </a:t>
            </a:r>
            <a:r>
              <a:rPr lang="da-DK" sz="1400" dirty="0"/>
              <a:t>placeres så kliniknært som muligt f.eks. i kontorkryds under en bestemt afdelings sengekryds</a:t>
            </a:r>
          </a:p>
          <a:p>
            <a:r>
              <a:rPr lang="da-DK" sz="1400" dirty="0"/>
              <a:t>Kontorarbejdspladser placeres som udgangspunkt speciale-/funktionsvist og i meningsfulde </a:t>
            </a:r>
            <a:r>
              <a:rPr lang="da-DK" sz="1400" dirty="0" smtClean="0"/>
              <a:t>sammenhænge</a:t>
            </a:r>
          </a:p>
          <a:p>
            <a:endParaRPr lang="da-DK" sz="1400" dirty="0" smtClean="0"/>
          </a:p>
          <a:p>
            <a:pPr marL="0" indent="0">
              <a:buNone/>
            </a:pPr>
            <a:r>
              <a:rPr lang="da-DK" sz="1800" b="1" dirty="0" smtClean="0"/>
              <a:t>Vores </a:t>
            </a:r>
            <a:r>
              <a:rPr lang="da-DK" sz="1800" b="1" dirty="0"/>
              <a:t>arbejdsplads</a:t>
            </a:r>
          </a:p>
          <a:p>
            <a:pPr lvl="0"/>
            <a:r>
              <a:rPr lang="da-DK" sz="1400" dirty="0"/>
              <a:t>Kontorarbejdspladser tæt på vinduer og grønt og med et godt indeklima</a:t>
            </a:r>
          </a:p>
          <a:p>
            <a:pPr lvl="0"/>
            <a:r>
              <a:rPr lang="da-DK" sz="1400" dirty="0"/>
              <a:t>Transparens – vi ved hvor hinanden er og har overblik – også synlighed til lederkontorer</a:t>
            </a:r>
          </a:p>
          <a:p>
            <a:pPr lvl="0"/>
            <a:r>
              <a:rPr lang="da-DK" sz="1400" dirty="0"/>
              <a:t>Ledelse placeres i nærheden af, hvor arbejdet foregår</a:t>
            </a:r>
          </a:p>
          <a:p>
            <a:endParaRPr lang="da-DK" dirty="0"/>
          </a:p>
        </p:txBody>
      </p:sp>
      <p:pic>
        <p:nvPicPr>
          <p:cNvPr id="4" name="Billede 3"/>
          <p:cNvPicPr>
            <a:picLocks noChangeAspect="1"/>
          </p:cNvPicPr>
          <p:nvPr/>
        </p:nvPicPr>
        <p:blipFill>
          <a:blip r:embed="rId3"/>
          <a:stretch>
            <a:fillRect/>
          </a:stretch>
        </p:blipFill>
        <p:spPr>
          <a:xfrm>
            <a:off x="7900416" y="4684646"/>
            <a:ext cx="4128891" cy="1709361"/>
          </a:xfrm>
          <a:prstGeom prst="rect">
            <a:avLst/>
          </a:prstGeom>
        </p:spPr>
      </p:pic>
    </p:spTree>
    <p:extLst>
      <p:ext uri="{BB962C8B-B14F-4D97-AF65-F5344CB8AC3E}">
        <p14:creationId xmlns:p14="http://schemas.microsoft.com/office/powerpoint/2010/main" val="330170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Skitse kontorkryds</a:t>
            </a: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89" y="1639820"/>
            <a:ext cx="11226185" cy="4722278"/>
          </a:xfrm>
          <a:prstGeom prst="rect">
            <a:avLst/>
          </a:prstGeom>
          <a:ln w="28575">
            <a:solidFill>
              <a:schemeClr val="tx1"/>
            </a:solidFill>
          </a:ln>
        </p:spPr>
      </p:pic>
      <p:sp>
        <p:nvSpPr>
          <p:cNvPr id="3" name="Tekstfelt 2"/>
          <p:cNvSpPr txBox="1"/>
          <p:nvPr/>
        </p:nvSpPr>
        <p:spPr>
          <a:xfrm>
            <a:off x="5059138" y="3169962"/>
            <a:ext cx="5677597" cy="830997"/>
          </a:xfrm>
          <a:prstGeom prst="rect">
            <a:avLst/>
          </a:prstGeom>
          <a:noFill/>
        </p:spPr>
        <p:txBody>
          <a:bodyPr wrap="square" lIns="0" tIns="0" rIns="0" bIns="0" rtlCol="0">
            <a:spAutoFit/>
          </a:bodyPr>
          <a:lstStyle/>
          <a:p>
            <a:r>
              <a:rPr lang="da-DK" dirty="0" smtClean="0">
                <a:solidFill>
                  <a:srgbClr val="FF0000"/>
                </a:solidFill>
              </a:rPr>
              <a:t>Touch-downpladser, møde- og konferencerum i kernen – let adgang op og ned i hospitalskomplekset</a:t>
            </a:r>
          </a:p>
          <a:p>
            <a:endParaRPr lang="da-DK" dirty="0" err="1" smtClean="0">
              <a:solidFill>
                <a:schemeClr val="bg1"/>
              </a:solidFill>
            </a:endParaRPr>
          </a:p>
        </p:txBody>
      </p:sp>
      <p:sp>
        <p:nvSpPr>
          <p:cNvPr id="5" name="Rektangel 4"/>
          <p:cNvSpPr/>
          <p:nvPr/>
        </p:nvSpPr>
        <p:spPr>
          <a:xfrm>
            <a:off x="3908121" y="3169961"/>
            <a:ext cx="914400" cy="9511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6" name="Rektangel 5"/>
          <p:cNvSpPr/>
          <p:nvPr/>
        </p:nvSpPr>
        <p:spPr>
          <a:xfrm>
            <a:off x="954073" y="4000959"/>
            <a:ext cx="914400" cy="9614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Rektangel 6"/>
          <p:cNvSpPr/>
          <p:nvPr/>
        </p:nvSpPr>
        <p:spPr>
          <a:xfrm>
            <a:off x="3702250" y="5073041"/>
            <a:ext cx="1916482" cy="8517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9" name="Rektangel 8"/>
          <p:cNvSpPr/>
          <p:nvPr/>
        </p:nvSpPr>
        <p:spPr>
          <a:xfrm>
            <a:off x="996696" y="2302069"/>
            <a:ext cx="1975104" cy="66869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8" name="Rektangel 7"/>
          <p:cNvSpPr/>
          <p:nvPr/>
        </p:nvSpPr>
        <p:spPr>
          <a:xfrm>
            <a:off x="5640248" y="4000959"/>
            <a:ext cx="5967254" cy="1923852"/>
          </a:xfrm>
          <a:prstGeom prst="rect">
            <a:avLst/>
          </a:prstGeom>
          <a:noFill/>
          <a:ln w="28575">
            <a:solidFill>
              <a:srgbClr val="00698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10" name="Rektangel 9"/>
          <p:cNvSpPr/>
          <p:nvPr/>
        </p:nvSpPr>
        <p:spPr>
          <a:xfrm>
            <a:off x="4844037" y="4106634"/>
            <a:ext cx="776486" cy="7665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11" name="Rektangel 10"/>
          <p:cNvSpPr/>
          <p:nvPr/>
        </p:nvSpPr>
        <p:spPr>
          <a:xfrm>
            <a:off x="954073" y="4988327"/>
            <a:ext cx="914400" cy="119731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12" name="Rektangel 11"/>
          <p:cNvSpPr/>
          <p:nvPr/>
        </p:nvSpPr>
        <p:spPr>
          <a:xfrm>
            <a:off x="3908121" y="1639820"/>
            <a:ext cx="914400" cy="15037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13" name="Rektangel 12"/>
          <p:cNvSpPr/>
          <p:nvPr/>
        </p:nvSpPr>
        <p:spPr>
          <a:xfrm>
            <a:off x="2877179" y="1639819"/>
            <a:ext cx="825071" cy="66224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14" name="Tekstfelt 13"/>
          <p:cNvSpPr txBox="1"/>
          <p:nvPr/>
        </p:nvSpPr>
        <p:spPr>
          <a:xfrm>
            <a:off x="694944" y="6455664"/>
            <a:ext cx="5074920" cy="276999"/>
          </a:xfrm>
          <a:prstGeom prst="rect">
            <a:avLst/>
          </a:prstGeom>
          <a:noFill/>
        </p:spPr>
        <p:txBody>
          <a:bodyPr wrap="square" lIns="0" tIns="0" rIns="0" bIns="0" rtlCol="0">
            <a:spAutoFit/>
          </a:bodyPr>
          <a:lstStyle/>
          <a:p>
            <a:r>
              <a:rPr lang="da-DK" i="1" dirty="0" smtClean="0"/>
              <a:t>Kerne i kontorkryds</a:t>
            </a:r>
          </a:p>
        </p:txBody>
      </p:sp>
    </p:spTree>
    <p:extLst>
      <p:ext uri="{BB962C8B-B14F-4D97-AF65-F5344CB8AC3E}">
        <p14:creationId xmlns:p14="http://schemas.microsoft.com/office/powerpoint/2010/main" val="2826884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Konkret udmøntning af </a:t>
            </a:r>
            <a:r>
              <a:rPr lang="da-DK" dirty="0" smtClean="0"/>
              <a:t>koncept: </a:t>
            </a:r>
            <a:endParaRPr lang="da-DK" dirty="0"/>
          </a:p>
        </p:txBody>
      </p:sp>
      <p:sp>
        <p:nvSpPr>
          <p:cNvPr id="3" name="Pladsholder til indhold 2"/>
          <p:cNvSpPr>
            <a:spLocks noGrp="1"/>
          </p:cNvSpPr>
          <p:nvPr>
            <p:ph idx="1"/>
          </p:nvPr>
        </p:nvSpPr>
        <p:spPr/>
        <p:txBody>
          <a:bodyPr/>
          <a:lstStyle/>
          <a:p>
            <a:pPr marL="285750" indent="-285750"/>
            <a:r>
              <a:rPr lang="da-DK" dirty="0" smtClean="0"/>
              <a:t>Proces igangsættes når indflytning nærmer sig</a:t>
            </a:r>
          </a:p>
          <a:p>
            <a:pPr marL="285750" indent="-285750"/>
            <a:r>
              <a:rPr lang="da-DK" dirty="0" smtClean="0"/>
              <a:t>Klinik- </a:t>
            </a:r>
            <a:r>
              <a:rPr lang="da-DK" dirty="0"/>
              <a:t>og afdelingsledelser tildeles et </a:t>
            </a:r>
            <a:r>
              <a:rPr lang="da-DK" dirty="0" smtClean="0"/>
              <a:t>fysisk kontorareal </a:t>
            </a:r>
            <a:r>
              <a:rPr lang="da-DK" dirty="0"/>
              <a:t>i forbindelse med ibrugtagning</a:t>
            </a:r>
          </a:p>
          <a:p>
            <a:pPr marL="285750" indent="-285750"/>
            <a:r>
              <a:rPr lang="da-DK" dirty="0"/>
              <a:t>Klinik- og afdelingsledelser </a:t>
            </a:r>
            <a:r>
              <a:rPr lang="da-DK" dirty="0" smtClean="0"/>
              <a:t>varetager </a:t>
            </a:r>
            <a:r>
              <a:rPr lang="da-DK" dirty="0"/>
              <a:t>proces for konkret fordeling af kontorarbejdspladser </a:t>
            </a:r>
            <a:r>
              <a:rPr lang="da-DK" dirty="0" smtClean="0"/>
              <a:t>til </a:t>
            </a:r>
            <a:r>
              <a:rPr lang="da-DK" dirty="0"/>
              <a:t>enkelte medarbejdere med udgangspunkt i det vedtagne </a:t>
            </a:r>
            <a:r>
              <a:rPr lang="da-DK" dirty="0" smtClean="0"/>
              <a:t>koncept/principper </a:t>
            </a:r>
            <a:endParaRPr lang="da-DK" dirty="0"/>
          </a:p>
          <a:p>
            <a:endParaRPr lang="da-DK" dirty="0"/>
          </a:p>
        </p:txBody>
      </p:sp>
      <p:pic>
        <p:nvPicPr>
          <p:cNvPr id="4" name="Picture 5" descr="kontor N2_486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39" y="3470710"/>
            <a:ext cx="3820855" cy="2839186"/>
          </a:xfrm>
          <a:prstGeom prst="rect">
            <a:avLst/>
          </a:prstGeom>
          <a:noFill/>
          <a:ln>
            <a:noFill/>
          </a:ln>
          <a:extLst/>
        </p:spPr>
      </p:pic>
      <p:pic>
        <p:nvPicPr>
          <p:cNvPr id="5" name="Billede 4" descr="K:\AUH-Klar_til_NAU\Omstillingssporet\Kontorer\Billeder Rigshospitalet\IMG_044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3711" y="3438144"/>
            <a:ext cx="3576833" cy="2872246"/>
          </a:xfrm>
          <a:prstGeom prst="rect">
            <a:avLst/>
          </a:prstGeom>
          <a:noFill/>
          <a:ln>
            <a:noFill/>
          </a:ln>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602675" y="3708159"/>
            <a:ext cx="2973414" cy="2230060"/>
          </a:xfrm>
          <a:prstGeom prst="rect">
            <a:avLst/>
          </a:prstGeom>
        </p:spPr>
      </p:pic>
      <p:sp>
        <p:nvSpPr>
          <p:cNvPr id="7" name="Tekstfelt 6"/>
          <p:cNvSpPr txBox="1"/>
          <p:nvPr/>
        </p:nvSpPr>
        <p:spPr>
          <a:xfrm>
            <a:off x="760939" y="6339585"/>
            <a:ext cx="9529477" cy="215444"/>
          </a:xfrm>
          <a:prstGeom prst="rect">
            <a:avLst/>
          </a:prstGeom>
          <a:noFill/>
        </p:spPr>
        <p:txBody>
          <a:bodyPr wrap="square" lIns="0" tIns="0" rIns="0" bIns="0" rtlCol="0">
            <a:spAutoFit/>
          </a:bodyPr>
          <a:lstStyle/>
          <a:p>
            <a:r>
              <a:rPr lang="da-DK" sz="1400" i="1" dirty="0" smtClean="0"/>
              <a:t>Referencefotos: Aarhus Universitetshospital og Rigshospitalet</a:t>
            </a:r>
          </a:p>
        </p:txBody>
      </p:sp>
    </p:spTree>
    <p:extLst>
      <p:ext uri="{BB962C8B-B14F-4D97-AF65-F5344CB8AC3E}">
        <p14:creationId xmlns:p14="http://schemas.microsoft.com/office/powerpoint/2010/main" val="297757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Erfaringer fra AUH (</a:t>
            </a:r>
            <a:r>
              <a:rPr lang="da-DK" dirty="0" err="1" smtClean="0"/>
              <a:t>Somatik</a:t>
            </a:r>
            <a:r>
              <a:rPr lang="da-DK" dirty="0" smtClean="0"/>
              <a:t> og Psykiatri)</a:t>
            </a:r>
            <a:endParaRPr lang="da-DK" dirty="0"/>
          </a:p>
        </p:txBody>
      </p:sp>
      <p:sp>
        <p:nvSpPr>
          <p:cNvPr id="5" name="Pladsholder til indhold 4"/>
          <p:cNvSpPr>
            <a:spLocks noGrp="1"/>
          </p:cNvSpPr>
          <p:nvPr>
            <p:ph idx="1"/>
          </p:nvPr>
        </p:nvSpPr>
        <p:spPr/>
        <p:txBody>
          <a:bodyPr/>
          <a:lstStyle/>
          <a:p>
            <a:r>
              <a:rPr lang="da-DK" dirty="0" smtClean="0"/>
              <a:t>Disponering ikke korrekt – for få pladser</a:t>
            </a:r>
          </a:p>
          <a:p>
            <a:pPr lvl="1"/>
            <a:r>
              <a:rPr lang="da-DK" dirty="0" smtClean="0"/>
              <a:t>Flere lader til at have fået mere kontorarbejde</a:t>
            </a:r>
          </a:p>
          <a:p>
            <a:pPr lvl="1"/>
            <a:r>
              <a:rPr lang="da-DK" dirty="0" smtClean="0"/>
              <a:t>Antagelser om f.eks. Færre sekretærer holder ikke</a:t>
            </a:r>
          </a:p>
          <a:p>
            <a:pPr lvl="1"/>
            <a:r>
              <a:rPr lang="da-DK" dirty="0" smtClean="0"/>
              <a:t>Touch Down pladser og møderum inddrages, medfører dårligere læringsmiljø, idet sparringspladser forsvinder</a:t>
            </a:r>
          </a:p>
          <a:p>
            <a:r>
              <a:rPr lang="da-DK" dirty="0" smtClean="0"/>
              <a:t>Problemer omkring fortrolighed</a:t>
            </a:r>
          </a:p>
          <a:p>
            <a:pPr lvl="1"/>
            <a:r>
              <a:rPr lang="da-DK" dirty="0" smtClean="0"/>
              <a:t>Indkig via glaspartier</a:t>
            </a:r>
          </a:p>
          <a:p>
            <a:pPr lvl="1"/>
            <a:r>
              <a:rPr lang="da-DK" dirty="0" smtClean="0"/>
              <a:t>Mulighed for aflåsning af arbejdspladser (forskning)</a:t>
            </a:r>
          </a:p>
          <a:p>
            <a:pPr lvl="1"/>
            <a:r>
              <a:rPr lang="da-DK" dirty="0" smtClean="0"/>
              <a:t>Langt større fokus 2019 (GRPD) end ved disponering</a:t>
            </a:r>
          </a:p>
          <a:p>
            <a:endParaRPr lang="da-DK" dirty="0" smtClean="0"/>
          </a:p>
          <a:p>
            <a:pPr lvl="1"/>
            <a:endParaRPr lang="da-DK" dirty="0"/>
          </a:p>
        </p:txBody>
      </p:sp>
    </p:spTree>
    <p:extLst>
      <p:ext uri="{BB962C8B-B14F-4D97-AF65-F5344CB8AC3E}">
        <p14:creationId xmlns:p14="http://schemas.microsoft.com/office/powerpoint/2010/main" val="3616485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Erfaringer fra AUH (</a:t>
            </a:r>
            <a:r>
              <a:rPr lang="da-DK" dirty="0" err="1" smtClean="0"/>
              <a:t>aDfærd</a:t>
            </a:r>
            <a:r>
              <a:rPr lang="da-DK" dirty="0" smtClean="0"/>
              <a:t> og teknologi)</a:t>
            </a:r>
            <a:endParaRPr lang="da-DK" dirty="0"/>
          </a:p>
        </p:txBody>
      </p:sp>
      <p:sp>
        <p:nvSpPr>
          <p:cNvPr id="5" name="Pladsholder til indhold 4"/>
          <p:cNvSpPr>
            <a:spLocks noGrp="1"/>
          </p:cNvSpPr>
          <p:nvPr>
            <p:ph idx="1"/>
          </p:nvPr>
        </p:nvSpPr>
        <p:spPr/>
        <p:txBody>
          <a:bodyPr/>
          <a:lstStyle/>
          <a:p>
            <a:pPr marL="0" indent="0">
              <a:buNone/>
            </a:pPr>
            <a:r>
              <a:rPr lang="da-DK" dirty="0" smtClean="0"/>
              <a:t>Adfærd</a:t>
            </a:r>
          </a:p>
          <a:p>
            <a:r>
              <a:rPr lang="da-DK" dirty="0" smtClean="0"/>
              <a:t>De steder hvor der ikke er arbejdet med ændret adfærd er problemerne størst</a:t>
            </a:r>
          </a:p>
          <a:p>
            <a:r>
              <a:rPr lang="da-DK" dirty="0" smtClean="0"/>
              <a:t>MEN ingen radikale ændringer i adfærd – flere steder med mere fleksibel udnyttelse af pladser</a:t>
            </a:r>
          </a:p>
          <a:p>
            <a:r>
              <a:rPr lang="da-DK" dirty="0" smtClean="0"/>
              <a:t>Det tager flere år at implementere adfærdsændringer – og det er næsten umuligt samtidig med flytning til nye omgivelser</a:t>
            </a:r>
          </a:p>
          <a:p>
            <a:r>
              <a:rPr lang="da-DK" dirty="0" smtClean="0"/>
              <a:t>Ledelsesfokus fra mellemledere</a:t>
            </a:r>
          </a:p>
          <a:p>
            <a:r>
              <a:rPr lang="da-DK" dirty="0" smtClean="0"/>
              <a:t>Kultur – hierarkiet følger med</a:t>
            </a:r>
            <a:endParaRPr lang="da-DK" dirty="0"/>
          </a:p>
          <a:p>
            <a:endParaRPr lang="da-DK" dirty="0" smtClean="0"/>
          </a:p>
        </p:txBody>
      </p:sp>
      <p:sp>
        <p:nvSpPr>
          <p:cNvPr id="6" name="Pladsholder til indhold 5"/>
          <p:cNvSpPr>
            <a:spLocks noGrp="1"/>
          </p:cNvSpPr>
          <p:nvPr>
            <p:ph sz="quarter" idx="13"/>
          </p:nvPr>
        </p:nvSpPr>
        <p:spPr/>
        <p:txBody>
          <a:bodyPr/>
          <a:lstStyle/>
          <a:p>
            <a:endParaRPr lang="da-DK" dirty="0"/>
          </a:p>
        </p:txBody>
      </p:sp>
    </p:spTree>
    <p:extLst>
      <p:ext uri="{BB962C8B-B14F-4D97-AF65-F5344CB8AC3E}">
        <p14:creationId xmlns:p14="http://schemas.microsoft.com/office/powerpoint/2010/main" val="36904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Erfaringer fra AUH </a:t>
            </a:r>
            <a:endParaRPr lang="da-DK" dirty="0"/>
          </a:p>
        </p:txBody>
      </p:sp>
      <p:sp>
        <p:nvSpPr>
          <p:cNvPr id="5" name="Pladsholder til indhold 4"/>
          <p:cNvSpPr>
            <a:spLocks noGrp="1"/>
          </p:cNvSpPr>
          <p:nvPr>
            <p:ph idx="1"/>
          </p:nvPr>
        </p:nvSpPr>
        <p:spPr/>
        <p:txBody>
          <a:bodyPr/>
          <a:lstStyle/>
          <a:p>
            <a:pPr marL="0" indent="0">
              <a:buNone/>
            </a:pPr>
            <a:r>
              <a:rPr lang="da-DK" dirty="0" smtClean="0"/>
              <a:t>Udvikling i teknologi</a:t>
            </a:r>
          </a:p>
          <a:p>
            <a:pPr marL="0" indent="0">
              <a:buNone/>
            </a:pPr>
            <a:endParaRPr lang="da-DK" dirty="0" smtClean="0"/>
          </a:p>
          <a:p>
            <a:r>
              <a:rPr lang="da-DK" dirty="0"/>
              <a:t>I</a:t>
            </a:r>
            <a:r>
              <a:rPr lang="da-DK" dirty="0" smtClean="0"/>
              <a:t>kke medført behov for færre pladser</a:t>
            </a:r>
          </a:p>
          <a:p>
            <a:r>
              <a:rPr lang="da-DK" dirty="0" smtClean="0"/>
              <a:t>Mange opgaver kan løses på sengestuer og i laboratorier</a:t>
            </a:r>
          </a:p>
          <a:p>
            <a:r>
              <a:rPr lang="da-DK" dirty="0" smtClean="0"/>
              <a:t>Tablets/smartphones eksisterer med er ikke 100% udbredt og kan ikke det samme som PC </a:t>
            </a:r>
            <a:endParaRPr lang="da-DK" dirty="0"/>
          </a:p>
        </p:txBody>
      </p:sp>
    </p:spTree>
    <p:extLst>
      <p:ext uri="{BB962C8B-B14F-4D97-AF65-F5344CB8AC3E}">
        <p14:creationId xmlns:p14="http://schemas.microsoft.com/office/powerpoint/2010/main" val="134737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dirty="0" smtClean="0"/>
              <a:t>Drøftelse</a:t>
            </a:r>
            <a:endParaRPr lang="da-DK" dirty="0"/>
          </a:p>
        </p:txBody>
      </p:sp>
      <p:sp>
        <p:nvSpPr>
          <p:cNvPr id="9" name="Text Placeholder 8"/>
          <p:cNvSpPr>
            <a:spLocks noGrp="1"/>
          </p:cNvSpPr>
          <p:nvPr>
            <p:ph type="body" sz="quarter" idx="14"/>
          </p:nvPr>
        </p:nvSpPr>
        <p:spPr/>
        <p:txBody>
          <a:bodyPr/>
          <a:lstStyle/>
          <a:p>
            <a:r>
              <a:rPr lang="da-DK" dirty="0" smtClean="0"/>
              <a:t>Hvad oplever I?</a:t>
            </a:r>
          </a:p>
          <a:p>
            <a:r>
              <a:rPr lang="da-DK" dirty="0" smtClean="0"/>
              <a:t>Holder konceptet ?</a:t>
            </a:r>
          </a:p>
          <a:p>
            <a:r>
              <a:rPr lang="da-DK" dirty="0"/>
              <a:t>Hvad gør I?</a:t>
            </a:r>
          </a:p>
          <a:p>
            <a:endParaRPr lang="da-DK" dirty="0"/>
          </a:p>
        </p:txBody>
      </p:sp>
    </p:spTree>
    <p:extLst>
      <p:ext uri="{BB962C8B-B14F-4D97-AF65-F5344CB8AC3E}">
        <p14:creationId xmlns:p14="http://schemas.microsoft.com/office/powerpoint/2010/main" val="113988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Kontorarbejdspladser i hospitalsbyggerier</a:t>
            </a:r>
            <a:endParaRPr lang="da-DK" dirty="0"/>
          </a:p>
        </p:txBody>
      </p:sp>
      <p:sp>
        <p:nvSpPr>
          <p:cNvPr id="3" name="Pladsholder til indhold 2"/>
          <p:cNvSpPr>
            <a:spLocks noGrp="1"/>
          </p:cNvSpPr>
          <p:nvPr>
            <p:ph idx="1"/>
          </p:nvPr>
        </p:nvSpPr>
        <p:spPr/>
        <p:txBody>
          <a:bodyPr/>
          <a:lstStyle/>
          <a:p>
            <a:r>
              <a:rPr lang="da-DK" dirty="0" smtClean="0"/>
              <a:t>Oplæg </a:t>
            </a:r>
            <a:r>
              <a:rPr lang="da-DK" dirty="0" smtClean="0"/>
              <a:t>netværksdage 2011 </a:t>
            </a:r>
          </a:p>
          <a:p>
            <a:endParaRPr lang="da-DK" dirty="0"/>
          </a:p>
          <a:p>
            <a:r>
              <a:rPr lang="da-DK" sz="1200" dirty="0"/>
              <a:t>Kontorarbejdspladser ”fylder” erfaringsmæssigt meget blandt personalet i hospitalsorganisationen. Med de planlagte kontorarbejdspladsområder i nybyggeriet er der tale om en væsentligt forandring i forhold til kendte vaner og fysiske rammer både for ledere og medarbejdere. Flere hospitaler har taget nybyggede kontormiljøer i brug og andre står relativt tæt på ibrugtagning. Samtidig oplever vi, at efterspørgslen på kontorarbejdspladser stiger.</a:t>
            </a:r>
          </a:p>
          <a:p>
            <a:r>
              <a:rPr lang="da-DK" sz="1200" dirty="0"/>
              <a:t> </a:t>
            </a:r>
            <a:r>
              <a:rPr lang="da-DK" sz="1200" dirty="0" smtClean="0"/>
              <a:t>Med </a:t>
            </a:r>
            <a:r>
              <a:rPr lang="da-DK" sz="1200" dirty="0"/>
              <a:t>udgangspunkt i et oplæg fra ”Klar til NAU” vil workshoppen undersøge hvilke erfaringer der er gjort rundt om i landet:</a:t>
            </a:r>
          </a:p>
          <a:p>
            <a:r>
              <a:rPr lang="da-DK" sz="1200" dirty="0"/>
              <a:t> </a:t>
            </a:r>
            <a:r>
              <a:rPr lang="da-DK" sz="1200" dirty="0" smtClean="0"/>
              <a:t>Hvordan </a:t>
            </a:r>
            <a:r>
              <a:rPr lang="da-DK" sz="1200" dirty="0"/>
              <a:t>er det gået med anbefalingerne fra ”Kontorer og mobile arbejdspladser” fra danske Regioner 2011?</a:t>
            </a:r>
          </a:p>
          <a:p>
            <a:r>
              <a:rPr lang="da-DK" sz="1200" dirty="0"/>
              <a:t>Hvilke erfaringer har vi pt? -  og i hvilken udstrækning er der implementeret reelle ændringer?</a:t>
            </a:r>
          </a:p>
          <a:p>
            <a:r>
              <a:rPr lang="da-DK" sz="1200" dirty="0"/>
              <a:t> </a:t>
            </a:r>
            <a:r>
              <a:rPr lang="da-DK" sz="1200" dirty="0" smtClean="0"/>
              <a:t>Får </a:t>
            </a:r>
            <a:r>
              <a:rPr lang="da-DK" sz="1200" dirty="0"/>
              <a:t>vi mere fleksibel udnyttelse af kontorpladser?</a:t>
            </a:r>
          </a:p>
          <a:p>
            <a:r>
              <a:rPr lang="da-DK" sz="1200" dirty="0"/>
              <a:t>Formår vi at udnyttet de teknologiske muligheder?</a:t>
            </a:r>
          </a:p>
          <a:p>
            <a:r>
              <a:rPr lang="da-DK" sz="1200" dirty="0"/>
              <a:t>Hvordan er der arbejdet med at ændre kultur og vaner og skabe ejerskab til koncepterne?</a:t>
            </a:r>
          </a:p>
          <a:p>
            <a:r>
              <a:rPr lang="da-DK" sz="1200" dirty="0"/>
              <a:t> </a:t>
            </a:r>
            <a:r>
              <a:rPr lang="da-DK" sz="1200" dirty="0" smtClean="0"/>
              <a:t>For </a:t>
            </a:r>
            <a:r>
              <a:rPr lang="da-DK" sz="1200" dirty="0"/>
              <a:t>ud for workshoppen vil vi forsøge at samle erfaringer fra hele landet med henblik på en dialog om hvordan vi hvordan kommer vi i mål med koncepterne.</a:t>
            </a:r>
          </a:p>
          <a:p>
            <a:r>
              <a:rPr lang="da-DK" sz="1200" dirty="0"/>
              <a:t> </a:t>
            </a:r>
            <a:r>
              <a:rPr lang="da-DK" sz="1200" dirty="0" smtClean="0"/>
              <a:t>Workshoppen </a:t>
            </a:r>
            <a:r>
              <a:rPr lang="da-DK" sz="1200" dirty="0"/>
              <a:t>henvender sig til alle som har eller skal til at implementere koncepter for mere fleksibel udnyttelse af kontorarbejdspladser.</a:t>
            </a:r>
          </a:p>
          <a:p>
            <a:pPr marL="0" indent="0">
              <a:buNone/>
            </a:pPr>
            <a:endParaRPr lang="da-DK" dirty="0"/>
          </a:p>
        </p:txBody>
      </p:sp>
    </p:spTree>
    <p:extLst>
      <p:ext uri="{BB962C8B-B14F-4D97-AF65-F5344CB8AC3E}">
        <p14:creationId xmlns:p14="http://schemas.microsoft.com/office/powerpoint/2010/main" val="77639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237284"/>
            <a:ext cx="10656887" cy="1001762"/>
          </a:xfrm>
        </p:spPr>
        <p:txBody>
          <a:bodyPr/>
          <a:lstStyle/>
          <a:p>
            <a:r>
              <a:rPr lang="da-DK" dirty="0" smtClean="0"/>
              <a:t>Anbefalinger fra arbejdsgruppe </a:t>
            </a:r>
            <a:r>
              <a:rPr lang="da-DK" smtClean="0"/>
              <a:t>2011 </a:t>
            </a:r>
            <a:br>
              <a:rPr lang="da-DK" smtClean="0"/>
            </a:br>
            <a:r>
              <a:rPr lang="da-DK" smtClean="0"/>
              <a:t>”</a:t>
            </a:r>
            <a:r>
              <a:rPr lang="da-DK" dirty="0" smtClean="0"/>
              <a:t>Kontorer og mobile arbejdspladser”</a:t>
            </a:r>
            <a:endParaRPr lang="da-DK" dirty="0"/>
          </a:p>
        </p:txBody>
      </p:sp>
      <p:sp>
        <p:nvSpPr>
          <p:cNvPr id="6" name="Pladsholder til indhold 5"/>
          <p:cNvSpPr>
            <a:spLocks noGrp="1"/>
          </p:cNvSpPr>
          <p:nvPr>
            <p:ph idx="1"/>
          </p:nvPr>
        </p:nvSpPr>
        <p:spPr>
          <a:xfrm>
            <a:off x="765174" y="1539305"/>
            <a:ext cx="11181661" cy="4816533"/>
          </a:xfrm>
        </p:spPr>
        <p:txBody>
          <a:bodyPr/>
          <a:lstStyle/>
          <a:p>
            <a:r>
              <a:rPr lang="da-DK" dirty="0" smtClean="0"/>
              <a:t>” </a:t>
            </a:r>
            <a:r>
              <a:rPr lang="da-DK" i="1" dirty="0"/>
              <a:t>– spørgsmålet er således hvilke karakteristika rummene skal have og hvilke arbejdsopgaver de skal understøtte. Derudover stødte de på udfordringer med at skulle begrænse arealanvendelsen til administrative opgaver, mens der også har været fokus på mulighederne for, hvordan ny teknologi kan understøtte løsning af de administrative opgaver.</a:t>
            </a:r>
            <a:br>
              <a:rPr lang="da-DK" i="1" dirty="0"/>
            </a:br>
            <a:r>
              <a:rPr lang="da-DK" i="1" dirty="0"/>
              <a:t/>
            </a:r>
            <a:br>
              <a:rPr lang="da-DK" i="1" dirty="0"/>
            </a:br>
            <a:r>
              <a:rPr lang="da-DK" i="1" dirty="0"/>
              <a:t>Rapporten anbefaler følgende:</a:t>
            </a:r>
          </a:p>
          <a:p>
            <a:r>
              <a:rPr lang="da-DK" i="1" dirty="0"/>
              <a:t>Benyt og følg de nu aktuelt konstaterede normer og koncepter som udgangspunkt ved nye projekter: </a:t>
            </a:r>
          </a:p>
          <a:p>
            <a:pPr lvl="1"/>
            <a:r>
              <a:rPr lang="da-DK" i="1" dirty="0"/>
              <a:t>Eget kontor: 10 m2 (personer med ledelsesansvar)</a:t>
            </a:r>
          </a:p>
          <a:p>
            <a:pPr lvl="1"/>
            <a:r>
              <a:rPr lang="da-DK" i="1" dirty="0"/>
              <a:t>Delekontor: 7 m2 (ex. overlæger)</a:t>
            </a:r>
          </a:p>
          <a:p>
            <a:pPr lvl="1"/>
            <a:r>
              <a:rPr lang="da-DK" i="1" dirty="0"/>
              <a:t>Storrumskontorer: 3 m2 (ex. reservelæger</a:t>
            </a:r>
            <a:r>
              <a:rPr lang="da-DK" i="1" dirty="0" smtClean="0"/>
              <a:t>)”</a:t>
            </a:r>
            <a:endParaRPr lang="da-DK" i="1" dirty="0"/>
          </a:p>
        </p:txBody>
      </p:sp>
    </p:spTree>
    <p:extLst>
      <p:ext uri="{BB962C8B-B14F-4D97-AF65-F5344CB8AC3E}">
        <p14:creationId xmlns:p14="http://schemas.microsoft.com/office/powerpoint/2010/main" val="1019189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27200" y="75310"/>
            <a:ext cx="9245600" cy="738505"/>
          </a:xfrm>
        </p:spPr>
        <p:txBody>
          <a:bodyPr/>
          <a:lstStyle/>
          <a:p>
            <a:pPr eaLnBrk="1" hangingPunct="1"/>
            <a:r>
              <a:rPr lang="da-DK" altLang="da-DK" dirty="0" smtClean="0"/>
              <a:t>Vision – fra et kvalitetsfondsbyggeri anno 2011</a:t>
            </a:r>
          </a:p>
        </p:txBody>
      </p:sp>
      <p:sp>
        <p:nvSpPr>
          <p:cNvPr id="6147" name="Text Box 4"/>
          <p:cNvSpPr txBox="1">
            <a:spLocks noChangeArrowheads="1"/>
          </p:cNvSpPr>
          <p:nvPr/>
        </p:nvSpPr>
        <p:spPr bwMode="auto">
          <a:xfrm>
            <a:off x="1727200" y="1117601"/>
            <a:ext cx="8713788"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Verdana" panose="020B0604030504040204" pitchFamily="34" charset="0"/>
              </a:defRPr>
            </a:lvl1pPr>
            <a:lvl2pPr marL="800100" indent="-342900">
              <a:defRPr sz="2400">
                <a:solidFill>
                  <a:schemeClr val="tx1"/>
                </a:solidFill>
                <a:latin typeface="Verdana" panose="020B0604030504040204" pitchFamily="34" charset="0"/>
              </a:defRPr>
            </a:lvl2pPr>
            <a:lvl3pPr marL="1257300" indent="-342900">
              <a:defRPr sz="2400">
                <a:solidFill>
                  <a:schemeClr val="tx1"/>
                </a:solidFill>
                <a:latin typeface="Verdana" panose="020B0604030504040204" pitchFamily="34" charset="0"/>
              </a:defRPr>
            </a:lvl3pPr>
            <a:lvl4pPr marL="1714500" indent="-342900">
              <a:defRPr sz="2400">
                <a:solidFill>
                  <a:schemeClr val="tx1"/>
                </a:solidFill>
                <a:latin typeface="Verdana" panose="020B0604030504040204" pitchFamily="34" charset="0"/>
              </a:defRPr>
            </a:lvl4pPr>
            <a:lvl5pPr marL="2171700" indent="-342900">
              <a:defRPr sz="2400">
                <a:solidFill>
                  <a:schemeClr val="tx1"/>
                </a:solidFill>
                <a:latin typeface="Verdana" panose="020B0604030504040204" pitchFamily="34" charset="0"/>
              </a:defRPr>
            </a:lvl5pPr>
            <a:lvl6pPr marL="2628900" indent="-342900" eaLnBrk="0" fontAlgn="base" hangingPunct="0">
              <a:spcBef>
                <a:spcPct val="0"/>
              </a:spcBef>
              <a:spcAft>
                <a:spcPct val="0"/>
              </a:spcAft>
              <a:defRPr sz="2400">
                <a:solidFill>
                  <a:schemeClr val="tx1"/>
                </a:solidFill>
                <a:latin typeface="Verdana" panose="020B0604030504040204" pitchFamily="34" charset="0"/>
              </a:defRPr>
            </a:lvl6pPr>
            <a:lvl7pPr marL="3086100" indent="-342900" eaLnBrk="0" fontAlgn="base" hangingPunct="0">
              <a:spcBef>
                <a:spcPct val="0"/>
              </a:spcBef>
              <a:spcAft>
                <a:spcPct val="0"/>
              </a:spcAft>
              <a:defRPr sz="2400">
                <a:solidFill>
                  <a:schemeClr val="tx1"/>
                </a:solidFill>
                <a:latin typeface="Verdana" panose="020B0604030504040204" pitchFamily="34" charset="0"/>
              </a:defRPr>
            </a:lvl7pPr>
            <a:lvl8pPr marL="3543300" indent="-342900" eaLnBrk="0" fontAlgn="base" hangingPunct="0">
              <a:spcBef>
                <a:spcPct val="0"/>
              </a:spcBef>
              <a:spcAft>
                <a:spcPct val="0"/>
              </a:spcAft>
              <a:defRPr sz="2400">
                <a:solidFill>
                  <a:schemeClr val="tx1"/>
                </a:solidFill>
                <a:latin typeface="Verdana" panose="020B0604030504040204" pitchFamily="34" charset="0"/>
              </a:defRPr>
            </a:lvl8pPr>
            <a:lvl9pPr marL="4000500" indent="-3429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da-DK" altLang="da-DK" sz="1900" b="1"/>
              <a:t>At hospitalets rum understøtter videndelende adfærd</a:t>
            </a:r>
          </a:p>
          <a:p>
            <a:pPr eaLnBrk="1" hangingPunct="1"/>
            <a:endParaRPr lang="da-DK" altLang="da-DK" sz="1900"/>
          </a:p>
          <a:p>
            <a:pPr eaLnBrk="1" hangingPunct="1">
              <a:buFont typeface="Wingdings" panose="05000000000000000000" pitchFamily="2" charset="2"/>
              <a:buChar char="§"/>
            </a:pPr>
            <a:r>
              <a:rPr lang="da-DK" altLang="da-DK" sz="1900"/>
              <a:t>Tværfaglige områder &amp; teamrum – vigtigt for universitetshospital</a:t>
            </a:r>
          </a:p>
          <a:p>
            <a:pPr eaLnBrk="1" hangingPunct="1">
              <a:buFont typeface="Wingdings" panose="05000000000000000000" pitchFamily="2" charset="2"/>
              <a:buNone/>
            </a:pPr>
            <a:r>
              <a:rPr lang="da-DK" altLang="da-DK" sz="1900"/>
              <a:t> </a:t>
            </a:r>
          </a:p>
          <a:p>
            <a:pPr eaLnBrk="1" hangingPunct="1">
              <a:buFont typeface="Wingdings" panose="05000000000000000000" pitchFamily="2" charset="2"/>
              <a:buChar char="§"/>
            </a:pPr>
            <a:r>
              <a:rPr lang="da-DK" altLang="da-DK" sz="1900"/>
              <a:t>Transparens – f.eks. glasvægge og åbne rum</a:t>
            </a:r>
          </a:p>
          <a:p>
            <a:pPr eaLnBrk="1" hangingPunct="1">
              <a:buFont typeface="Wingdings" panose="05000000000000000000" pitchFamily="2" charset="2"/>
              <a:buChar char="§"/>
            </a:pPr>
            <a:endParaRPr lang="da-DK" altLang="da-DK" sz="1900"/>
          </a:p>
          <a:p>
            <a:pPr eaLnBrk="1" hangingPunct="1">
              <a:buFont typeface="Wingdings" panose="05000000000000000000" pitchFamily="2" charset="2"/>
              <a:buChar char="§"/>
            </a:pPr>
            <a:r>
              <a:rPr lang="da-DK" altLang="da-DK" sz="1900"/>
              <a:t>Ingen storrum (&gt;8 personer), arbejdspladser tæt på vinduer og grønt.</a:t>
            </a:r>
          </a:p>
          <a:p>
            <a:pPr eaLnBrk="1" hangingPunct="1">
              <a:buFont typeface="Wingdings" panose="05000000000000000000" pitchFamily="2" charset="2"/>
              <a:buChar char="§"/>
            </a:pPr>
            <a:endParaRPr lang="da-DK" altLang="da-DK" sz="1900"/>
          </a:p>
          <a:p>
            <a:pPr eaLnBrk="1" hangingPunct="1">
              <a:buFont typeface="Wingdings" panose="05000000000000000000" pitchFamily="2" charset="2"/>
              <a:buChar char="§"/>
            </a:pPr>
            <a:r>
              <a:rPr lang="da-DK" altLang="da-DK" sz="1900"/>
              <a:t>Vi udfordrer de måder vi samarbejder på i dag</a:t>
            </a:r>
          </a:p>
          <a:p>
            <a:pPr eaLnBrk="1" hangingPunct="1">
              <a:buFont typeface="Wingdings" panose="05000000000000000000" pitchFamily="2" charset="2"/>
              <a:buNone/>
            </a:pPr>
            <a:endParaRPr lang="da-DK" altLang="da-DK" sz="1900"/>
          </a:p>
          <a:p>
            <a:pPr eaLnBrk="1" hangingPunct="1">
              <a:buFont typeface="Wingdings" panose="05000000000000000000" pitchFamily="2" charset="2"/>
              <a:buChar char="§"/>
            </a:pPr>
            <a:r>
              <a:rPr lang="da-DK" altLang="da-DK" sz="1900"/>
              <a:t>Ledelse placeres tæt på hvor arbejdet foregår</a:t>
            </a:r>
          </a:p>
          <a:p>
            <a:pPr algn="ctr" eaLnBrk="1" hangingPunct="1"/>
            <a:endParaRPr lang="da-DK" altLang="da-DK" sz="1900"/>
          </a:p>
          <a:p>
            <a:pPr eaLnBrk="1" hangingPunct="1">
              <a:buFont typeface="Wingdings" panose="05000000000000000000" pitchFamily="2" charset="2"/>
              <a:buNone/>
            </a:pPr>
            <a:endParaRPr lang="da-DK" altLang="da-DK" sz="1900"/>
          </a:p>
          <a:p>
            <a:pPr eaLnBrk="1" hangingPunct="1">
              <a:buFont typeface="Wingdings" panose="05000000000000000000" pitchFamily="2" charset="2"/>
              <a:buNone/>
            </a:pPr>
            <a:endParaRPr lang="da-DK" altLang="da-DK" sz="1900" b="1"/>
          </a:p>
          <a:p>
            <a:pPr eaLnBrk="1" hangingPunct="1"/>
            <a:endParaRPr lang="da-DK" altLang="da-DK" sz="1900" b="1">
              <a:latin typeface="Arial" panose="020B0604020202020204" pitchFamily="34" charset="0"/>
            </a:endParaRPr>
          </a:p>
          <a:p>
            <a:pPr eaLnBrk="1" hangingPunct="1">
              <a:buFont typeface="Wingdings" panose="05000000000000000000" pitchFamily="2" charset="2"/>
              <a:buNone/>
            </a:pPr>
            <a:endParaRPr lang="da-DK" altLang="da-DK" sz="1900" b="1">
              <a:latin typeface="Arial" panose="020B0604020202020204" pitchFamily="34" charset="0"/>
            </a:endParaRPr>
          </a:p>
          <a:p>
            <a:pPr eaLnBrk="1" hangingPunct="1">
              <a:buFont typeface="Wingdings" panose="05000000000000000000" pitchFamily="2" charset="2"/>
              <a:buChar char="§"/>
            </a:pPr>
            <a:endParaRPr lang="da-DK" altLang="da-DK" sz="1800">
              <a:latin typeface="Arial" panose="020B0604020202020204" pitchFamily="34" charset="0"/>
            </a:endParaRPr>
          </a:p>
        </p:txBody>
      </p:sp>
    </p:spTree>
    <p:extLst>
      <p:ext uri="{BB962C8B-B14F-4D97-AF65-F5344CB8AC3E}">
        <p14:creationId xmlns:p14="http://schemas.microsoft.com/office/powerpoint/2010/main" val="286896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0939" y="356552"/>
            <a:ext cx="10656887" cy="726123"/>
          </a:xfrm>
        </p:spPr>
        <p:txBody>
          <a:bodyPr/>
          <a:lstStyle/>
          <a:p>
            <a:pPr eaLnBrk="1" hangingPunct="1"/>
            <a:r>
              <a:rPr lang="da-DK" altLang="da-DK" sz="2800" dirty="0" smtClean="0"/>
              <a:t>Forudsætninger anno 2011</a:t>
            </a:r>
            <a:endParaRPr lang="da-DK" altLang="da-DK" sz="2800" dirty="0"/>
          </a:p>
        </p:txBody>
      </p:sp>
      <p:sp>
        <p:nvSpPr>
          <p:cNvPr id="7171" name="Rectangle 3"/>
          <p:cNvSpPr>
            <a:spLocks noGrp="1" noChangeArrowheads="1"/>
          </p:cNvSpPr>
          <p:nvPr>
            <p:ph type="body" idx="1"/>
          </p:nvPr>
        </p:nvSpPr>
        <p:spPr>
          <a:xfrm>
            <a:off x="1919289" y="1082675"/>
            <a:ext cx="7197725" cy="5257800"/>
          </a:xfrm>
        </p:spPr>
        <p:txBody>
          <a:bodyPr/>
          <a:lstStyle/>
          <a:p>
            <a:pPr eaLnBrk="1" hangingPunct="1"/>
            <a:r>
              <a:rPr lang="da-DK" altLang="da-DK" dirty="0" smtClean="0"/>
              <a:t>It skal virke </a:t>
            </a:r>
            <a:r>
              <a:rPr lang="da-DK" altLang="da-DK" dirty="0" smtClean="0">
                <a:sym typeface="Wingdings" panose="05000000000000000000" pitchFamily="2" charset="2"/>
              </a:rPr>
              <a:t> 2 klik – </a:t>
            </a:r>
            <a:r>
              <a:rPr lang="da-DK" altLang="da-DK" i="1" dirty="0" smtClean="0">
                <a:sym typeface="Wingdings" panose="05000000000000000000" pitchFamily="2" charset="2"/>
              </a:rPr>
              <a:t>”og du er online”</a:t>
            </a:r>
          </a:p>
          <a:p>
            <a:pPr lvl="1" eaLnBrk="1" hangingPunct="1"/>
            <a:r>
              <a:rPr lang="da-DK" altLang="da-DK" sz="1800" dirty="0"/>
              <a:t>Tablets </a:t>
            </a:r>
          </a:p>
          <a:p>
            <a:pPr lvl="1" eaLnBrk="1" hangingPunct="1">
              <a:buFont typeface="Wingdings" panose="05000000000000000000" pitchFamily="2" charset="2"/>
              <a:buNone/>
            </a:pPr>
            <a:endParaRPr lang="da-DK" altLang="da-DK" sz="1800" dirty="0"/>
          </a:p>
          <a:p>
            <a:pPr eaLnBrk="1" hangingPunct="1"/>
            <a:r>
              <a:rPr lang="da-DK" altLang="da-DK" dirty="0" smtClean="0"/>
              <a:t>Arbejdsstationer mange steder i DNU </a:t>
            </a:r>
          </a:p>
          <a:p>
            <a:pPr lvl="1" eaLnBrk="1" hangingPunct="1"/>
            <a:r>
              <a:rPr lang="da-DK" altLang="da-DK" dirty="0" err="1" smtClean="0"/>
              <a:t>OP-gang</a:t>
            </a:r>
            <a:r>
              <a:rPr lang="da-DK" altLang="da-DK" dirty="0" smtClean="0"/>
              <a:t>, billeddiagnostik, sengeafsnit, intensiv, ambulatorie </a:t>
            </a:r>
            <a:r>
              <a:rPr lang="da-DK" altLang="da-DK" dirty="0" smtClean="0">
                <a:sym typeface="Wingdings" panose="05000000000000000000" pitchFamily="2" charset="2"/>
              </a:rPr>
              <a:t></a:t>
            </a:r>
            <a:r>
              <a:rPr lang="da-DK" altLang="da-DK" dirty="0" smtClean="0"/>
              <a:t> </a:t>
            </a:r>
            <a:r>
              <a:rPr lang="da-DK" altLang="da-DK" i="1" dirty="0" smtClean="0"/>
              <a:t>”arbejde hvor som helst – når som helst”</a:t>
            </a:r>
            <a:r>
              <a:rPr lang="da-DK" altLang="da-DK" dirty="0" smtClean="0"/>
              <a:t> </a:t>
            </a:r>
          </a:p>
          <a:p>
            <a:pPr lvl="2" eaLnBrk="1" hangingPunct="1"/>
            <a:r>
              <a:rPr lang="da-DK" altLang="da-DK" dirty="0" smtClean="0">
                <a:sym typeface="Wingdings" panose="05000000000000000000" pitchFamily="2" charset="2"/>
              </a:rPr>
              <a:t>Hjemmearbejdspladser / lufthavne</a:t>
            </a:r>
          </a:p>
          <a:p>
            <a:pPr lvl="2" eaLnBrk="1" hangingPunct="1">
              <a:buFont typeface="Wingdings" panose="05000000000000000000" pitchFamily="2" charset="2"/>
              <a:buNone/>
            </a:pPr>
            <a:endParaRPr lang="da-DK" altLang="da-DK" dirty="0" smtClean="0"/>
          </a:p>
          <a:p>
            <a:pPr eaLnBrk="1" hangingPunct="1"/>
            <a:r>
              <a:rPr lang="da-DK" altLang="da-DK" dirty="0" smtClean="0"/>
              <a:t>Transparens</a:t>
            </a:r>
          </a:p>
          <a:p>
            <a:pPr eaLnBrk="1" hangingPunct="1">
              <a:buFont typeface="Wingdings" panose="05000000000000000000" pitchFamily="2" charset="2"/>
              <a:buNone/>
            </a:pPr>
            <a:r>
              <a:rPr lang="da-DK" altLang="da-DK" dirty="0" smtClean="0"/>
              <a:t> </a:t>
            </a:r>
          </a:p>
          <a:p>
            <a:pPr eaLnBrk="1" hangingPunct="1"/>
            <a:r>
              <a:rPr lang="da-DK" altLang="da-DK" dirty="0" smtClean="0"/>
              <a:t>Behov for egen fast arbejdsplads </a:t>
            </a:r>
            <a:r>
              <a:rPr lang="da-DK" altLang="da-DK" dirty="0" smtClean="0">
                <a:sym typeface="Wingdings" panose="05000000000000000000" pitchFamily="2" charset="2"/>
              </a:rPr>
              <a:t></a:t>
            </a:r>
            <a:r>
              <a:rPr lang="da-DK" altLang="da-DK" dirty="0" smtClean="0"/>
              <a:t> transformation, territorier og privathed</a:t>
            </a:r>
          </a:p>
        </p:txBody>
      </p:sp>
    </p:spTree>
    <p:extLst>
      <p:ext uri="{BB962C8B-B14F-4D97-AF65-F5344CB8AC3E}">
        <p14:creationId xmlns:p14="http://schemas.microsoft.com/office/powerpoint/2010/main" val="316856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703388" y="549275"/>
            <a:ext cx="84963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endParaRPr lang="da-DK" altLang="da-DK" sz="1600" b="1">
              <a:latin typeface="Arial" panose="020B0604020202020204" pitchFamily="34" charset="0"/>
              <a:cs typeface="Arial" panose="020B0604020202020204" pitchFamily="34" charset="0"/>
            </a:endParaRPr>
          </a:p>
          <a:p>
            <a:pPr eaLnBrk="1" hangingPunct="1">
              <a:spcBef>
                <a:spcPct val="50000"/>
              </a:spcBef>
            </a:pPr>
            <a:endParaRPr lang="da-DK" altLang="da-DK" sz="1800">
              <a:latin typeface="Arial" panose="020B0604020202020204" pitchFamily="34" charset="0"/>
              <a:cs typeface="Arial" panose="020B0604020202020204" pitchFamily="34" charset="0"/>
            </a:endParaRPr>
          </a:p>
          <a:p>
            <a:pPr eaLnBrk="1" hangingPunct="1">
              <a:spcBef>
                <a:spcPct val="50000"/>
              </a:spcBef>
            </a:pPr>
            <a:endParaRPr lang="da-DK" altLang="da-DK" sz="1800">
              <a:latin typeface="Arial" panose="020B0604020202020204" pitchFamily="34" charset="0"/>
              <a:cs typeface="Arial" panose="020B0604020202020204" pitchFamily="34" charset="0"/>
            </a:endParaRPr>
          </a:p>
          <a:p>
            <a:pPr eaLnBrk="1" hangingPunct="1">
              <a:spcBef>
                <a:spcPct val="50000"/>
              </a:spcBef>
              <a:buFontTx/>
              <a:buChar char="-"/>
            </a:pPr>
            <a:endParaRPr lang="da-DK" altLang="da-DK" sz="1800">
              <a:latin typeface="Arial" panose="020B0604020202020204" pitchFamily="34" charset="0"/>
              <a:cs typeface="Arial" panose="020B0604020202020204" pitchFamily="34" charset="0"/>
            </a:endParaRPr>
          </a:p>
        </p:txBody>
      </p:sp>
      <p:sp>
        <p:nvSpPr>
          <p:cNvPr id="12291" name="Text Box 4"/>
          <p:cNvSpPr txBox="1">
            <a:spLocks noChangeArrowheads="1"/>
          </p:cNvSpPr>
          <p:nvPr/>
        </p:nvSpPr>
        <p:spPr bwMode="auto">
          <a:xfrm>
            <a:off x="1774825" y="1751013"/>
            <a:ext cx="8713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da-DK" altLang="da-DK" sz="1800" b="1">
              <a:cs typeface="Arial" panose="020B0604020202020204" pitchFamily="34" charset="0"/>
            </a:endParaRPr>
          </a:p>
        </p:txBody>
      </p:sp>
      <p:sp>
        <p:nvSpPr>
          <p:cNvPr id="12292" name="Rectangle 5"/>
          <p:cNvSpPr>
            <a:spLocks noChangeArrowheads="1"/>
          </p:cNvSpPr>
          <p:nvPr/>
        </p:nvSpPr>
        <p:spPr bwMode="auto">
          <a:xfrm>
            <a:off x="1668464" y="115889"/>
            <a:ext cx="84597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da-DK" altLang="da-DK" sz="2200" b="1">
                <a:solidFill>
                  <a:srgbClr val="990033"/>
                </a:solidFill>
                <a:cs typeface="Arial" panose="020B0604020202020204" pitchFamily="34" charset="0"/>
              </a:rPr>
              <a:t>Vi bygger til næste generation</a:t>
            </a:r>
          </a:p>
        </p:txBody>
      </p:sp>
      <p:sp>
        <p:nvSpPr>
          <p:cNvPr id="12293" name="Text Box 6"/>
          <p:cNvSpPr txBox="1">
            <a:spLocks noChangeArrowheads="1"/>
          </p:cNvSpPr>
          <p:nvPr/>
        </p:nvSpPr>
        <p:spPr bwMode="auto">
          <a:xfrm>
            <a:off x="1524000" y="1724026"/>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da-DK" altLang="da-DK" sz="1800" b="1">
              <a:cs typeface="Arial" panose="020B0604020202020204" pitchFamily="34" charset="0"/>
            </a:endParaRPr>
          </a:p>
        </p:txBody>
      </p:sp>
      <p:grpSp>
        <p:nvGrpSpPr>
          <p:cNvPr id="12294" name="Group 6"/>
          <p:cNvGrpSpPr>
            <a:grpSpLocks/>
          </p:cNvGrpSpPr>
          <p:nvPr/>
        </p:nvGrpSpPr>
        <p:grpSpPr bwMode="auto">
          <a:xfrm>
            <a:off x="1524000" y="777875"/>
            <a:ext cx="9144000" cy="5443538"/>
            <a:chOff x="67" y="482"/>
            <a:chExt cx="5602" cy="3402"/>
          </a:xfrm>
        </p:grpSpPr>
        <p:pic>
          <p:nvPicPr>
            <p:cNvPr id="12296" name="Picture 6" descr="Russisk på Katedralskolen i Odense."/>
            <p:cNvPicPr>
              <a:picLocks noChangeAspect="1" noChangeArrowheads="1"/>
            </p:cNvPicPr>
            <p:nvPr/>
          </p:nvPicPr>
          <p:blipFill>
            <a:blip r:embed="rId3">
              <a:extLst>
                <a:ext uri="{28A0092B-C50C-407E-A947-70E740481C1C}">
                  <a14:useLocalDpi xmlns:a14="http://schemas.microsoft.com/office/drawing/2010/main" val="0"/>
                </a:ext>
              </a:extLst>
            </a:blip>
            <a:srcRect l="2597" t="960" b="3883"/>
            <a:stretch>
              <a:fillRect/>
            </a:stretch>
          </p:blipFill>
          <p:spPr bwMode="auto">
            <a:xfrm>
              <a:off x="67" y="482"/>
              <a:ext cx="2904" cy="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Russisk på Katedralskolen i Odense."/>
            <p:cNvPicPr>
              <a:picLocks noChangeAspect="1" noChangeArrowheads="1"/>
            </p:cNvPicPr>
            <p:nvPr/>
          </p:nvPicPr>
          <p:blipFill>
            <a:blip r:embed="rId4">
              <a:extLst>
                <a:ext uri="{28A0092B-C50C-407E-A947-70E740481C1C}">
                  <a14:useLocalDpi xmlns:a14="http://schemas.microsoft.com/office/drawing/2010/main" val="0"/>
                </a:ext>
              </a:extLst>
            </a:blip>
            <a:srcRect l="8649" t="3922" r="14160"/>
            <a:stretch>
              <a:fillRect/>
            </a:stretch>
          </p:blipFill>
          <p:spPr bwMode="auto">
            <a:xfrm>
              <a:off x="2880" y="482"/>
              <a:ext cx="2789"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6" descr="http://www.oerestadgym.dk/includes/uploaded_pictures/1218753447nitz/1218756059.jpg"/>
            <p:cNvPicPr>
              <a:picLocks noChangeAspect="1" noChangeArrowheads="1"/>
            </p:cNvPicPr>
            <p:nvPr/>
          </p:nvPicPr>
          <p:blipFill>
            <a:blip r:embed="rId5">
              <a:extLst>
                <a:ext uri="{28A0092B-C50C-407E-A947-70E740481C1C}">
                  <a14:useLocalDpi xmlns:a14="http://schemas.microsoft.com/office/drawing/2010/main" val="0"/>
                </a:ext>
              </a:extLst>
            </a:blip>
            <a:srcRect b="790"/>
            <a:stretch>
              <a:fillRect/>
            </a:stretch>
          </p:blipFill>
          <p:spPr bwMode="auto">
            <a:xfrm>
              <a:off x="68" y="2251"/>
              <a:ext cx="2812"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5" name="Picture 8" descr="http://www.egaa-gym.dk/typo3temp/pics/d8fdc1b64f.jpg"/>
          <p:cNvPicPr>
            <a:picLocks noChangeAspect="1" noChangeArrowheads="1"/>
          </p:cNvPicPr>
          <p:nvPr/>
        </p:nvPicPr>
        <p:blipFill>
          <a:blip r:embed="rId6">
            <a:extLst>
              <a:ext uri="{28A0092B-C50C-407E-A947-70E740481C1C}">
                <a14:useLocalDpi xmlns:a14="http://schemas.microsoft.com/office/drawing/2010/main" val="0"/>
              </a:ext>
            </a:extLst>
          </a:blip>
          <a:srcRect t="5435" b="16667"/>
          <a:stretch>
            <a:fillRect/>
          </a:stretch>
        </p:blipFill>
        <p:spPr bwMode="auto">
          <a:xfrm>
            <a:off x="6108700" y="3630613"/>
            <a:ext cx="45593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4664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1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785814"/>
            <a:ext cx="2709862"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1156" name="Billede 3" descr="konto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3826" y="788989"/>
            <a:ext cx="26193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1157" name="Picture 5" descr="kontor N2_48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476" y="2984501"/>
            <a:ext cx="29305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littlekidsteep-hill-lo-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200" y="206376"/>
            <a:ext cx="2109788"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4241800" y="203200"/>
            <a:ext cx="47625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da-DK" altLang="da-DK" sz="2200" b="1">
                <a:solidFill>
                  <a:schemeClr val="hlink"/>
                </a:solidFill>
              </a:rPr>
              <a:t>Ny kultur</a:t>
            </a:r>
          </a:p>
        </p:txBody>
      </p:sp>
    </p:spTree>
    <p:extLst>
      <p:ext uri="{BB962C8B-B14F-4D97-AF65-F5344CB8AC3E}">
        <p14:creationId xmlns:p14="http://schemas.microsoft.com/office/powerpoint/2010/main" val="535843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01156"/>
                                        </p:tgtEl>
                                        <p:attrNameLst>
                                          <p:attrName>style.visibility</p:attrName>
                                        </p:attrNameLst>
                                      </p:cBhvr>
                                      <p:to>
                                        <p:strVal val="visible"/>
                                      </p:to>
                                    </p:set>
                                    <p:animEffect transition="in" filter="fade">
                                      <p:cBhvr>
                                        <p:cTn id="7" dur="2000"/>
                                        <p:tgtEl>
                                          <p:spTgt spid="1201156"/>
                                        </p:tgtEl>
                                      </p:cBhvr>
                                    </p:animEffect>
                                  </p:childTnLst>
                                </p:cTn>
                              </p:par>
                              <p:par>
                                <p:cTn id="8" presetID="10" presetClass="entr" presetSubtype="0" fill="hold" nodeType="withEffect">
                                  <p:stCondLst>
                                    <p:cond delay="0"/>
                                  </p:stCondLst>
                                  <p:childTnLst>
                                    <p:set>
                                      <p:cBhvr>
                                        <p:cTn id="9" dur="1" fill="hold">
                                          <p:stCondLst>
                                            <p:cond delay="0"/>
                                          </p:stCondLst>
                                        </p:cTn>
                                        <p:tgtEl>
                                          <p:spTgt spid="1201155"/>
                                        </p:tgtEl>
                                        <p:attrNameLst>
                                          <p:attrName>style.visibility</p:attrName>
                                        </p:attrNameLst>
                                      </p:cBhvr>
                                      <p:to>
                                        <p:strVal val="visible"/>
                                      </p:to>
                                    </p:set>
                                    <p:animEffect transition="in" filter="fade">
                                      <p:cBhvr>
                                        <p:cTn id="10" dur="2000"/>
                                        <p:tgtEl>
                                          <p:spTgt spid="12011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01157"/>
                                        </p:tgtEl>
                                        <p:attrNameLst>
                                          <p:attrName>style.visibility</p:attrName>
                                        </p:attrNameLst>
                                      </p:cBhvr>
                                      <p:to>
                                        <p:strVal val="visible"/>
                                      </p:to>
                                    </p:set>
                                    <p:animEffect transition="in" filter="fade">
                                      <p:cBhvr>
                                        <p:cTn id="15" dur="2000"/>
                                        <p:tgtEl>
                                          <p:spTgt spid="120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Aalborg lige nu</a:t>
            </a:r>
            <a:endParaRPr lang="da-DK" dirty="0"/>
          </a:p>
        </p:txBody>
      </p:sp>
      <p:sp>
        <p:nvSpPr>
          <p:cNvPr id="6" name="Pladsholder til indhold 5"/>
          <p:cNvSpPr>
            <a:spLocks noGrp="1"/>
          </p:cNvSpPr>
          <p:nvPr>
            <p:ph idx="1"/>
          </p:nvPr>
        </p:nvSpPr>
        <p:spPr/>
        <p:txBody>
          <a:bodyPr/>
          <a:lstStyle/>
          <a:p>
            <a:pPr>
              <a:spcBef>
                <a:spcPts val="1100"/>
              </a:spcBef>
            </a:pPr>
            <a:r>
              <a:rPr lang="da-DK" dirty="0" smtClean="0"/>
              <a:t>Koncept færdigt</a:t>
            </a:r>
          </a:p>
          <a:p>
            <a:pPr>
              <a:spcBef>
                <a:spcPts val="1100"/>
              </a:spcBef>
            </a:pPr>
            <a:r>
              <a:rPr lang="da-DK" dirty="0" smtClean="0"/>
              <a:t>Fortsat udredning af datagrundlag</a:t>
            </a:r>
          </a:p>
          <a:p>
            <a:pPr>
              <a:spcBef>
                <a:spcPts val="1100"/>
              </a:spcBef>
            </a:pPr>
            <a:r>
              <a:rPr lang="da-DK" dirty="0" smtClean="0"/>
              <a:t>Ikke muligt at se kontorer endnu i byggeriet</a:t>
            </a:r>
          </a:p>
          <a:p>
            <a:pPr>
              <a:spcBef>
                <a:spcPts val="1100"/>
              </a:spcBef>
            </a:pPr>
            <a:r>
              <a:rPr lang="da-DK" dirty="0" smtClean="0"/>
              <a:t>Bekymring blandt personalegrupper – specielt læger</a:t>
            </a:r>
          </a:p>
          <a:p>
            <a:pPr>
              <a:spcBef>
                <a:spcPts val="1100"/>
              </a:spcBef>
            </a:pPr>
            <a:r>
              <a:rPr lang="da-DK" dirty="0" smtClean="0"/>
              <a:t>Referencegruppe studietur til AUH 4.oktober 2019</a:t>
            </a:r>
          </a:p>
          <a:p>
            <a:pPr>
              <a:spcBef>
                <a:spcPts val="1100"/>
              </a:spcBef>
            </a:pPr>
            <a:endParaRPr lang="da-DK" dirty="0"/>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9440" y="2767980"/>
            <a:ext cx="4980432" cy="3735324"/>
          </a:xfrm>
          <a:prstGeom prst="rect">
            <a:avLst/>
          </a:prstGeom>
        </p:spPr>
      </p:pic>
    </p:spTree>
    <p:extLst>
      <p:ext uri="{BB962C8B-B14F-4D97-AF65-F5344CB8AC3E}">
        <p14:creationId xmlns:p14="http://schemas.microsoft.com/office/powerpoint/2010/main" val="2411455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På vej mod NAU – kontorer </a:t>
            </a:r>
            <a:endParaRPr lang="da-DK" dirty="0"/>
          </a:p>
        </p:txBody>
      </p:sp>
      <p:grpSp>
        <p:nvGrpSpPr>
          <p:cNvPr id="2" name="Gruppe 1"/>
          <p:cNvGrpSpPr/>
          <p:nvPr/>
        </p:nvGrpSpPr>
        <p:grpSpPr>
          <a:xfrm>
            <a:off x="226322" y="2261508"/>
            <a:ext cx="11848699" cy="3493970"/>
            <a:chOff x="226322" y="2261508"/>
            <a:chExt cx="11848699" cy="3493970"/>
          </a:xfrm>
        </p:grpSpPr>
        <p:sp>
          <p:nvSpPr>
            <p:cNvPr id="7" name="Højrepil 6"/>
            <p:cNvSpPr/>
            <p:nvPr/>
          </p:nvSpPr>
          <p:spPr>
            <a:xfrm>
              <a:off x="226322" y="2261508"/>
              <a:ext cx="11848699" cy="3493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8" name="Rektangel 7"/>
            <p:cNvSpPr/>
            <p:nvPr/>
          </p:nvSpPr>
          <p:spPr>
            <a:xfrm>
              <a:off x="2187773" y="3274203"/>
              <a:ext cx="1722657" cy="1473804"/>
            </a:xfrm>
            <a:prstGeom prst="rect">
              <a:avLst/>
            </a:prstGeom>
            <a:gradFill flip="none" rotWithShape="1">
              <a:gsLst>
                <a:gs pos="0">
                  <a:srgbClr val="006983">
                    <a:tint val="66000"/>
                    <a:satMod val="160000"/>
                  </a:srgbClr>
                </a:gs>
                <a:gs pos="50000">
                  <a:srgbClr val="006983">
                    <a:tint val="44500"/>
                    <a:satMod val="160000"/>
                  </a:srgbClr>
                </a:gs>
                <a:gs pos="100000">
                  <a:srgbClr val="006983">
                    <a:tint val="23500"/>
                    <a:satMod val="160000"/>
                  </a:srgbClr>
                </a:gs>
              </a:gsLst>
              <a:lin ang="18900000" scaled="1"/>
              <a:tileRect/>
            </a:gradFill>
            <a:ln>
              <a:solidFill>
                <a:srgbClr val="00698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chemeClr val="tx1"/>
                </a:solidFill>
              </a:endParaRPr>
            </a:p>
            <a:p>
              <a:pPr algn="ctr"/>
              <a:r>
                <a:rPr lang="da-DK" sz="1400" b="1" dirty="0" smtClean="0">
                  <a:solidFill>
                    <a:schemeClr val="tx1"/>
                  </a:solidFill>
                </a:rPr>
                <a:t>2020</a:t>
              </a:r>
            </a:p>
            <a:p>
              <a:pPr marL="171450" indent="-171450">
                <a:buFont typeface="Wingdings" panose="05000000000000000000" pitchFamily="2" charset="2"/>
                <a:buChar char="§"/>
              </a:pPr>
              <a:r>
                <a:rPr lang="da-DK" sz="1200" dirty="0" smtClean="0">
                  <a:solidFill>
                    <a:schemeClr val="tx1"/>
                  </a:solidFill>
                </a:rPr>
                <a:t>Værktøjer til processtøtte i klinikker</a:t>
              </a:r>
            </a:p>
            <a:p>
              <a:pPr marL="171450" indent="-171450">
                <a:buFont typeface="Wingdings" panose="05000000000000000000" pitchFamily="2" charset="2"/>
                <a:buChar char="§"/>
              </a:pPr>
              <a:r>
                <a:rPr lang="da-DK" sz="1200" dirty="0" smtClean="0">
                  <a:solidFill>
                    <a:schemeClr val="tx1"/>
                  </a:solidFill>
                </a:rPr>
                <a:t>Justere koncept</a:t>
              </a:r>
              <a:br>
                <a:rPr lang="da-DK" sz="1200" dirty="0" smtClean="0">
                  <a:solidFill>
                    <a:schemeClr val="tx1"/>
                  </a:solidFill>
                </a:rPr>
              </a:br>
              <a:r>
                <a:rPr lang="da-DK" sz="1200" dirty="0" smtClean="0">
                  <a:solidFill>
                    <a:schemeClr val="tx1"/>
                  </a:solidFill>
                </a:rPr>
                <a:t/>
              </a:r>
              <a:br>
                <a:rPr lang="da-DK" sz="1200" dirty="0" smtClean="0">
                  <a:solidFill>
                    <a:schemeClr val="tx1"/>
                  </a:solidFill>
                </a:rPr>
              </a:br>
              <a:endParaRPr lang="da-DK" sz="1200" dirty="0" smtClean="0">
                <a:solidFill>
                  <a:schemeClr val="tx1"/>
                </a:solidFill>
              </a:endParaRPr>
            </a:p>
          </p:txBody>
        </p:sp>
        <p:sp>
          <p:nvSpPr>
            <p:cNvPr id="10" name="Rektangel 9"/>
            <p:cNvSpPr/>
            <p:nvPr/>
          </p:nvSpPr>
          <p:spPr>
            <a:xfrm>
              <a:off x="4074541" y="3274203"/>
              <a:ext cx="2376677" cy="1473804"/>
            </a:xfrm>
            <a:prstGeom prst="rect">
              <a:avLst/>
            </a:prstGeom>
            <a:gradFill flip="none" rotWithShape="1">
              <a:gsLst>
                <a:gs pos="0">
                  <a:srgbClr val="006983">
                    <a:tint val="66000"/>
                    <a:satMod val="160000"/>
                  </a:srgbClr>
                </a:gs>
                <a:gs pos="50000">
                  <a:srgbClr val="006983">
                    <a:tint val="44500"/>
                    <a:satMod val="160000"/>
                  </a:srgbClr>
                </a:gs>
                <a:gs pos="100000">
                  <a:srgbClr val="006983">
                    <a:tint val="23500"/>
                    <a:satMod val="160000"/>
                  </a:srgbClr>
                </a:gs>
              </a:gsLst>
              <a:lin ang="18900000" scaled="1"/>
              <a:tileRect/>
            </a:gradFill>
            <a:ln>
              <a:solidFill>
                <a:srgbClr val="00698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400" dirty="0" smtClean="0">
                <a:solidFill>
                  <a:schemeClr val="tx1"/>
                </a:solidFill>
              </a:endParaRPr>
            </a:p>
            <a:p>
              <a:pPr algn="ctr"/>
              <a:r>
                <a:rPr lang="da-DK" sz="1400" b="1" dirty="0" smtClean="0">
                  <a:solidFill>
                    <a:schemeClr val="tx1"/>
                  </a:solidFill>
                </a:rPr>
                <a:t>2021</a:t>
              </a:r>
            </a:p>
            <a:p>
              <a:pPr marL="285750" indent="-285750">
                <a:buFont typeface="Wingdings" panose="05000000000000000000" pitchFamily="2" charset="2"/>
                <a:buChar char="§"/>
              </a:pPr>
              <a:r>
                <a:rPr lang="da-DK" sz="1200" dirty="0" smtClean="0">
                  <a:solidFill>
                    <a:schemeClr val="tx1"/>
                  </a:solidFill>
                </a:rPr>
                <a:t>Prøve ændringer i nuværende rammer</a:t>
              </a:r>
              <a:endParaRPr lang="da-DK" sz="1200" dirty="0">
                <a:solidFill>
                  <a:schemeClr val="tx1"/>
                </a:solidFill>
              </a:endParaRPr>
            </a:p>
            <a:p>
              <a:pPr marL="285750" indent="-285750">
                <a:buFont typeface="Wingdings" panose="05000000000000000000" pitchFamily="2" charset="2"/>
                <a:buChar char="§"/>
              </a:pPr>
              <a:r>
                <a:rPr lang="da-DK" sz="1200" b="1" dirty="0" smtClean="0">
                  <a:solidFill>
                    <a:schemeClr val="tx1"/>
                  </a:solidFill>
                </a:rPr>
                <a:t>Fordeling af kontorer</a:t>
              </a:r>
            </a:p>
            <a:p>
              <a:pPr marL="285750" indent="-285750">
                <a:buFont typeface="Wingdings" panose="05000000000000000000" pitchFamily="2" charset="2"/>
                <a:buChar char="§"/>
              </a:pPr>
              <a:r>
                <a:rPr lang="da-DK" sz="1200" dirty="0" smtClean="0">
                  <a:solidFill>
                    <a:schemeClr val="tx1"/>
                  </a:solidFill>
                </a:rPr>
                <a:t>Ejerskab til fysikken og nye arbejdsgange (MED)</a:t>
              </a:r>
            </a:p>
            <a:p>
              <a:pPr algn="ctr"/>
              <a:endParaRPr lang="da-DK" sz="1400" dirty="0" smtClean="0">
                <a:solidFill>
                  <a:schemeClr val="tx1"/>
                </a:solidFill>
              </a:endParaRPr>
            </a:p>
          </p:txBody>
        </p:sp>
        <p:sp>
          <p:nvSpPr>
            <p:cNvPr id="11" name="Rektangel 10"/>
            <p:cNvSpPr/>
            <p:nvPr/>
          </p:nvSpPr>
          <p:spPr>
            <a:xfrm>
              <a:off x="6381152" y="3274203"/>
              <a:ext cx="1900656" cy="1471192"/>
            </a:xfrm>
            <a:prstGeom prst="rect">
              <a:avLst/>
            </a:prstGeom>
            <a:gradFill flip="none" rotWithShape="1">
              <a:gsLst>
                <a:gs pos="0">
                  <a:srgbClr val="006983">
                    <a:tint val="66000"/>
                    <a:satMod val="160000"/>
                  </a:srgbClr>
                </a:gs>
                <a:gs pos="50000">
                  <a:srgbClr val="006983">
                    <a:tint val="44500"/>
                    <a:satMod val="160000"/>
                  </a:srgbClr>
                </a:gs>
                <a:gs pos="100000">
                  <a:srgbClr val="006983">
                    <a:tint val="23500"/>
                    <a:satMod val="160000"/>
                  </a:srgbClr>
                </a:gs>
              </a:gsLst>
              <a:lin ang="18900000" scaled="1"/>
              <a:tileRect/>
            </a:gradFill>
            <a:ln>
              <a:solidFill>
                <a:srgbClr val="00698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chemeClr val="tx1"/>
                </a:solidFill>
              </a:endParaRPr>
            </a:p>
            <a:p>
              <a:pPr algn="ctr"/>
              <a:r>
                <a:rPr lang="da-DK" sz="1400" b="1" dirty="0" smtClean="0">
                  <a:solidFill>
                    <a:schemeClr val="tx1"/>
                  </a:solidFill>
                </a:rPr>
                <a:t>2021</a:t>
              </a:r>
            </a:p>
            <a:p>
              <a:pPr algn="ctr"/>
              <a:endParaRPr lang="da-DK" sz="1400" dirty="0" smtClean="0">
                <a:solidFill>
                  <a:schemeClr val="tx1"/>
                </a:solidFill>
              </a:endParaRPr>
            </a:p>
            <a:p>
              <a:pPr marL="285750" indent="-285750">
                <a:buFont typeface="Wingdings" panose="05000000000000000000" pitchFamily="2" charset="2"/>
                <a:buChar char="§"/>
              </a:pPr>
              <a:r>
                <a:rPr lang="da-DK" sz="1200" dirty="0" smtClean="0">
                  <a:solidFill>
                    <a:schemeClr val="tx1"/>
                  </a:solidFill>
                </a:rPr>
                <a:t>Hvis muligt, træne nye arbejdsgange </a:t>
              </a:r>
              <a:br>
                <a:rPr lang="da-DK" sz="1200" dirty="0" smtClean="0">
                  <a:solidFill>
                    <a:schemeClr val="tx1"/>
                  </a:solidFill>
                </a:rPr>
              </a:br>
              <a:r>
                <a:rPr lang="da-DK" sz="1200" dirty="0" smtClean="0">
                  <a:solidFill>
                    <a:schemeClr val="tx1"/>
                  </a:solidFill>
                </a:rPr>
                <a:t>i de nye rammer</a:t>
              </a:r>
            </a:p>
            <a:p>
              <a:pPr algn="ctr"/>
              <a:endParaRPr lang="da-DK" sz="1400" dirty="0" smtClean="0">
                <a:solidFill>
                  <a:schemeClr val="tx1"/>
                </a:solidFill>
              </a:endParaRPr>
            </a:p>
            <a:p>
              <a:pPr algn="ctr"/>
              <a:endParaRPr lang="da-DK" dirty="0" err="1" smtClean="0">
                <a:solidFill>
                  <a:schemeClr val="tx1"/>
                </a:solidFill>
              </a:endParaRPr>
            </a:p>
          </p:txBody>
        </p:sp>
        <p:sp>
          <p:nvSpPr>
            <p:cNvPr id="12" name="Rektangel 11"/>
            <p:cNvSpPr/>
            <p:nvPr/>
          </p:nvSpPr>
          <p:spPr>
            <a:xfrm>
              <a:off x="8432067" y="3274203"/>
              <a:ext cx="1800070" cy="1471192"/>
            </a:xfrm>
            <a:prstGeom prst="rect">
              <a:avLst/>
            </a:prstGeom>
            <a:gradFill flip="none" rotWithShape="1">
              <a:gsLst>
                <a:gs pos="0">
                  <a:srgbClr val="006983">
                    <a:tint val="66000"/>
                    <a:satMod val="160000"/>
                  </a:srgbClr>
                </a:gs>
                <a:gs pos="50000">
                  <a:srgbClr val="006983">
                    <a:tint val="44500"/>
                    <a:satMod val="160000"/>
                  </a:srgbClr>
                </a:gs>
                <a:gs pos="100000">
                  <a:srgbClr val="006983">
                    <a:tint val="23500"/>
                    <a:satMod val="160000"/>
                  </a:srgbClr>
                </a:gs>
              </a:gsLst>
              <a:lin ang="18900000" scaled="1"/>
              <a:tileRect/>
            </a:gradFill>
            <a:ln>
              <a:solidFill>
                <a:srgbClr val="00698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chemeClr val="tx1"/>
                </a:solidFill>
              </a:endParaRPr>
            </a:p>
            <a:p>
              <a:pPr algn="ctr"/>
              <a:r>
                <a:rPr lang="da-DK" sz="1400" b="1" dirty="0" smtClean="0">
                  <a:solidFill>
                    <a:schemeClr val="tx1"/>
                  </a:solidFill>
                </a:rPr>
                <a:t>2022</a:t>
              </a:r>
            </a:p>
            <a:p>
              <a:pPr algn="ctr"/>
              <a:endParaRPr lang="da-DK" sz="1400" dirty="0" smtClean="0">
                <a:solidFill>
                  <a:schemeClr val="tx1"/>
                </a:solidFill>
              </a:endParaRPr>
            </a:p>
            <a:p>
              <a:pPr marL="285750" indent="-285750">
                <a:buFont typeface="Wingdings" panose="05000000000000000000" pitchFamily="2" charset="2"/>
                <a:buChar char="§"/>
              </a:pPr>
              <a:r>
                <a:rPr lang="da-DK" sz="1200" dirty="0" smtClean="0">
                  <a:solidFill>
                    <a:schemeClr val="tx1"/>
                  </a:solidFill>
                </a:rPr>
                <a:t>Ibrugtagning </a:t>
              </a:r>
              <a:br>
                <a:rPr lang="da-DK" sz="1200" dirty="0" smtClean="0">
                  <a:solidFill>
                    <a:schemeClr val="tx1"/>
                  </a:solidFill>
                </a:rPr>
              </a:br>
              <a:r>
                <a:rPr lang="da-DK" sz="1200" dirty="0" smtClean="0">
                  <a:solidFill>
                    <a:schemeClr val="tx1"/>
                  </a:solidFill>
                </a:rPr>
                <a:t>af nye rammer</a:t>
              </a:r>
            </a:p>
            <a:p>
              <a:pPr marL="285750" indent="-285750">
                <a:buFont typeface="Wingdings" panose="05000000000000000000" pitchFamily="2" charset="2"/>
                <a:buChar char="§"/>
              </a:pPr>
              <a:r>
                <a:rPr lang="da-DK" sz="1200" dirty="0" smtClean="0">
                  <a:solidFill>
                    <a:schemeClr val="tx1"/>
                  </a:solidFill>
                </a:rPr>
                <a:t>Opfølgning</a:t>
              </a:r>
            </a:p>
            <a:p>
              <a:pPr algn="ctr"/>
              <a:endParaRPr lang="da-DK" dirty="0" smtClean="0">
                <a:solidFill>
                  <a:schemeClr val="tx1"/>
                </a:solidFill>
              </a:endParaRPr>
            </a:p>
            <a:p>
              <a:pPr algn="ctr"/>
              <a:endParaRPr lang="da-DK" dirty="0" smtClean="0">
                <a:solidFill>
                  <a:schemeClr val="tx1"/>
                </a:solidFill>
              </a:endParaRPr>
            </a:p>
          </p:txBody>
        </p:sp>
        <p:sp>
          <p:nvSpPr>
            <p:cNvPr id="13" name="Rektangel 12"/>
            <p:cNvSpPr/>
            <p:nvPr/>
          </p:nvSpPr>
          <p:spPr>
            <a:xfrm>
              <a:off x="383938" y="3271591"/>
              <a:ext cx="1633841" cy="1473804"/>
            </a:xfrm>
            <a:prstGeom prst="rect">
              <a:avLst/>
            </a:prstGeom>
            <a:gradFill flip="none" rotWithShape="1">
              <a:gsLst>
                <a:gs pos="0">
                  <a:srgbClr val="006983">
                    <a:tint val="66000"/>
                    <a:satMod val="160000"/>
                  </a:srgbClr>
                </a:gs>
                <a:gs pos="50000">
                  <a:srgbClr val="006983">
                    <a:tint val="44500"/>
                    <a:satMod val="160000"/>
                  </a:srgbClr>
                </a:gs>
                <a:gs pos="100000">
                  <a:srgbClr val="006983">
                    <a:tint val="23500"/>
                    <a:satMod val="160000"/>
                  </a:srgbClr>
                </a:gs>
              </a:gsLst>
              <a:lin ang="18900000" scaled="1"/>
              <a:tileRect/>
            </a:gradFill>
            <a:ln>
              <a:solidFill>
                <a:srgbClr val="00698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400" dirty="0" smtClean="0">
                <a:solidFill>
                  <a:schemeClr val="tx1"/>
                </a:solidFill>
              </a:endParaRPr>
            </a:p>
            <a:p>
              <a:pPr algn="ctr"/>
              <a:r>
                <a:rPr lang="da-DK" sz="1400" b="1" dirty="0" smtClean="0">
                  <a:solidFill>
                    <a:schemeClr val="tx1"/>
                  </a:solidFill>
                </a:rPr>
                <a:t>2018/19</a:t>
              </a:r>
            </a:p>
            <a:p>
              <a:pPr marL="171450" indent="-171450">
                <a:buFont typeface="Wingdings" panose="05000000000000000000" pitchFamily="2" charset="2"/>
                <a:buChar char="§"/>
              </a:pPr>
              <a:r>
                <a:rPr lang="da-DK" sz="1200" dirty="0" smtClean="0">
                  <a:solidFill>
                    <a:schemeClr val="tx1"/>
                  </a:solidFill>
                </a:rPr>
                <a:t>Formidle koncept og kvalificere planforudsætning</a:t>
              </a:r>
            </a:p>
            <a:p>
              <a:pPr marL="171450" indent="-171450">
                <a:buFont typeface="Wingdings" panose="05000000000000000000" pitchFamily="2" charset="2"/>
                <a:buChar char="§"/>
              </a:pPr>
              <a:r>
                <a:rPr lang="da-DK" sz="1200" dirty="0" smtClean="0">
                  <a:solidFill>
                    <a:schemeClr val="tx1"/>
                  </a:solidFill>
                </a:rPr>
                <a:t>Afdække supportbehov</a:t>
              </a:r>
              <a:endParaRPr lang="da-DK" sz="1200" dirty="0">
                <a:solidFill>
                  <a:schemeClr val="tx1"/>
                </a:solidFill>
              </a:endParaRPr>
            </a:p>
            <a:p>
              <a:endParaRPr lang="da-DK" sz="1200" dirty="0" smtClean="0">
                <a:solidFill>
                  <a:schemeClr val="tx1"/>
                </a:solidFill>
              </a:endParaRPr>
            </a:p>
          </p:txBody>
        </p:sp>
      </p:grpSp>
      <p:sp>
        <p:nvSpPr>
          <p:cNvPr id="3" name="5-takket stjerne 2"/>
          <p:cNvSpPr/>
          <p:nvPr/>
        </p:nvSpPr>
        <p:spPr>
          <a:xfrm>
            <a:off x="7975600" y="2520950"/>
            <a:ext cx="1352550" cy="123825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800" dirty="0" smtClean="0">
                <a:solidFill>
                  <a:schemeClr val="accent3">
                    <a:lumMod val="90000"/>
                    <a:lumOff val="10000"/>
                  </a:schemeClr>
                </a:solidFill>
              </a:rPr>
              <a:t>Flytning</a:t>
            </a:r>
          </a:p>
        </p:txBody>
      </p:sp>
    </p:spTree>
    <p:extLst>
      <p:ext uri="{BB962C8B-B14F-4D97-AF65-F5344CB8AC3E}">
        <p14:creationId xmlns:p14="http://schemas.microsoft.com/office/powerpoint/2010/main" val="33894399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2.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3.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4.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5.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6.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147</TotalTime>
  <Words>990</Words>
  <Application>Microsoft Office PowerPoint</Application>
  <PresentationFormat>Widescreen</PresentationFormat>
  <Paragraphs>176</Paragraphs>
  <Slides>19</Slides>
  <Notes>19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19</vt:i4>
      </vt:variant>
    </vt:vector>
  </HeadingPairs>
  <TitlesOfParts>
    <vt:vector size="25" baseType="lpstr">
      <vt:lpstr>Arial</vt:lpstr>
      <vt:lpstr>Calibri</vt:lpstr>
      <vt:lpstr>Times</vt:lpstr>
      <vt:lpstr>Verdana</vt:lpstr>
      <vt:lpstr>Wingdings</vt:lpstr>
      <vt:lpstr>Blank</vt:lpstr>
      <vt:lpstr>Nyborg 16.9.2019 - Kontorarbejdspladser</vt:lpstr>
      <vt:lpstr>Kontorarbejdspladser i hospitalsbyggerier</vt:lpstr>
      <vt:lpstr>Anbefalinger fra arbejdsgruppe 2011  ”Kontorer og mobile arbejdspladser”</vt:lpstr>
      <vt:lpstr>Vision – fra et kvalitetsfondsbyggeri anno 2011</vt:lpstr>
      <vt:lpstr>Forudsætninger anno 2011</vt:lpstr>
      <vt:lpstr>PowerPoint-præsentation</vt:lpstr>
      <vt:lpstr>PowerPoint-præsentation</vt:lpstr>
      <vt:lpstr>Aalborg lige nu</vt:lpstr>
      <vt:lpstr>På vej mod NAU – kontorer </vt:lpstr>
      <vt:lpstr>Velkommen </vt:lpstr>
      <vt:lpstr>BILLEDER &amp; MYTER</vt:lpstr>
      <vt:lpstr>Principper for kontorarbejdspladser i NAU del 1</vt:lpstr>
      <vt:lpstr>Principper for kontorarbejdspladser i NAU del 2</vt:lpstr>
      <vt:lpstr>Skitse kontorkryds</vt:lpstr>
      <vt:lpstr>Konkret udmøntning af koncept: </vt:lpstr>
      <vt:lpstr>Erfaringer fra AUH (Somatik og Psykiatri)</vt:lpstr>
      <vt:lpstr>Erfaringer fra AUH (aDfærd og teknologi)</vt:lpstr>
      <vt:lpstr>Erfaringer fra AUH </vt:lpstr>
      <vt:lpstr>Drøftelse</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Nyborg 16.9.2019 - Kontorarbejdspladser</dc:title>
  <dc:creator>Kaspar Bo Laursen</dc:creator>
  <cp:lastModifiedBy>Kaspar Bo Laursen</cp:lastModifiedBy>
  <cp:revision>15</cp:revision>
  <cp:lastPrinted>2016-04-21T06:30:30Z</cp:lastPrinted>
  <dcterms:created xsi:type="dcterms:W3CDTF">2019-09-09T09:49:54Z</dcterms:created>
  <dcterms:modified xsi:type="dcterms:W3CDTF">2019-09-30T08:54:46Z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SD_DocumentLanguageString">
    <vt:lpwstr>Dansk</vt:lpwstr>
  </property>
  <property fmtid="{D5CDD505-2E9C-101B-9397-08002B2CF9AE}" pid="7" name="SD_CtlText_Usersettings_Userprofile">
    <vt:lpwstr/>
  </property>
  <property fmtid="{D5CDD505-2E9C-101B-9397-08002B2CF9AE}" pid="8" name="SD_DocumentLanguage">
    <vt:lpwstr>da-DK</vt:lpwstr>
  </property>
  <property fmtid="{D5CDD505-2E9C-101B-9397-08002B2CF9AE}" pid="9" name="SD_UserprofileName">
    <vt:lpwstr/>
  </property>
  <property fmtid="{D5CDD505-2E9C-101B-9397-08002B2CF9AE}" pid="10" name="DocumentInfoFinished">
    <vt:lpwstr>True</vt:lpwstr>
  </property>
</Properties>
</file>