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9" r:id="rId11"/>
    <p:sldId id="268" r:id="rId12"/>
    <p:sldId id="267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</p:sldIdLst>
  <p:sldSz cx="9144000" cy="5143500" type="screen16x9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>
        <p:scale>
          <a:sx n="130" d="100"/>
          <a:sy n="130" d="100"/>
        </p:scale>
        <p:origin x="-82" y="-86"/>
      </p:cViewPr>
      <p:guideLst>
        <p:guide orient="horz"/>
        <p:guide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354899" y="1131590"/>
            <a:ext cx="7772400" cy="1102519"/>
          </a:xfrm>
        </p:spPr>
        <p:txBody>
          <a:bodyPr/>
          <a:lstStyle/>
          <a:p>
            <a:r>
              <a:rPr lang="da-DK" dirty="0" smtClean="0"/>
              <a:t>Klik for at redigere i master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31640" y="2499742"/>
            <a:ext cx="6400800" cy="1314450"/>
          </a:xfrm>
        </p:spPr>
        <p:txBody>
          <a:bodyPr/>
          <a:lstStyle>
            <a:lvl1pPr marL="0" indent="0" algn="l">
              <a:buNone/>
              <a:defRPr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dirty="0" smtClean="0"/>
              <a:t>Klik for at redigere i master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851B1-66E3-47BB-B79C-3A75DED83A44}" type="datetimeFigureOut">
              <a:rPr lang="da-DK" smtClean="0"/>
              <a:t>12-05-2016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43227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851B1-66E3-47BB-B79C-3A75DED83A44}" type="datetimeFigureOut">
              <a:rPr lang="da-DK" smtClean="0"/>
              <a:t>12-05-2016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6A963F70-912A-4A6F-8EF1-54B8AD20640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09842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851B1-66E3-47BB-B79C-3A75DED83A44}" type="datetimeFigureOut">
              <a:rPr lang="da-DK" smtClean="0"/>
              <a:t>12-05-2016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6A963F70-912A-4A6F-8EF1-54B8AD20640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06396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851B1-66E3-47BB-B79C-3A75DED83A44}" type="datetimeFigureOut">
              <a:rPr lang="da-DK" smtClean="0"/>
              <a:t>12-05-2016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6A963F70-912A-4A6F-8EF1-54B8AD20640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10830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851B1-66E3-47BB-B79C-3A75DED83A44}" type="datetimeFigureOut">
              <a:rPr lang="da-DK" smtClean="0"/>
              <a:t>12-05-2016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6A963F70-912A-4A6F-8EF1-54B8AD20640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23072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851B1-66E3-47BB-B79C-3A75DED83A44}" type="datetimeFigureOut">
              <a:rPr lang="da-DK" smtClean="0"/>
              <a:t>12-05-2016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6A963F70-912A-4A6F-8EF1-54B8AD20640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5860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851B1-66E3-47BB-B79C-3A75DED83A44}" type="datetimeFigureOut">
              <a:rPr lang="da-DK" smtClean="0"/>
              <a:t>12-05-2016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6A963F70-912A-4A6F-8EF1-54B8AD20640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64398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851B1-66E3-47BB-B79C-3A75DED83A44}" type="datetimeFigureOut">
              <a:rPr lang="da-DK" smtClean="0"/>
              <a:t>12-05-2016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6A963F70-912A-4A6F-8EF1-54B8AD20640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77824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851B1-66E3-47BB-B79C-3A75DED83A44}" type="datetimeFigureOut">
              <a:rPr lang="da-DK" smtClean="0"/>
              <a:t>12-05-2016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6A963F70-912A-4A6F-8EF1-54B8AD20640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38455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851B1-66E3-47BB-B79C-3A75DED83A44}" type="datetimeFigureOut">
              <a:rPr lang="da-DK" smtClean="0"/>
              <a:t>12-05-2016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6A963F70-912A-4A6F-8EF1-54B8AD20640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98606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851B1-66E3-47BB-B79C-3A75DED83A44}" type="datetimeFigureOut">
              <a:rPr lang="da-DK" smtClean="0"/>
              <a:t>12-05-2016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6A963F70-912A-4A6F-8EF1-54B8AD20640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09656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1043608" y="500856"/>
            <a:ext cx="7643192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dirty="0" smtClean="0"/>
              <a:t>Klik for at redigere i master</a:t>
            </a: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1043608" y="1635646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dirty="0" smtClean="0"/>
              <a:t>Klik for at redigere i master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5851B1-66E3-47BB-B79C-3A75DED83A44}" type="datetimeFigureOut">
              <a:rPr lang="da-DK" smtClean="0"/>
              <a:t>12-05-2016</a:t>
            </a:fld>
            <a:endParaRPr lang="da-DK"/>
          </a:p>
        </p:txBody>
      </p:sp>
      <p:sp>
        <p:nvSpPr>
          <p:cNvPr id="10" name="Rektangel 9"/>
          <p:cNvSpPr/>
          <p:nvPr userDrawn="1"/>
        </p:nvSpPr>
        <p:spPr>
          <a:xfrm>
            <a:off x="254299" y="-243408"/>
            <a:ext cx="641371" cy="1584176"/>
          </a:xfrm>
          <a:prstGeom prst="rect">
            <a:avLst/>
          </a:prstGeom>
          <a:solidFill>
            <a:srgbClr val="A5D9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11" name="Billede 10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586" y="260648"/>
            <a:ext cx="520795" cy="1008112"/>
          </a:xfrm>
          <a:prstGeom prst="rect">
            <a:avLst/>
          </a:prstGeom>
        </p:spPr>
      </p:pic>
      <p:sp>
        <p:nvSpPr>
          <p:cNvPr id="12" name="Rektangel 11"/>
          <p:cNvSpPr/>
          <p:nvPr userDrawn="1"/>
        </p:nvSpPr>
        <p:spPr>
          <a:xfrm>
            <a:off x="8502629" y="3939902"/>
            <a:ext cx="641371" cy="648072"/>
          </a:xfrm>
          <a:prstGeom prst="rect">
            <a:avLst/>
          </a:prstGeom>
          <a:solidFill>
            <a:srgbClr val="A5D9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19463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b="1" kern="1200">
          <a:solidFill>
            <a:schemeClr val="accent1">
              <a:lumMod val="50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accent1">
              <a:lumMod val="50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accent1">
              <a:lumMod val="50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accent1">
              <a:lumMod val="50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accent1">
              <a:lumMod val="50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800" kern="1200">
          <a:solidFill>
            <a:schemeClr val="accent1">
              <a:lumMod val="50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Regionernes resultater 2016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dirty="0" smtClean="0"/>
              <a:t>Grafikker fra GF-publikationen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9159576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2400" dirty="0"/>
              <a:t>Mindskede regionale forskelle i </a:t>
            </a:r>
            <a:r>
              <a:rPr lang="da-DK" sz="2400" dirty="0" smtClean="0"/>
              <a:t>kræftdødelighed</a:t>
            </a:r>
            <a:endParaRPr lang="da-DK" sz="2400" dirty="0"/>
          </a:p>
        </p:txBody>
      </p:sp>
      <p:pic>
        <p:nvPicPr>
          <p:cNvPr id="4" name="Pladsholder til indhol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4813" y="1923678"/>
            <a:ext cx="5326890" cy="2640569"/>
          </a:xfrm>
        </p:spPr>
      </p:pic>
    </p:spTree>
    <p:extLst>
      <p:ext uri="{BB962C8B-B14F-4D97-AF65-F5344CB8AC3E}">
        <p14:creationId xmlns:p14="http://schemas.microsoft.com/office/powerpoint/2010/main" val="34795008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2400" dirty="0"/>
              <a:t>Kortere og bedre forløb </a:t>
            </a:r>
            <a:r>
              <a:rPr lang="da-DK" sz="2400" dirty="0" smtClean="0"/>
              <a:t/>
            </a:r>
            <a:br>
              <a:rPr lang="da-DK" sz="2400" dirty="0" smtClean="0"/>
            </a:br>
            <a:r>
              <a:rPr lang="da-DK" sz="2400" dirty="0" smtClean="0"/>
              <a:t>for kræftbehandling</a:t>
            </a:r>
            <a:endParaRPr lang="da-DK" sz="2400" dirty="0"/>
          </a:p>
        </p:txBody>
      </p:sp>
      <p:pic>
        <p:nvPicPr>
          <p:cNvPr id="4" name="Pladsholder til indhol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779662"/>
            <a:ext cx="5421734" cy="2625330"/>
          </a:xfrm>
        </p:spPr>
      </p:pic>
    </p:spTree>
    <p:extLst>
      <p:ext uri="{BB962C8B-B14F-4D97-AF65-F5344CB8AC3E}">
        <p14:creationId xmlns:p14="http://schemas.microsoft.com/office/powerpoint/2010/main" val="28853796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2400" dirty="0"/>
              <a:t>Bedre </a:t>
            </a:r>
            <a:r>
              <a:rPr lang="da-DK" sz="2400" dirty="0" smtClean="0"/>
              <a:t>hjertebehandling </a:t>
            </a:r>
            <a:r>
              <a:rPr lang="da-DK" sz="2400" dirty="0"/>
              <a:t>redder </a:t>
            </a:r>
            <a:r>
              <a:rPr lang="da-DK" sz="2400" dirty="0" smtClean="0"/>
              <a:t>liv</a:t>
            </a:r>
            <a:endParaRPr lang="da-DK" sz="2400" dirty="0"/>
          </a:p>
        </p:txBody>
      </p:sp>
      <p:pic>
        <p:nvPicPr>
          <p:cNvPr id="4" name="Pladsholder til indhol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120" y="1635646"/>
            <a:ext cx="5700128" cy="2784585"/>
          </a:xfrm>
        </p:spPr>
      </p:pic>
    </p:spTree>
    <p:extLst>
      <p:ext uri="{BB962C8B-B14F-4D97-AF65-F5344CB8AC3E}">
        <p14:creationId xmlns:p14="http://schemas.microsoft.com/office/powerpoint/2010/main" val="12263445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2400" dirty="0"/>
              <a:t>Sundhedsudgifterne under pres, </a:t>
            </a:r>
            <a:r>
              <a:rPr lang="da-DK" sz="2400" dirty="0" smtClean="0"/>
              <a:t/>
            </a:r>
            <a:br>
              <a:rPr lang="da-DK" sz="2400" dirty="0" smtClean="0"/>
            </a:br>
            <a:r>
              <a:rPr lang="da-DK" sz="2400" dirty="0" smtClean="0"/>
              <a:t>men </a:t>
            </a:r>
            <a:r>
              <a:rPr lang="da-DK" sz="2400" dirty="0"/>
              <a:t>regionerne holder </a:t>
            </a:r>
            <a:r>
              <a:rPr lang="da-DK" sz="2400" dirty="0" smtClean="0"/>
              <a:t>budgettet</a:t>
            </a:r>
            <a:endParaRPr lang="da-DK" sz="2400" dirty="0"/>
          </a:p>
        </p:txBody>
      </p:sp>
      <p:pic>
        <p:nvPicPr>
          <p:cNvPr id="4" name="Pladsholder til indhol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707654"/>
            <a:ext cx="5400600" cy="2703565"/>
          </a:xfrm>
        </p:spPr>
      </p:pic>
      <p:pic>
        <p:nvPicPr>
          <p:cNvPr id="5" name="Billed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1707654"/>
            <a:ext cx="2377244" cy="2474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71816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2400" dirty="0"/>
              <a:t>Succes i regionerne med billigere, </a:t>
            </a:r>
            <a:r>
              <a:rPr lang="da-DK" sz="2400" dirty="0" smtClean="0"/>
              <a:t/>
            </a:r>
            <a:br>
              <a:rPr lang="da-DK" sz="2400" dirty="0" smtClean="0"/>
            </a:br>
            <a:r>
              <a:rPr lang="da-DK" sz="2400" dirty="0" smtClean="0"/>
              <a:t>effektiv medicin</a:t>
            </a:r>
            <a:endParaRPr lang="da-DK" sz="2400" dirty="0"/>
          </a:p>
        </p:txBody>
      </p:sp>
      <p:pic>
        <p:nvPicPr>
          <p:cNvPr id="4" name="Pladsholder til indhol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707654"/>
            <a:ext cx="5659930" cy="2880320"/>
          </a:xfrm>
        </p:spPr>
      </p:pic>
    </p:spTree>
    <p:extLst>
      <p:ext uri="{BB962C8B-B14F-4D97-AF65-F5344CB8AC3E}">
        <p14:creationId xmlns:p14="http://schemas.microsoft.com/office/powerpoint/2010/main" val="37183444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dirty="0"/>
              <a:t>Sundhedsudgifter i Danmark under </a:t>
            </a:r>
            <a:r>
              <a:rPr lang="da-DK" dirty="0" smtClean="0"/>
              <a:t>OECD-gennemsnittet s15</a:t>
            </a:r>
            <a:endParaRPr lang="da-DK" dirty="0"/>
          </a:p>
        </p:txBody>
      </p:sp>
      <p:pic>
        <p:nvPicPr>
          <p:cNvPr id="4" name="Pladsholder til indhol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5" y="1851671"/>
            <a:ext cx="4751647" cy="2520279"/>
          </a:xfrm>
        </p:spPr>
      </p:pic>
      <p:pic>
        <p:nvPicPr>
          <p:cNvPr id="5" name="Billed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1851671"/>
            <a:ext cx="2377244" cy="1206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95730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2400" dirty="0"/>
              <a:t>Fælles regionale indkøb </a:t>
            </a:r>
            <a:r>
              <a:rPr lang="da-DK" sz="2400" dirty="0" smtClean="0"/>
              <a:t/>
            </a:r>
            <a:br>
              <a:rPr lang="da-DK" sz="2400" dirty="0" smtClean="0"/>
            </a:br>
            <a:r>
              <a:rPr lang="da-DK" sz="2400" dirty="0" smtClean="0"/>
              <a:t>giver besparelser</a:t>
            </a:r>
            <a:endParaRPr lang="da-DK" sz="2400" dirty="0"/>
          </a:p>
        </p:txBody>
      </p:sp>
      <p:pic>
        <p:nvPicPr>
          <p:cNvPr id="5" name="Pladsholder til indhold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845707"/>
            <a:ext cx="5040560" cy="2391659"/>
          </a:xfrm>
        </p:spPr>
      </p:pic>
    </p:spTree>
    <p:extLst>
      <p:ext uri="{BB962C8B-B14F-4D97-AF65-F5344CB8AC3E}">
        <p14:creationId xmlns:p14="http://schemas.microsoft.com/office/powerpoint/2010/main" val="11630956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2400" dirty="0"/>
              <a:t>Halvdelen af regionernes budget </a:t>
            </a:r>
            <a:r>
              <a:rPr lang="da-DK" sz="2400" dirty="0" smtClean="0"/>
              <a:t/>
            </a:r>
            <a:br>
              <a:rPr lang="da-DK" sz="2400" dirty="0" smtClean="0"/>
            </a:br>
            <a:r>
              <a:rPr lang="da-DK" sz="2400" dirty="0" smtClean="0"/>
              <a:t>går til </a:t>
            </a:r>
            <a:r>
              <a:rPr lang="da-DK" sz="2400" dirty="0"/>
              <a:t>private </a:t>
            </a:r>
            <a:r>
              <a:rPr lang="da-DK" sz="2400" dirty="0" smtClean="0"/>
              <a:t>leverandører</a:t>
            </a:r>
            <a:endParaRPr lang="da-DK" sz="2400" dirty="0"/>
          </a:p>
        </p:txBody>
      </p:sp>
      <p:pic>
        <p:nvPicPr>
          <p:cNvPr id="4" name="Pladsholder til indhol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707654"/>
            <a:ext cx="5220025" cy="2736304"/>
          </a:xfrm>
        </p:spPr>
      </p:pic>
    </p:spTree>
    <p:extLst>
      <p:ext uri="{BB962C8B-B14F-4D97-AF65-F5344CB8AC3E}">
        <p14:creationId xmlns:p14="http://schemas.microsoft.com/office/powerpoint/2010/main" val="15036611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2400" dirty="0"/>
              <a:t>Flere job i hele Danmark med hjælp </a:t>
            </a:r>
            <a:r>
              <a:rPr lang="da-DK" sz="2400" dirty="0" smtClean="0"/>
              <a:t/>
            </a:r>
            <a:br>
              <a:rPr lang="da-DK" sz="2400" dirty="0" smtClean="0"/>
            </a:br>
            <a:r>
              <a:rPr lang="da-DK" sz="2400" dirty="0" smtClean="0"/>
              <a:t>fra </a:t>
            </a:r>
            <a:r>
              <a:rPr lang="da-DK" sz="2400" dirty="0"/>
              <a:t>de regionale </a:t>
            </a:r>
            <a:r>
              <a:rPr lang="da-DK" sz="2400" dirty="0" smtClean="0"/>
              <a:t>vækstfora</a:t>
            </a:r>
            <a:endParaRPr lang="da-DK" sz="2400" dirty="0"/>
          </a:p>
        </p:txBody>
      </p:sp>
      <p:pic>
        <p:nvPicPr>
          <p:cNvPr id="4" name="Pladsholder til indhol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779662"/>
            <a:ext cx="4891517" cy="2761341"/>
          </a:xfrm>
        </p:spPr>
      </p:pic>
    </p:spTree>
    <p:extLst>
      <p:ext uri="{BB962C8B-B14F-4D97-AF65-F5344CB8AC3E}">
        <p14:creationId xmlns:p14="http://schemas.microsoft.com/office/powerpoint/2010/main" val="34794617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2400" dirty="0"/>
              <a:t>Færre forurenede grunde</a:t>
            </a:r>
          </a:p>
        </p:txBody>
      </p:sp>
      <p:pic>
        <p:nvPicPr>
          <p:cNvPr id="4" name="Pladsholder til indhol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635646"/>
            <a:ext cx="4671253" cy="2901171"/>
          </a:xfrm>
        </p:spPr>
      </p:pic>
    </p:spTree>
    <p:extLst>
      <p:ext uri="{BB962C8B-B14F-4D97-AF65-F5344CB8AC3E}">
        <p14:creationId xmlns:p14="http://schemas.microsoft.com/office/powerpoint/2010/main" val="2401529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43608" y="500856"/>
            <a:ext cx="5328592" cy="857250"/>
          </a:xfrm>
        </p:spPr>
        <p:txBody>
          <a:bodyPr>
            <a:normAutofit/>
          </a:bodyPr>
          <a:lstStyle/>
          <a:p>
            <a:r>
              <a:rPr lang="da-DK" sz="2400" dirty="0"/>
              <a:t>Mere sundhed for pengene </a:t>
            </a:r>
            <a:r>
              <a:rPr lang="da-DK" sz="2400" dirty="0" smtClean="0"/>
              <a:t/>
            </a:r>
            <a:br>
              <a:rPr lang="da-DK" sz="2400" dirty="0" smtClean="0"/>
            </a:br>
            <a:r>
              <a:rPr lang="da-DK" sz="2400" dirty="0" smtClean="0"/>
              <a:t>og </a:t>
            </a:r>
            <a:r>
              <a:rPr lang="da-DK" sz="2400" dirty="0"/>
              <a:t>kortere </a:t>
            </a:r>
            <a:r>
              <a:rPr lang="da-DK" sz="2400" dirty="0" smtClean="0"/>
              <a:t>ventetider</a:t>
            </a:r>
            <a:endParaRPr lang="da-DK" sz="2400" dirty="0"/>
          </a:p>
        </p:txBody>
      </p:sp>
      <p:pic>
        <p:nvPicPr>
          <p:cNvPr id="5" name="Pladsholder til indhold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635646"/>
            <a:ext cx="5312277" cy="2819939"/>
          </a:xfrm>
        </p:spPr>
      </p:pic>
    </p:spTree>
    <p:extLst>
      <p:ext uri="{BB962C8B-B14F-4D97-AF65-F5344CB8AC3E}">
        <p14:creationId xmlns:p14="http://schemas.microsoft.com/office/powerpoint/2010/main" val="35569893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2400" dirty="0"/>
              <a:t>Regionale lokalbaner fortsætter </a:t>
            </a:r>
            <a:r>
              <a:rPr lang="da-DK" sz="2400" dirty="0" smtClean="0"/>
              <a:t>passagervæksten</a:t>
            </a:r>
            <a:endParaRPr lang="da-DK" sz="2400" dirty="0"/>
          </a:p>
        </p:txBody>
      </p:sp>
      <p:pic>
        <p:nvPicPr>
          <p:cNvPr id="4" name="Pladsholder til indhol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779662"/>
            <a:ext cx="5142848" cy="2736304"/>
          </a:xfrm>
        </p:spPr>
      </p:pic>
    </p:spTree>
    <p:extLst>
      <p:ext uri="{BB962C8B-B14F-4D97-AF65-F5344CB8AC3E}">
        <p14:creationId xmlns:p14="http://schemas.microsoft.com/office/powerpoint/2010/main" val="41933754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2400" dirty="0"/>
              <a:t>Patienttilfredsheden er høj </a:t>
            </a:r>
            <a:r>
              <a:rPr lang="da-DK" sz="2400" dirty="0" smtClean="0"/>
              <a:t/>
            </a:r>
            <a:br>
              <a:rPr lang="da-DK" sz="2400" dirty="0" smtClean="0"/>
            </a:br>
            <a:r>
              <a:rPr lang="da-DK" sz="2400" dirty="0" smtClean="0"/>
              <a:t>på </a:t>
            </a:r>
            <a:r>
              <a:rPr lang="da-DK" sz="2400" dirty="0"/>
              <a:t>de danske </a:t>
            </a:r>
            <a:r>
              <a:rPr lang="da-DK" sz="2400" dirty="0" smtClean="0"/>
              <a:t>hospitaler</a:t>
            </a:r>
            <a:endParaRPr lang="da-DK" sz="2400" b="0" dirty="0"/>
          </a:p>
        </p:txBody>
      </p:sp>
      <p:pic>
        <p:nvPicPr>
          <p:cNvPr id="4" name="Pladsholder til indhol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779662"/>
            <a:ext cx="5722549" cy="2765160"/>
          </a:xfrm>
        </p:spPr>
      </p:pic>
    </p:spTree>
    <p:extLst>
      <p:ext uri="{BB962C8B-B14F-4D97-AF65-F5344CB8AC3E}">
        <p14:creationId xmlns:p14="http://schemas.microsoft.com/office/powerpoint/2010/main" val="17675688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2400" dirty="0"/>
              <a:t>Ventetiderne i psykiatrien </a:t>
            </a:r>
            <a:r>
              <a:rPr lang="da-DK" sz="2400" dirty="0" smtClean="0"/>
              <a:t/>
            </a:r>
            <a:br>
              <a:rPr lang="da-DK" sz="2400" dirty="0" smtClean="0"/>
            </a:br>
            <a:r>
              <a:rPr lang="da-DK" sz="2400" dirty="0" smtClean="0"/>
              <a:t>fortsætter </a:t>
            </a:r>
            <a:r>
              <a:rPr lang="da-DK" sz="2400" dirty="0"/>
              <a:t>med at </a:t>
            </a:r>
            <a:r>
              <a:rPr lang="da-DK" sz="2400" dirty="0" smtClean="0"/>
              <a:t>falde</a:t>
            </a:r>
            <a:endParaRPr lang="da-DK" sz="2400" dirty="0"/>
          </a:p>
        </p:txBody>
      </p:sp>
      <p:pic>
        <p:nvPicPr>
          <p:cNvPr id="4" name="Pladsholder til indhol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1779662"/>
            <a:ext cx="5483184" cy="2678605"/>
          </a:xfrm>
        </p:spPr>
      </p:pic>
    </p:spTree>
    <p:extLst>
      <p:ext uri="{BB962C8B-B14F-4D97-AF65-F5344CB8AC3E}">
        <p14:creationId xmlns:p14="http://schemas.microsoft.com/office/powerpoint/2010/main" val="7894407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2400" dirty="0"/>
              <a:t>Rekordlav ventetid til </a:t>
            </a:r>
            <a:r>
              <a:rPr lang="da-DK" sz="2400" dirty="0" smtClean="0"/>
              <a:t/>
            </a:r>
            <a:br>
              <a:rPr lang="da-DK" sz="2400" dirty="0" smtClean="0"/>
            </a:br>
            <a:r>
              <a:rPr lang="da-DK" sz="2400" dirty="0" smtClean="0"/>
              <a:t>planlagt operation</a:t>
            </a:r>
            <a:endParaRPr lang="da-DK" sz="2400" dirty="0"/>
          </a:p>
        </p:txBody>
      </p:sp>
      <p:pic>
        <p:nvPicPr>
          <p:cNvPr id="4" name="Pladsholder til indhol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1851670"/>
            <a:ext cx="5342457" cy="2667998"/>
          </a:xfrm>
        </p:spPr>
      </p:pic>
    </p:spTree>
    <p:extLst>
      <p:ext uri="{BB962C8B-B14F-4D97-AF65-F5344CB8AC3E}">
        <p14:creationId xmlns:p14="http://schemas.microsoft.com/office/powerpoint/2010/main" val="30901686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2400" dirty="0"/>
              <a:t>128.626 patienter til udredning </a:t>
            </a:r>
            <a:r>
              <a:rPr lang="da-DK" sz="2400" dirty="0" smtClean="0"/>
              <a:t/>
            </a:r>
            <a:br>
              <a:rPr lang="da-DK" sz="2400" dirty="0" smtClean="0"/>
            </a:br>
            <a:r>
              <a:rPr lang="da-DK" sz="2400" dirty="0" smtClean="0"/>
              <a:t>og </a:t>
            </a:r>
            <a:r>
              <a:rPr lang="da-DK" sz="2400" dirty="0"/>
              <a:t>behandling hos </a:t>
            </a:r>
            <a:r>
              <a:rPr lang="da-DK" sz="2400" dirty="0" smtClean="0"/>
              <a:t>private</a:t>
            </a:r>
            <a:endParaRPr lang="da-DK" sz="2400" dirty="0"/>
          </a:p>
        </p:txBody>
      </p:sp>
      <p:pic>
        <p:nvPicPr>
          <p:cNvPr id="4" name="Pladsholder til indhol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779662"/>
            <a:ext cx="5263788" cy="2385696"/>
          </a:xfrm>
        </p:spPr>
      </p:pic>
    </p:spTree>
    <p:extLst>
      <p:ext uri="{BB962C8B-B14F-4D97-AF65-F5344CB8AC3E}">
        <p14:creationId xmlns:p14="http://schemas.microsoft.com/office/powerpoint/2010/main" val="29961939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a-DK" sz="2400" dirty="0"/>
              <a:t>Hurtigere akutbehandling i hele </a:t>
            </a:r>
            <a:r>
              <a:rPr lang="da-DK" sz="2400" dirty="0" smtClean="0"/>
              <a:t>landet</a:t>
            </a:r>
            <a:endParaRPr lang="da-DK" sz="2400" dirty="0"/>
          </a:p>
        </p:txBody>
      </p:sp>
      <p:pic>
        <p:nvPicPr>
          <p:cNvPr id="4" name="Pladsholder til indhol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779662"/>
            <a:ext cx="5653480" cy="2543041"/>
          </a:xfrm>
        </p:spPr>
      </p:pic>
    </p:spTree>
    <p:extLst>
      <p:ext uri="{BB962C8B-B14F-4D97-AF65-F5344CB8AC3E}">
        <p14:creationId xmlns:p14="http://schemas.microsoft.com/office/powerpoint/2010/main" val="409632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2400" dirty="0" smtClean="0"/>
              <a:t>Flere </a:t>
            </a:r>
            <a:r>
              <a:rPr lang="da-DK" sz="2400" dirty="0"/>
              <a:t>danskere overlever </a:t>
            </a:r>
            <a:r>
              <a:rPr lang="da-DK" sz="2400" dirty="0" smtClean="0"/>
              <a:t/>
            </a:r>
            <a:br>
              <a:rPr lang="da-DK" sz="2400" dirty="0" smtClean="0"/>
            </a:br>
            <a:r>
              <a:rPr lang="da-DK" sz="2400" dirty="0" smtClean="0"/>
              <a:t>lungekræft </a:t>
            </a:r>
            <a:r>
              <a:rPr lang="da-DK" sz="2400" dirty="0"/>
              <a:t>efter </a:t>
            </a:r>
            <a:r>
              <a:rPr lang="da-DK" sz="2400" dirty="0" smtClean="0"/>
              <a:t>operation</a:t>
            </a:r>
            <a:endParaRPr lang="da-DK" sz="2400" dirty="0"/>
          </a:p>
        </p:txBody>
      </p:sp>
      <p:pic>
        <p:nvPicPr>
          <p:cNvPr id="4" name="Pladsholder til indhol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707654"/>
            <a:ext cx="5362771" cy="2794866"/>
          </a:xfrm>
        </p:spPr>
      </p:pic>
    </p:spTree>
    <p:extLst>
      <p:ext uri="{BB962C8B-B14F-4D97-AF65-F5344CB8AC3E}">
        <p14:creationId xmlns:p14="http://schemas.microsoft.com/office/powerpoint/2010/main" val="12633381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2400" dirty="0"/>
              <a:t>Overlevelsen efter kræft er </a:t>
            </a:r>
            <a:r>
              <a:rPr lang="da-DK" sz="2400" dirty="0" smtClean="0"/>
              <a:t>stigende</a:t>
            </a:r>
            <a:endParaRPr lang="da-DK" sz="2400" dirty="0"/>
          </a:p>
        </p:txBody>
      </p:sp>
      <p:pic>
        <p:nvPicPr>
          <p:cNvPr id="4" name="Pladsholder til indhol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563638"/>
            <a:ext cx="5590726" cy="2697339"/>
          </a:xfrm>
        </p:spPr>
      </p:pic>
    </p:spTree>
    <p:extLst>
      <p:ext uri="{BB962C8B-B14F-4D97-AF65-F5344CB8AC3E}">
        <p14:creationId xmlns:p14="http://schemas.microsoft.com/office/powerpoint/2010/main" val="1622836766"/>
      </p:ext>
    </p:extLst>
  </p:cSld>
  <p:clrMapOvr>
    <a:masterClrMapping/>
  </p:clrMapOvr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86</Words>
  <Application>Microsoft Office PowerPoint</Application>
  <PresentationFormat>Skærmshow (16:9)</PresentationFormat>
  <Paragraphs>21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20</vt:i4>
      </vt:variant>
    </vt:vector>
  </HeadingPairs>
  <TitlesOfParts>
    <vt:vector size="21" baseType="lpstr">
      <vt:lpstr>Kontortema</vt:lpstr>
      <vt:lpstr>Regionernes resultater 2016</vt:lpstr>
      <vt:lpstr>Mere sundhed for pengene  og kortere ventetider</vt:lpstr>
      <vt:lpstr>Patienttilfredsheden er høj  på de danske hospitaler</vt:lpstr>
      <vt:lpstr>Ventetiderne i psykiatrien  fortsætter med at falde</vt:lpstr>
      <vt:lpstr>Rekordlav ventetid til  planlagt operation</vt:lpstr>
      <vt:lpstr>128.626 patienter til udredning  og behandling hos private</vt:lpstr>
      <vt:lpstr>Hurtigere akutbehandling i hele landet</vt:lpstr>
      <vt:lpstr>Flere danskere overlever  lungekræft efter operation</vt:lpstr>
      <vt:lpstr>Overlevelsen efter kræft er stigende</vt:lpstr>
      <vt:lpstr>Mindskede regionale forskelle i kræftdødelighed</vt:lpstr>
      <vt:lpstr>Kortere og bedre forløb  for kræftbehandling</vt:lpstr>
      <vt:lpstr>Bedre hjertebehandling redder liv</vt:lpstr>
      <vt:lpstr>Sundhedsudgifterne under pres,  men regionerne holder budgettet</vt:lpstr>
      <vt:lpstr>Succes i regionerne med billigere,  effektiv medicin</vt:lpstr>
      <vt:lpstr>Sundhedsudgifter i Danmark under OECD-gennemsnittet s15</vt:lpstr>
      <vt:lpstr>Fælles regionale indkøb  giver besparelser</vt:lpstr>
      <vt:lpstr>Halvdelen af regionernes budget  går til private leverandører</vt:lpstr>
      <vt:lpstr>Flere job i hele Danmark med hjælp  fra de regionale vækstfora</vt:lpstr>
      <vt:lpstr>Færre forurenede grunde</vt:lpstr>
      <vt:lpstr>Regionale lokalbaner fortsætter passagervæksten</vt:lpstr>
    </vt:vector>
  </TitlesOfParts>
  <Company>Danske Regioner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Regionernes resultater 2016</dc:title>
  <dc:creator>Ulla Hilden, UHI</dc:creator>
  <cp:lastModifiedBy>Maren Munk-Madsen, MMA</cp:lastModifiedBy>
  <cp:revision>10</cp:revision>
  <dcterms:created xsi:type="dcterms:W3CDTF">2016-04-18T11:51:11Z</dcterms:created>
  <dcterms:modified xsi:type="dcterms:W3CDTF">2016-05-12T15:03:20Z</dcterms:modified>
</cp:coreProperties>
</file>