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58" r:id="rId5"/>
    <p:sldId id="273" r:id="rId6"/>
    <p:sldId id="259" r:id="rId7"/>
    <p:sldId id="260" r:id="rId8"/>
    <p:sldId id="261" r:id="rId9"/>
    <p:sldId id="262" r:id="rId10"/>
    <p:sldId id="263" r:id="rId11"/>
    <p:sldId id="264" r:id="rId12"/>
    <p:sldId id="274" r:id="rId13"/>
    <p:sldId id="275" r:id="rId14"/>
    <p:sldId id="266" r:id="rId15"/>
    <p:sldId id="267" r:id="rId16"/>
    <p:sldId id="268" r:id="rId17"/>
    <p:sldId id="269" r:id="rId18"/>
    <p:sldId id="270" r:id="rId19"/>
    <p:sldId id="271" r:id="rId20"/>
    <p:sldId id="272" r:id="rId21"/>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D29"/>
    <a:srgbClr val="01A074"/>
    <a:srgbClr val="1C415C"/>
    <a:srgbClr val="25878A"/>
    <a:srgbClr val="B4D3D9"/>
    <a:srgbClr val="D55C3C"/>
    <a:srgbClr val="E7CA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E92CAF-9709-4C30-B94C-95F98C3B20F6}" v="3" dt="2020-09-21T13:06:29.4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351"/>
    <p:restoredTop sz="96327"/>
  </p:normalViewPr>
  <p:slideViewPr>
    <p:cSldViewPr snapToGrid="0" snapToObjects="1">
      <p:cViewPr varScale="1">
        <p:scale>
          <a:sx n="86" d="100"/>
          <a:sy n="86" d="100"/>
        </p:scale>
        <p:origin x="37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857DD-F8CA-794E-A424-E207AEEBB44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DK"/>
          </a:p>
        </p:txBody>
      </p:sp>
      <p:sp>
        <p:nvSpPr>
          <p:cNvPr id="3" name="Subtitle 2">
            <a:extLst>
              <a:ext uri="{FF2B5EF4-FFF2-40B4-BE49-F238E27FC236}">
                <a16:creationId xmlns:a16="http://schemas.microsoft.com/office/drawing/2014/main" id="{D1BDB6A5-6FD8-A943-BB6D-3A923116C3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DK"/>
          </a:p>
        </p:txBody>
      </p:sp>
      <p:sp>
        <p:nvSpPr>
          <p:cNvPr id="4" name="Date Placeholder 3">
            <a:extLst>
              <a:ext uri="{FF2B5EF4-FFF2-40B4-BE49-F238E27FC236}">
                <a16:creationId xmlns:a16="http://schemas.microsoft.com/office/drawing/2014/main" id="{FA5FAEE8-0B96-C644-B9DF-FDE8C4D48557}"/>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5" name="Footer Placeholder 4">
            <a:extLst>
              <a:ext uri="{FF2B5EF4-FFF2-40B4-BE49-F238E27FC236}">
                <a16:creationId xmlns:a16="http://schemas.microsoft.com/office/drawing/2014/main" id="{782B9B5D-BC6B-3644-845A-9BFEB8069713}"/>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7E20BF01-4346-564D-BC13-45419F25328D}"/>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272561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9E643-FF69-1B45-B1FF-506C93D261A4}"/>
              </a:ext>
            </a:extLst>
          </p:cNvPr>
          <p:cNvSpPr>
            <a:spLocks noGrp="1"/>
          </p:cNvSpPr>
          <p:nvPr>
            <p:ph type="title"/>
          </p:nvPr>
        </p:nvSpPr>
        <p:spPr/>
        <p:txBody>
          <a:bodyPr/>
          <a:lstStyle/>
          <a:p>
            <a:r>
              <a:rPr lang="en-GB"/>
              <a:t>Click to edit Master title style</a:t>
            </a:r>
            <a:endParaRPr lang="en-DK"/>
          </a:p>
        </p:txBody>
      </p:sp>
      <p:sp>
        <p:nvSpPr>
          <p:cNvPr id="3" name="Vertical Text Placeholder 2">
            <a:extLst>
              <a:ext uri="{FF2B5EF4-FFF2-40B4-BE49-F238E27FC236}">
                <a16:creationId xmlns:a16="http://schemas.microsoft.com/office/drawing/2014/main" id="{E22417E7-EF3A-9344-B1BD-453DF5C637A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Date Placeholder 3">
            <a:extLst>
              <a:ext uri="{FF2B5EF4-FFF2-40B4-BE49-F238E27FC236}">
                <a16:creationId xmlns:a16="http://schemas.microsoft.com/office/drawing/2014/main" id="{DB829800-F6CE-6D45-A6AA-44DA502A2122}"/>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5" name="Footer Placeholder 4">
            <a:extLst>
              <a:ext uri="{FF2B5EF4-FFF2-40B4-BE49-F238E27FC236}">
                <a16:creationId xmlns:a16="http://schemas.microsoft.com/office/drawing/2014/main" id="{2FE03B17-4182-9048-B0F3-2305355E8AAC}"/>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8B304791-EEAB-3641-BCF7-22346266ED80}"/>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4278628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3DACC1-C84C-FD46-B2B3-E707742B01DD}"/>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DK"/>
          </a:p>
        </p:txBody>
      </p:sp>
      <p:sp>
        <p:nvSpPr>
          <p:cNvPr id="3" name="Vertical Text Placeholder 2">
            <a:extLst>
              <a:ext uri="{FF2B5EF4-FFF2-40B4-BE49-F238E27FC236}">
                <a16:creationId xmlns:a16="http://schemas.microsoft.com/office/drawing/2014/main" id="{EDEFAB6B-69CF-9748-BC02-FB62ADF6397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Date Placeholder 3">
            <a:extLst>
              <a:ext uri="{FF2B5EF4-FFF2-40B4-BE49-F238E27FC236}">
                <a16:creationId xmlns:a16="http://schemas.microsoft.com/office/drawing/2014/main" id="{23375087-927F-F943-9E06-9E56BA6232AE}"/>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5" name="Footer Placeholder 4">
            <a:extLst>
              <a:ext uri="{FF2B5EF4-FFF2-40B4-BE49-F238E27FC236}">
                <a16:creationId xmlns:a16="http://schemas.microsoft.com/office/drawing/2014/main" id="{10447F3B-1253-2E48-89A9-A3F807AD4341}"/>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09BAD9E1-9F3A-7945-A64E-6C002075E021}"/>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3410248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3B9F-8874-7740-9662-A278C5453F88}"/>
              </a:ext>
            </a:extLst>
          </p:cNvPr>
          <p:cNvSpPr>
            <a:spLocks noGrp="1"/>
          </p:cNvSpPr>
          <p:nvPr>
            <p:ph type="title"/>
          </p:nvPr>
        </p:nvSpPr>
        <p:spPr/>
        <p:txBody>
          <a:bodyPr/>
          <a:lstStyle/>
          <a:p>
            <a:r>
              <a:rPr lang="en-GB"/>
              <a:t>Click to edit Master title style</a:t>
            </a:r>
            <a:endParaRPr lang="en-DK"/>
          </a:p>
        </p:txBody>
      </p:sp>
      <p:sp>
        <p:nvSpPr>
          <p:cNvPr id="3" name="Content Placeholder 2">
            <a:extLst>
              <a:ext uri="{FF2B5EF4-FFF2-40B4-BE49-F238E27FC236}">
                <a16:creationId xmlns:a16="http://schemas.microsoft.com/office/drawing/2014/main" id="{5573177C-848D-0B45-B377-E6A7B39CE88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Date Placeholder 3">
            <a:extLst>
              <a:ext uri="{FF2B5EF4-FFF2-40B4-BE49-F238E27FC236}">
                <a16:creationId xmlns:a16="http://schemas.microsoft.com/office/drawing/2014/main" id="{EF2B4DBA-5C03-7B4D-8CDE-0F79B1B8E0BC}"/>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5" name="Footer Placeholder 4">
            <a:extLst>
              <a:ext uri="{FF2B5EF4-FFF2-40B4-BE49-F238E27FC236}">
                <a16:creationId xmlns:a16="http://schemas.microsoft.com/office/drawing/2014/main" id="{E215B707-875B-1746-8416-52DA0574D3B9}"/>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75B6D543-F58B-2E40-88F3-9C2E9B828966}"/>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1480681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5A682-6A9B-024B-8233-F11FD7301C9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DK"/>
          </a:p>
        </p:txBody>
      </p:sp>
      <p:sp>
        <p:nvSpPr>
          <p:cNvPr id="3" name="Text Placeholder 2">
            <a:extLst>
              <a:ext uri="{FF2B5EF4-FFF2-40B4-BE49-F238E27FC236}">
                <a16:creationId xmlns:a16="http://schemas.microsoft.com/office/drawing/2014/main" id="{9AF97D46-8F00-B146-A6DC-192AB87AC4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08E18AC-06B8-6645-B470-593851621509}"/>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5" name="Footer Placeholder 4">
            <a:extLst>
              <a:ext uri="{FF2B5EF4-FFF2-40B4-BE49-F238E27FC236}">
                <a16:creationId xmlns:a16="http://schemas.microsoft.com/office/drawing/2014/main" id="{B936A475-C9CD-1245-8338-3E042206BEB0}"/>
              </a:ext>
            </a:extLst>
          </p:cNvPr>
          <p:cNvSpPr>
            <a:spLocks noGrp="1"/>
          </p:cNvSpPr>
          <p:nvPr>
            <p:ph type="ftr" sz="quarter" idx="11"/>
          </p:nvPr>
        </p:nvSpPr>
        <p:spPr/>
        <p:txBody>
          <a:bodyPr/>
          <a:lstStyle/>
          <a:p>
            <a:endParaRPr lang="en-DK"/>
          </a:p>
        </p:txBody>
      </p:sp>
      <p:sp>
        <p:nvSpPr>
          <p:cNvPr id="6" name="Slide Number Placeholder 5">
            <a:extLst>
              <a:ext uri="{FF2B5EF4-FFF2-40B4-BE49-F238E27FC236}">
                <a16:creationId xmlns:a16="http://schemas.microsoft.com/office/drawing/2014/main" id="{5749404C-5864-304A-AC7E-FC137FF30316}"/>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3363474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2B84A-E1B0-D946-B8D1-8FCDF8864DD3}"/>
              </a:ext>
            </a:extLst>
          </p:cNvPr>
          <p:cNvSpPr>
            <a:spLocks noGrp="1"/>
          </p:cNvSpPr>
          <p:nvPr>
            <p:ph type="title"/>
          </p:nvPr>
        </p:nvSpPr>
        <p:spPr/>
        <p:txBody>
          <a:bodyPr/>
          <a:lstStyle/>
          <a:p>
            <a:r>
              <a:rPr lang="en-GB"/>
              <a:t>Click to edit Master title style</a:t>
            </a:r>
            <a:endParaRPr lang="en-DK"/>
          </a:p>
        </p:txBody>
      </p:sp>
      <p:sp>
        <p:nvSpPr>
          <p:cNvPr id="3" name="Content Placeholder 2">
            <a:extLst>
              <a:ext uri="{FF2B5EF4-FFF2-40B4-BE49-F238E27FC236}">
                <a16:creationId xmlns:a16="http://schemas.microsoft.com/office/drawing/2014/main" id="{E33F7806-3532-0E4F-AFD8-4A174419637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Content Placeholder 3">
            <a:extLst>
              <a:ext uri="{FF2B5EF4-FFF2-40B4-BE49-F238E27FC236}">
                <a16:creationId xmlns:a16="http://schemas.microsoft.com/office/drawing/2014/main" id="{8FB4E2E4-C82D-BF45-93EE-460C5B31920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5" name="Date Placeholder 4">
            <a:extLst>
              <a:ext uri="{FF2B5EF4-FFF2-40B4-BE49-F238E27FC236}">
                <a16:creationId xmlns:a16="http://schemas.microsoft.com/office/drawing/2014/main" id="{0F3A9FB4-4088-2944-9ABF-57206A57073D}"/>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6" name="Footer Placeholder 5">
            <a:extLst>
              <a:ext uri="{FF2B5EF4-FFF2-40B4-BE49-F238E27FC236}">
                <a16:creationId xmlns:a16="http://schemas.microsoft.com/office/drawing/2014/main" id="{9D8E3757-9713-8444-893D-E145F5F42939}"/>
              </a:ext>
            </a:extLst>
          </p:cNvPr>
          <p:cNvSpPr>
            <a:spLocks noGrp="1"/>
          </p:cNvSpPr>
          <p:nvPr>
            <p:ph type="ftr" sz="quarter" idx="11"/>
          </p:nvPr>
        </p:nvSpPr>
        <p:spPr/>
        <p:txBody>
          <a:bodyPr/>
          <a:lstStyle/>
          <a:p>
            <a:endParaRPr lang="en-DK"/>
          </a:p>
        </p:txBody>
      </p:sp>
      <p:sp>
        <p:nvSpPr>
          <p:cNvPr id="7" name="Slide Number Placeholder 6">
            <a:extLst>
              <a:ext uri="{FF2B5EF4-FFF2-40B4-BE49-F238E27FC236}">
                <a16:creationId xmlns:a16="http://schemas.microsoft.com/office/drawing/2014/main" id="{7C087631-4871-BA46-AE8A-73BD7CFCD7CA}"/>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1670054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73317-FF8D-BD4E-A548-61874E387F39}"/>
              </a:ext>
            </a:extLst>
          </p:cNvPr>
          <p:cNvSpPr>
            <a:spLocks noGrp="1"/>
          </p:cNvSpPr>
          <p:nvPr>
            <p:ph type="title"/>
          </p:nvPr>
        </p:nvSpPr>
        <p:spPr>
          <a:xfrm>
            <a:off x="839788" y="365125"/>
            <a:ext cx="10515600" cy="1325563"/>
          </a:xfrm>
        </p:spPr>
        <p:txBody>
          <a:bodyPr/>
          <a:lstStyle/>
          <a:p>
            <a:r>
              <a:rPr lang="en-GB"/>
              <a:t>Click to edit Master title style</a:t>
            </a:r>
            <a:endParaRPr lang="en-DK"/>
          </a:p>
        </p:txBody>
      </p:sp>
      <p:sp>
        <p:nvSpPr>
          <p:cNvPr id="3" name="Text Placeholder 2">
            <a:extLst>
              <a:ext uri="{FF2B5EF4-FFF2-40B4-BE49-F238E27FC236}">
                <a16:creationId xmlns:a16="http://schemas.microsoft.com/office/drawing/2014/main" id="{934561E8-AC0E-7344-86E6-D9E17DC335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E2F1D38F-7401-0B45-B792-C124BDFB18B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5" name="Text Placeholder 4">
            <a:extLst>
              <a:ext uri="{FF2B5EF4-FFF2-40B4-BE49-F238E27FC236}">
                <a16:creationId xmlns:a16="http://schemas.microsoft.com/office/drawing/2014/main" id="{BE245BFC-EA8D-FC47-867F-F751659C812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DEC0485-4D4E-BD42-B411-4ED3FB51242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7" name="Date Placeholder 6">
            <a:extLst>
              <a:ext uri="{FF2B5EF4-FFF2-40B4-BE49-F238E27FC236}">
                <a16:creationId xmlns:a16="http://schemas.microsoft.com/office/drawing/2014/main" id="{56106663-C1A4-7C4F-AC8A-0D724E0DC897}"/>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8" name="Footer Placeholder 7">
            <a:extLst>
              <a:ext uri="{FF2B5EF4-FFF2-40B4-BE49-F238E27FC236}">
                <a16:creationId xmlns:a16="http://schemas.microsoft.com/office/drawing/2014/main" id="{A67384E7-CB85-1749-8F86-7F722358CA8D}"/>
              </a:ext>
            </a:extLst>
          </p:cNvPr>
          <p:cNvSpPr>
            <a:spLocks noGrp="1"/>
          </p:cNvSpPr>
          <p:nvPr>
            <p:ph type="ftr" sz="quarter" idx="11"/>
          </p:nvPr>
        </p:nvSpPr>
        <p:spPr/>
        <p:txBody>
          <a:bodyPr/>
          <a:lstStyle/>
          <a:p>
            <a:endParaRPr lang="en-DK"/>
          </a:p>
        </p:txBody>
      </p:sp>
      <p:sp>
        <p:nvSpPr>
          <p:cNvPr id="9" name="Slide Number Placeholder 8">
            <a:extLst>
              <a:ext uri="{FF2B5EF4-FFF2-40B4-BE49-F238E27FC236}">
                <a16:creationId xmlns:a16="http://schemas.microsoft.com/office/drawing/2014/main" id="{E99BA2DD-1051-0549-8BCD-4D91B215A259}"/>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376258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02E81-AF54-E042-B1C6-7F8D45B2FC3C}"/>
              </a:ext>
            </a:extLst>
          </p:cNvPr>
          <p:cNvSpPr>
            <a:spLocks noGrp="1"/>
          </p:cNvSpPr>
          <p:nvPr>
            <p:ph type="title"/>
          </p:nvPr>
        </p:nvSpPr>
        <p:spPr/>
        <p:txBody>
          <a:bodyPr/>
          <a:lstStyle/>
          <a:p>
            <a:r>
              <a:rPr lang="en-GB"/>
              <a:t>Click to edit Master title style</a:t>
            </a:r>
            <a:endParaRPr lang="en-DK"/>
          </a:p>
        </p:txBody>
      </p:sp>
      <p:sp>
        <p:nvSpPr>
          <p:cNvPr id="3" name="Date Placeholder 2">
            <a:extLst>
              <a:ext uri="{FF2B5EF4-FFF2-40B4-BE49-F238E27FC236}">
                <a16:creationId xmlns:a16="http://schemas.microsoft.com/office/drawing/2014/main" id="{2AC06DDF-0151-7445-B630-50D2584FFE37}"/>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4" name="Footer Placeholder 3">
            <a:extLst>
              <a:ext uri="{FF2B5EF4-FFF2-40B4-BE49-F238E27FC236}">
                <a16:creationId xmlns:a16="http://schemas.microsoft.com/office/drawing/2014/main" id="{1E5B3336-C952-CD49-A99E-7E39A28E3E66}"/>
              </a:ext>
            </a:extLst>
          </p:cNvPr>
          <p:cNvSpPr>
            <a:spLocks noGrp="1"/>
          </p:cNvSpPr>
          <p:nvPr>
            <p:ph type="ftr" sz="quarter" idx="11"/>
          </p:nvPr>
        </p:nvSpPr>
        <p:spPr/>
        <p:txBody>
          <a:bodyPr/>
          <a:lstStyle/>
          <a:p>
            <a:endParaRPr lang="en-DK"/>
          </a:p>
        </p:txBody>
      </p:sp>
      <p:sp>
        <p:nvSpPr>
          <p:cNvPr id="5" name="Slide Number Placeholder 4">
            <a:extLst>
              <a:ext uri="{FF2B5EF4-FFF2-40B4-BE49-F238E27FC236}">
                <a16:creationId xmlns:a16="http://schemas.microsoft.com/office/drawing/2014/main" id="{62113F6A-D22E-F143-B66A-D606D74BF341}"/>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2093815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379C78-6F71-574D-94D6-9FB25E41A5F8}"/>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3" name="Footer Placeholder 2">
            <a:extLst>
              <a:ext uri="{FF2B5EF4-FFF2-40B4-BE49-F238E27FC236}">
                <a16:creationId xmlns:a16="http://schemas.microsoft.com/office/drawing/2014/main" id="{E24F8A94-2D5F-094E-AAC9-C5710DC2F76B}"/>
              </a:ext>
            </a:extLst>
          </p:cNvPr>
          <p:cNvSpPr>
            <a:spLocks noGrp="1"/>
          </p:cNvSpPr>
          <p:nvPr>
            <p:ph type="ftr" sz="quarter" idx="11"/>
          </p:nvPr>
        </p:nvSpPr>
        <p:spPr/>
        <p:txBody>
          <a:bodyPr/>
          <a:lstStyle/>
          <a:p>
            <a:endParaRPr lang="en-DK"/>
          </a:p>
        </p:txBody>
      </p:sp>
      <p:sp>
        <p:nvSpPr>
          <p:cNvPr id="4" name="Slide Number Placeholder 3">
            <a:extLst>
              <a:ext uri="{FF2B5EF4-FFF2-40B4-BE49-F238E27FC236}">
                <a16:creationId xmlns:a16="http://schemas.microsoft.com/office/drawing/2014/main" id="{E8C304F2-BF55-3E4A-B450-CAF1DB4D7475}"/>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3755171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FB51F-26C5-E444-B817-48B6DF7E2DF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K"/>
          </a:p>
        </p:txBody>
      </p:sp>
      <p:sp>
        <p:nvSpPr>
          <p:cNvPr id="3" name="Content Placeholder 2">
            <a:extLst>
              <a:ext uri="{FF2B5EF4-FFF2-40B4-BE49-F238E27FC236}">
                <a16:creationId xmlns:a16="http://schemas.microsoft.com/office/drawing/2014/main" id="{72F1FE3C-29BC-3342-A6E9-A6145D4069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Text Placeholder 3">
            <a:extLst>
              <a:ext uri="{FF2B5EF4-FFF2-40B4-BE49-F238E27FC236}">
                <a16:creationId xmlns:a16="http://schemas.microsoft.com/office/drawing/2014/main" id="{F5122323-229D-C54E-B677-1BB9BCF824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A90624D-EF94-E544-8053-95DC37F5A080}"/>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6" name="Footer Placeholder 5">
            <a:extLst>
              <a:ext uri="{FF2B5EF4-FFF2-40B4-BE49-F238E27FC236}">
                <a16:creationId xmlns:a16="http://schemas.microsoft.com/office/drawing/2014/main" id="{105DEF8C-AA7E-8A42-BB25-8E9F8AFA8F56}"/>
              </a:ext>
            </a:extLst>
          </p:cNvPr>
          <p:cNvSpPr>
            <a:spLocks noGrp="1"/>
          </p:cNvSpPr>
          <p:nvPr>
            <p:ph type="ftr" sz="quarter" idx="11"/>
          </p:nvPr>
        </p:nvSpPr>
        <p:spPr/>
        <p:txBody>
          <a:bodyPr/>
          <a:lstStyle/>
          <a:p>
            <a:endParaRPr lang="en-DK"/>
          </a:p>
        </p:txBody>
      </p:sp>
      <p:sp>
        <p:nvSpPr>
          <p:cNvPr id="7" name="Slide Number Placeholder 6">
            <a:extLst>
              <a:ext uri="{FF2B5EF4-FFF2-40B4-BE49-F238E27FC236}">
                <a16:creationId xmlns:a16="http://schemas.microsoft.com/office/drawing/2014/main" id="{0D7A6FDC-2539-774C-9B7E-39DED676BCE5}"/>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3290883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C7B37-215D-944D-A6D8-D6668993305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DK"/>
          </a:p>
        </p:txBody>
      </p:sp>
      <p:sp>
        <p:nvSpPr>
          <p:cNvPr id="3" name="Picture Placeholder 2">
            <a:extLst>
              <a:ext uri="{FF2B5EF4-FFF2-40B4-BE49-F238E27FC236}">
                <a16:creationId xmlns:a16="http://schemas.microsoft.com/office/drawing/2014/main" id="{682E54A1-FA98-E148-B2F1-2DBA145E0F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K"/>
          </a:p>
        </p:txBody>
      </p:sp>
      <p:sp>
        <p:nvSpPr>
          <p:cNvPr id="4" name="Text Placeholder 3">
            <a:extLst>
              <a:ext uri="{FF2B5EF4-FFF2-40B4-BE49-F238E27FC236}">
                <a16:creationId xmlns:a16="http://schemas.microsoft.com/office/drawing/2014/main" id="{F08508EA-33D9-9341-9A5F-ABBC838C29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D4B09BD-6D92-0A4A-8A72-0BE1CE5167D8}"/>
              </a:ext>
            </a:extLst>
          </p:cNvPr>
          <p:cNvSpPr>
            <a:spLocks noGrp="1"/>
          </p:cNvSpPr>
          <p:nvPr>
            <p:ph type="dt" sz="half" idx="10"/>
          </p:nvPr>
        </p:nvSpPr>
        <p:spPr/>
        <p:txBody>
          <a:bodyPr/>
          <a:lstStyle/>
          <a:p>
            <a:fld id="{4A2C2F9B-6595-6942-B516-9A6119718990}" type="datetimeFigureOut">
              <a:rPr lang="en-DK" smtClean="0"/>
              <a:t>02/11/2021</a:t>
            </a:fld>
            <a:endParaRPr lang="en-DK"/>
          </a:p>
        </p:txBody>
      </p:sp>
      <p:sp>
        <p:nvSpPr>
          <p:cNvPr id="6" name="Footer Placeholder 5">
            <a:extLst>
              <a:ext uri="{FF2B5EF4-FFF2-40B4-BE49-F238E27FC236}">
                <a16:creationId xmlns:a16="http://schemas.microsoft.com/office/drawing/2014/main" id="{AE63E808-EDC2-2244-A2F1-7C93C39F683E}"/>
              </a:ext>
            </a:extLst>
          </p:cNvPr>
          <p:cNvSpPr>
            <a:spLocks noGrp="1"/>
          </p:cNvSpPr>
          <p:nvPr>
            <p:ph type="ftr" sz="quarter" idx="11"/>
          </p:nvPr>
        </p:nvSpPr>
        <p:spPr/>
        <p:txBody>
          <a:bodyPr/>
          <a:lstStyle/>
          <a:p>
            <a:endParaRPr lang="en-DK"/>
          </a:p>
        </p:txBody>
      </p:sp>
      <p:sp>
        <p:nvSpPr>
          <p:cNvPr id="7" name="Slide Number Placeholder 6">
            <a:extLst>
              <a:ext uri="{FF2B5EF4-FFF2-40B4-BE49-F238E27FC236}">
                <a16:creationId xmlns:a16="http://schemas.microsoft.com/office/drawing/2014/main" id="{3B139A0A-B9DD-E645-83F1-4573BC519158}"/>
              </a:ext>
            </a:extLst>
          </p:cNvPr>
          <p:cNvSpPr>
            <a:spLocks noGrp="1"/>
          </p:cNvSpPr>
          <p:nvPr>
            <p:ph type="sldNum" sz="quarter" idx="12"/>
          </p:nvPr>
        </p:nvSpPr>
        <p:spPr/>
        <p:txBody>
          <a:bodyPr/>
          <a:lstStyle/>
          <a:p>
            <a:fld id="{6E89A460-FFEF-D444-BBF7-A400C1A57CD9}" type="slidenum">
              <a:rPr lang="en-DK" smtClean="0"/>
              <a:t>‹nr.›</a:t>
            </a:fld>
            <a:endParaRPr lang="en-DK"/>
          </a:p>
        </p:txBody>
      </p:sp>
    </p:spTree>
    <p:extLst>
      <p:ext uri="{BB962C8B-B14F-4D97-AF65-F5344CB8AC3E}">
        <p14:creationId xmlns:p14="http://schemas.microsoft.com/office/powerpoint/2010/main" val="2619667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367F573-A0B5-6B4D-BAFF-103DE4AF1D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DK"/>
          </a:p>
        </p:txBody>
      </p:sp>
      <p:sp>
        <p:nvSpPr>
          <p:cNvPr id="3" name="Text Placeholder 2">
            <a:extLst>
              <a:ext uri="{FF2B5EF4-FFF2-40B4-BE49-F238E27FC236}">
                <a16:creationId xmlns:a16="http://schemas.microsoft.com/office/drawing/2014/main" id="{220C8237-D3F3-0445-B4F6-771237110B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DK"/>
          </a:p>
        </p:txBody>
      </p:sp>
      <p:sp>
        <p:nvSpPr>
          <p:cNvPr id="4" name="Date Placeholder 3">
            <a:extLst>
              <a:ext uri="{FF2B5EF4-FFF2-40B4-BE49-F238E27FC236}">
                <a16:creationId xmlns:a16="http://schemas.microsoft.com/office/drawing/2014/main" id="{E24C3716-D2E7-9040-A1CA-6F85856E98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C2F9B-6595-6942-B516-9A6119718990}" type="datetimeFigureOut">
              <a:rPr lang="en-DK" smtClean="0"/>
              <a:t>02/11/2021</a:t>
            </a:fld>
            <a:endParaRPr lang="en-DK"/>
          </a:p>
        </p:txBody>
      </p:sp>
      <p:sp>
        <p:nvSpPr>
          <p:cNvPr id="5" name="Footer Placeholder 4">
            <a:extLst>
              <a:ext uri="{FF2B5EF4-FFF2-40B4-BE49-F238E27FC236}">
                <a16:creationId xmlns:a16="http://schemas.microsoft.com/office/drawing/2014/main" id="{2BC67C65-6130-8B4C-A05B-C235E0ADD3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DK"/>
          </a:p>
        </p:txBody>
      </p:sp>
      <p:sp>
        <p:nvSpPr>
          <p:cNvPr id="6" name="Slide Number Placeholder 5">
            <a:extLst>
              <a:ext uri="{FF2B5EF4-FFF2-40B4-BE49-F238E27FC236}">
                <a16:creationId xmlns:a16="http://schemas.microsoft.com/office/drawing/2014/main" id="{3F93FE9F-1DB7-6C46-886C-E5C3D56C42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9A460-FFEF-D444-BBF7-A400C1A57CD9}" type="slidenum">
              <a:rPr lang="en-DK" smtClean="0"/>
              <a:t>‹nr.›</a:t>
            </a:fld>
            <a:endParaRPr lang="en-DK"/>
          </a:p>
        </p:txBody>
      </p:sp>
    </p:spTree>
    <p:extLst>
      <p:ext uri="{BB962C8B-B14F-4D97-AF65-F5344CB8AC3E}">
        <p14:creationId xmlns:p14="http://schemas.microsoft.com/office/powerpoint/2010/main" val="28656122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ideo" Target="https://player.vimeo.com/video/458135434?app_id=12296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56B0-923E-8B44-A354-B3462BBAEE32}"/>
              </a:ext>
            </a:extLst>
          </p:cNvPr>
          <p:cNvSpPr>
            <a:spLocks noGrp="1"/>
          </p:cNvSpPr>
          <p:nvPr>
            <p:ph type="ctrTitle"/>
          </p:nvPr>
        </p:nvSpPr>
        <p:spPr>
          <a:xfrm>
            <a:off x="778475" y="1747430"/>
            <a:ext cx="9275805" cy="3363140"/>
          </a:xfrm>
        </p:spPr>
        <p:txBody>
          <a:bodyPr anchor="t">
            <a:noAutofit/>
          </a:bodyPr>
          <a:lstStyle/>
          <a:p>
            <a:pPr algn="l">
              <a:lnSpc>
                <a:spcPct val="100000"/>
              </a:lnSpc>
            </a:pPr>
            <a:r>
              <a:rPr lang="da-DK" b="1" dirty="0">
                <a:solidFill>
                  <a:schemeClr val="bg1"/>
                </a:solidFill>
                <a:latin typeface="Arial" panose="020B0604020202020204" pitchFamily="34" charset="0"/>
                <a:cs typeface="Arial" panose="020B0604020202020204" pitchFamily="34" charset="0"/>
              </a:rPr>
              <a:t>Opbyg </a:t>
            </a:r>
            <a:r>
              <a:rPr lang="da-DK" b="1" dirty="0">
                <a:solidFill>
                  <a:srgbClr val="1C415C"/>
                </a:solidFill>
                <a:latin typeface="Arial" panose="020B0604020202020204" pitchFamily="34" charset="0"/>
                <a:cs typeface="Arial" panose="020B0604020202020204" pitchFamily="34" charset="0"/>
              </a:rPr>
              <a:t>psykologisk sikkerhed </a:t>
            </a:r>
            <a:r>
              <a:rPr lang="da-DK" b="1" dirty="0">
                <a:solidFill>
                  <a:schemeClr val="bg1"/>
                </a:solidFill>
                <a:latin typeface="Arial" panose="020B0604020202020204" pitchFamily="34" charset="0"/>
                <a:cs typeface="Arial" panose="020B0604020202020204" pitchFamily="34" charset="0"/>
              </a:rPr>
              <a:t>og højn patientsikkerheden</a:t>
            </a:r>
            <a:endParaRPr lang="da-DK" b="1" dirty="0">
              <a:solidFill>
                <a:srgbClr val="1C415C"/>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A98853D0-5198-8D44-8EA4-22D5A802BAC7}"/>
              </a:ext>
            </a:extLst>
          </p:cNvPr>
          <p:cNvSpPr/>
          <p:nvPr/>
        </p:nvSpPr>
        <p:spPr>
          <a:xfrm>
            <a:off x="914399" y="4778718"/>
            <a:ext cx="8748583" cy="400110"/>
          </a:xfrm>
          <a:prstGeom prst="rect">
            <a:avLst/>
          </a:prstGeom>
        </p:spPr>
        <p:txBody>
          <a:bodyPr wrap="square">
            <a:spAutoFit/>
          </a:bodyPr>
          <a:lstStyle/>
          <a:p>
            <a:r>
              <a:rPr lang="en-GB" sz="2000" dirty="0">
                <a:solidFill>
                  <a:srgbClr val="1B415C"/>
                </a:solidFill>
                <a:effectLst/>
                <a:latin typeface="+mj-lt"/>
                <a:cs typeface="Arial" panose="020B0604020202020204" pitchFamily="34" charset="0"/>
              </a:rPr>
              <a:t>- </a:t>
            </a:r>
            <a:r>
              <a:rPr lang="da-DK" sz="2000" dirty="0">
                <a:solidFill>
                  <a:srgbClr val="1B415C"/>
                </a:solidFill>
                <a:effectLst/>
                <a:latin typeface="+mj-lt"/>
                <a:cs typeface="Arial" panose="020B0604020202020204" pitchFamily="34" charset="0"/>
              </a:rPr>
              <a:t>ved</a:t>
            </a:r>
            <a:r>
              <a:rPr lang="en-GB" sz="2000" dirty="0">
                <a:solidFill>
                  <a:srgbClr val="1B415C"/>
                </a:solidFill>
                <a:effectLst/>
                <a:latin typeface="+mj-lt"/>
                <a:cs typeface="Arial" panose="020B0604020202020204" pitchFamily="34" charset="0"/>
              </a:rPr>
              <a:t> </a:t>
            </a:r>
            <a:r>
              <a:rPr lang="da-DK" sz="2000" dirty="0">
                <a:solidFill>
                  <a:srgbClr val="1B415C"/>
                </a:solidFill>
                <a:effectLst/>
                <a:latin typeface="+mj-lt"/>
                <a:cs typeface="Arial" panose="020B0604020202020204" pitchFamily="34" charset="0"/>
              </a:rPr>
              <a:t>også</a:t>
            </a:r>
            <a:r>
              <a:rPr lang="en-GB" sz="2000" dirty="0">
                <a:solidFill>
                  <a:srgbClr val="1B415C"/>
                </a:solidFill>
                <a:effectLst/>
                <a:latin typeface="+mj-lt"/>
                <a:cs typeface="Arial" panose="020B0604020202020204" pitchFamily="34" charset="0"/>
              </a:rPr>
              <a:t> at tale om det, der er </a:t>
            </a:r>
            <a:r>
              <a:rPr lang="da-DK" sz="2000" dirty="0">
                <a:solidFill>
                  <a:srgbClr val="1B415C"/>
                </a:solidFill>
                <a:effectLst/>
                <a:latin typeface="+mj-lt"/>
                <a:cs typeface="Arial" panose="020B0604020202020204" pitchFamily="34" charset="0"/>
              </a:rPr>
              <a:t>svært</a:t>
            </a:r>
            <a:r>
              <a:rPr lang="en-GB" sz="2000" dirty="0">
                <a:solidFill>
                  <a:srgbClr val="1B415C"/>
                </a:solidFill>
                <a:effectLst/>
                <a:latin typeface="+mj-lt"/>
                <a:cs typeface="Arial" panose="020B0604020202020204" pitchFamily="34" charset="0"/>
              </a:rPr>
              <a:t> </a:t>
            </a:r>
            <a:r>
              <a:rPr lang="da-DK" sz="2000" dirty="0">
                <a:solidFill>
                  <a:srgbClr val="1B415C"/>
                </a:solidFill>
                <a:effectLst/>
                <a:latin typeface="+mj-lt"/>
                <a:cs typeface="Arial" panose="020B0604020202020204" pitchFamily="34" charset="0"/>
              </a:rPr>
              <a:t>i</a:t>
            </a:r>
            <a:r>
              <a:rPr lang="en-GB" sz="2000" dirty="0">
                <a:solidFill>
                  <a:srgbClr val="1B415C"/>
                </a:solidFill>
                <a:effectLst/>
                <a:latin typeface="+mj-lt"/>
                <a:cs typeface="Arial" panose="020B0604020202020204" pitchFamily="34" charset="0"/>
              </a:rPr>
              <a:t> </a:t>
            </a:r>
            <a:r>
              <a:rPr lang="da-DK" sz="2000" dirty="0">
                <a:solidFill>
                  <a:srgbClr val="1B415C"/>
                </a:solidFill>
                <a:effectLst/>
                <a:latin typeface="+mj-lt"/>
                <a:cs typeface="Arial" panose="020B0604020202020204" pitchFamily="34" charset="0"/>
              </a:rPr>
              <a:t>arbejdet</a:t>
            </a:r>
            <a:r>
              <a:rPr lang="en-GB" sz="2000" dirty="0">
                <a:solidFill>
                  <a:srgbClr val="1B415C"/>
                </a:solidFill>
                <a:effectLst/>
                <a:latin typeface="+mj-lt"/>
                <a:cs typeface="Arial" panose="020B0604020202020204" pitchFamily="34" charset="0"/>
              </a:rPr>
              <a:t>!</a:t>
            </a:r>
          </a:p>
        </p:txBody>
      </p:sp>
      <p:pic>
        <p:nvPicPr>
          <p:cNvPr id="9" name="Picture 8">
            <a:extLst>
              <a:ext uri="{FF2B5EF4-FFF2-40B4-BE49-F238E27FC236}">
                <a16:creationId xmlns:a16="http://schemas.microsoft.com/office/drawing/2014/main" id="{E46E4E4B-3BC3-334F-8A43-7D9783F8A058}"/>
              </a:ext>
            </a:extLst>
          </p:cNvPr>
          <p:cNvPicPr>
            <a:picLocks noChangeAspect="1"/>
          </p:cNvPicPr>
          <p:nvPr/>
        </p:nvPicPr>
        <p:blipFill>
          <a:blip r:embed="rId2"/>
          <a:stretch>
            <a:fillRect/>
          </a:stretch>
        </p:blipFill>
        <p:spPr>
          <a:xfrm>
            <a:off x="7191632" y="1579562"/>
            <a:ext cx="5544065" cy="7845551"/>
          </a:xfrm>
          <a:prstGeom prst="rect">
            <a:avLst/>
          </a:prstGeom>
        </p:spPr>
      </p:pic>
      <p:sp>
        <p:nvSpPr>
          <p:cNvPr id="12" name="Rectangle 11">
            <a:extLst>
              <a:ext uri="{FF2B5EF4-FFF2-40B4-BE49-F238E27FC236}">
                <a16:creationId xmlns:a16="http://schemas.microsoft.com/office/drawing/2014/main" id="{A324E106-ABD2-394E-A148-B51148DF6D3A}"/>
              </a:ext>
            </a:extLst>
          </p:cNvPr>
          <p:cNvSpPr/>
          <p:nvPr/>
        </p:nvSpPr>
        <p:spPr>
          <a:xfrm>
            <a:off x="778475" y="854193"/>
            <a:ext cx="8748583" cy="600164"/>
          </a:xfrm>
          <a:prstGeom prst="rect">
            <a:avLst/>
          </a:prstGeom>
        </p:spPr>
        <p:txBody>
          <a:bodyPr wrap="square">
            <a:spAutoFit/>
          </a:bodyPr>
          <a:lstStyle/>
          <a:p>
            <a:r>
              <a:rPr lang="en-GB" sz="3300" b="1" dirty="0">
                <a:solidFill>
                  <a:srgbClr val="1B415C"/>
                </a:solidFill>
                <a:effectLst/>
                <a:latin typeface="Mr Eaves Mod OT" panose="020B0603060502020202" pitchFamily="34" charset="77"/>
              </a:rPr>
              <a:t>Dialogspil for alle regionale </a:t>
            </a:r>
            <a:r>
              <a:rPr lang="da-DK" sz="3300" b="1" dirty="0">
                <a:solidFill>
                  <a:srgbClr val="1B415C"/>
                </a:solidFill>
                <a:effectLst/>
                <a:latin typeface="Mr Eaves Mod OT" panose="020B0603060502020202" pitchFamily="34" charset="77"/>
              </a:rPr>
              <a:t>arbejdspladser</a:t>
            </a:r>
            <a:endParaRPr lang="da-DK" sz="3300" dirty="0">
              <a:solidFill>
                <a:srgbClr val="1B415C"/>
              </a:solidFill>
              <a:effectLst/>
              <a:latin typeface="Mr Eaves Mod OT" panose="020B0603060502020202" pitchFamily="34" charset="77"/>
            </a:endParaRPr>
          </a:p>
        </p:txBody>
      </p:sp>
      <p:pic>
        <p:nvPicPr>
          <p:cNvPr id="13" name="Picture 12" descr="A close up of a sign&#10;&#10;Description automatically generated">
            <a:extLst>
              <a:ext uri="{FF2B5EF4-FFF2-40B4-BE49-F238E27FC236}">
                <a16:creationId xmlns:a16="http://schemas.microsoft.com/office/drawing/2014/main" id="{5F010AC5-3C30-D743-9FB8-CDCE81278D91}"/>
              </a:ext>
            </a:extLst>
          </p:cNvPr>
          <p:cNvPicPr>
            <a:picLocks noChangeAspect="1"/>
          </p:cNvPicPr>
          <p:nvPr/>
        </p:nvPicPr>
        <p:blipFill>
          <a:blip r:embed="rId3"/>
          <a:stretch>
            <a:fillRect/>
          </a:stretch>
        </p:blipFill>
        <p:spPr>
          <a:xfrm>
            <a:off x="914399" y="6162664"/>
            <a:ext cx="1157388" cy="365695"/>
          </a:xfrm>
          <a:prstGeom prst="rect">
            <a:avLst/>
          </a:prstGeom>
        </p:spPr>
      </p:pic>
      <p:pic>
        <p:nvPicPr>
          <p:cNvPr id="14" name="Picture 13">
            <a:extLst>
              <a:ext uri="{FF2B5EF4-FFF2-40B4-BE49-F238E27FC236}">
                <a16:creationId xmlns:a16="http://schemas.microsoft.com/office/drawing/2014/main" id="{E857CB37-B67F-F94C-BD14-914B8011EBD9}"/>
              </a:ext>
            </a:extLst>
          </p:cNvPr>
          <p:cNvPicPr>
            <a:picLocks noChangeAspect="1"/>
          </p:cNvPicPr>
          <p:nvPr/>
        </p:nvPicPr>
        <p:blipFill rotWithShape="1">
          <a:blip r:embed="rId4"/>
          <a:srcRect t="29792" b="35833"/>
          <a:stretch/>
        </p:blipFill>
        <p:spPr>
          <a:xfrm>
            <a:off x="2071787" y="5975898"/>
            <a:ext cx="1817963" cy="624925"/>
          </a:xfrm>
          <a:prstGeom prst="rect">
            <a:avLst/>
          </a:prstGeom>
        </p:spPr>
      </p:pic>
    </p:spTree>
    <p:extLst>
      <p:ext uri="{BB962C8B-B14F-4D97-AF65-F5344CB8AC3E}">
        <p14:creationId xmlns:p14="http://schemas.microsoft.com/office/powerpoint/2010/main" val="3984897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56B0-923E-8B44-A354-B3462BBAEE32}"/>
              </a:ext>
            </a:extLst>
          </p:cNvPr>
          <p:cNvSpPr>
            <a:spLocks noGrp="1"/>
          </p:cNvSpPr>
          <p:nvPr>
            <p:ph type="ctrTitle"/>
          </p:nvPr>
        </p:nvSpPr>
        <p:spPr>
          <a:xfrm>
            <a:off x="918519" y="713626"/>
            <a:ext cx="6396681" cy="1018395"/>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Spilleregler</a:t>
            </a:r>
            <a:endParaRPr lang="en-DK" sz="5000" b="1" dirty="0">
              <a:solidFill>
                <a:srgbClr val="1C415C"/>
              </a:solidFill>
              <a:latin typeface="Arial" panose="020B0604020202020204" pitchFamily="34" charset="0"/>
              <a:cs typeface="Arial" panose="020B0604020202020204" pitchFamily="34" charset="0"/>
            </a:endParaRPr>
          </a:p>
        </p:txBody>
      </p:sp>
      <p:sp>
        <p:nvSpPr>
          <p:cNvPr id="7" name="Oval 6">
            <a:extLst>
              <a:ext uri="{FF2B5EF4-FFF2-40B4-BE49-F238E27FC236}">
                <a16:creationId xmlns:a16="http://schemas.microsoft.com/office/drawing/2014/main" id="{007CE70F-C729-CD47-8330-F46D076845F1}"/>
              </a:ext>
            </a:extLst>
          </p:cNvPr>
          <p:cNvSpPr/>
          <p:nvPr/>
        </p:nvSpPr>
        <p:spPr>
          <a:xfrm>
            <a:off x="7841357" y="5125980"/>
            <a:ext cx="1863763" cy="1863763"/>
          </a:xfrm>
          <a:prstGeom prst="ellipse">
            <a:avLst/>
          </a:prstGeom>
          <a:solidFill>
            <a:srgbClr val="258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
        <p:nvSpPr>
          <p:cNvPr id="10" name="Oval 9">
            <a:extLst>
              <a:ext uri="{FF2B5EF4-FFF2-40B4-BE49-F238E27FC236}">
                <a16:creationId xmlns:a16="http://schemas.microsoft.com/office/drawing/2014/main" id="{70234000-F06F-D144-B36E-D755C2A8547A}"/>
              </a:ext>
            </a:extLst>
          </p:cNvPr>
          <p:cNvSpPr/>
          <p:nvPr/>
        </p:nvSpPr>
        <p:spPr>
          <a:xfrm>
            <a:off x="9774254" y="1207838"/>
            <a:ext cx="1278903" cy="1278903"/>
          </a:xfrm>
          <a:prstGeom prst="ellipse">
            <a:avLst/>
          </a:prstGeom>
          <a:solidFill>
            <a:srgbClr val="E15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pic>
        <p:nvPicPr>
          <p:cNvPr id="16" name="Picture 15" descr="A close up of a sign&#10;&#10;Description automatically generated">
            <a:extLst>
              <a:ext uri="{FF2B5EF4-FFF2-40B4-BE49-F238E27FC236}">
                <a16:creationId xmlns:a16="http://schemas.microsoft.com/office/drawing/2014/main" id="{66A708B8-FDC9-884C-A445-F46F5A07207A}"/>
              </a:ext>
            </a:extLst>
          </p:cNvPr>
          <p:cNvPicPr>
            <a:picLocks noChangeAspect="1"/>
          </p:cNvPicPr>
          <p:nvPr/>
        </p:nvPicPr>
        <p:blipFill>
          <a:blip r:embed="rId2"/>
          <a:stretch>
            <a:fillRect/>
          </a:stretch>
        </p:blipFill>
        <p:spPr>
          <a:xfrm>
            <a:off x="6999316" y="865770"/>
            <a:ext cx="5126460" cy="5126460"/>
          </a:xfrm>
          <a:prstGeom prst="rect">
            <a:avLst/>
          </a:prstGeom>
        </p:spPr>
      </p:pic>
      <p:sp>
        <p:nvSpPr>
          <p:cNvPr id="19" name="Rectangle 18">
            <a:extLst>
              <a:ext uri="{FF2B5EF4-FFF2-40B4-BE49-F238E27FC236}">
                <a16:creationId xmlns:a16="http://schemas.microsoft.com/office/drawing/2014/main" id="{06439281-D034-5F40-8F75-08B949F488F5}"/>
              </a:ext>
            </a:extLst>
          </p:cNvPr>
          <p:cNvSpPr/>
          <p:nvPr/>
        </p:nvSpPr>
        <p:spPr>
          <a:xfrm>
            <a:off x="918519" y="1789072"/>
            <a:ext cx="5848041" cy="3416320"/>
          </a:xfrm>
          <a:prstGeom prst="rect">
            <a:avLst/>
          </a:prstGeom>
        </p:spPr>
        <p:txBody>
          <a:bodyPr wrap="square">
            <a:spAutoFit/>
          </a:bodyPr>
          <a:lstStyle/>
          <a:p>
            <a:pPr marL="285750" indent="-285750">
              <a:buFont typeface="Arial" panose="020B0604020202020204" pitchFamily="34" charset="0"/>
              <a:buChar char="•"/>
            </a:pPr>
            <a:r>
              <a:rPr lang="da-DK" dirty="0">
                <a:latin typeface="+mj-lt"/>
              </a:rPr>
              <a:t>Målet</a:t>
            </a:r>
            <a:r>
              <a:rPr lang="en-GB" dirty="0">
                <a:latin typeface="+mj-lt"/>
              </a:rPr>
              <a:t> er </a:t>
            </a:r>
            <a:r>
              <a:rPr lang="da-DK" i="1" dirty="0">
                <a:latin typeface="+mj-lt"/>
              </a:rPr>
              <a:t>ikke</a:t>
            </a:r>
            <a:r>
              <a:rPr lang="en-GB" i="1" dirty="0">
                <a:latin typeface="+mj-lt"/>
              </a:rPr>
              <a:t> </a:t>
            </a:r>
            <a:r>
              <a:rPr lang="en-GB" dirty="0">
                <a:latin typeface="+mj-lt"/>
              </a:rPr>
              <a:t>at </a:t>
            </a:r>
            <a:r>
              <a:rPr lang="da-DK" dirty="0">
                <a:latin typeface="+mj-lt"/>
              </a:rPr>
              <a:t>blive</a:t>
            </a:r>
            <a:r>
              <a:rPr lang="en-GB" dirty="0">
                <a:latin typeface="+mj-lt"/>
              </a:rPr>
              <a:t> </a:t>
            </a:r>
            <a:r>
              <a:rPr lang="da-DK" dirty="0">
                <a:latin typeface="+mj-lt"/>
              </a:rPr>
              <a:t>enige</a:t>
            </a:r>
            <a:r>
              <a:rPr lang="en-GB" dirty="0">
                <a:latin typeface="+mj-lt"/>
              </a:rPr>
              <a:t>, men derimod at give alle deltagere mulighed for at fortælle om deres oplevelser, erfaringer og tanker om hvert udsagn på kortene. </a:t>
            </a:r>
          </a:p>
          <a:p>
            <a:endParaRPr lang="en-GB" dirty="0">
              <a:latin typeface="+mj-lt"/>
            </a:endParaRPr>
          </a:p>
          <a:p>
            <a:pPr marL="285750" indent="-285750">
              <a:buFont typeface="Arial" panose="020B0604020202020204" pitchFamily="34" charset="0"/>
              <a:buChar char="•"/>
            </a:pPr>
            <a:r>
              <a:rPr lang="en-GB" dirty="0">
                <a:latin typeface="+mj-lt"/>
              </a:rPr>
              <a:t>Træk et nyt kort, når udsagnet er debatteret. </a:t>
            </a:r>
          </a:p>
          <a:p>
            <a:endParaRPr lang="en-GB" dirty="0">
              <a:latin typeface="+mj-lt"/>
            </a:endParaRPr>
          </a:p>
          <a:p>
            <a:pPr marL="285750" indent="-285750">
              <a:buFont typeface="Arial" panose="020B0604020202020204" pitchFamily="34" charset="0"/>
              <a:buChar char="•"/>
            </a:pPr>
            <a:r>
              <a:rPr lang="en-GB" i="1" dirty="0">
                <a:latin typeface="+mj-lt"/>
              </a:rPr>
              <a:t>Hvis et kort ikke giver mening for jer, så gå videre og træk et nyt. </a:t>
            </a:r>
            <a:r>
              <a:rPr lang="en-GB" dirty="0">
                <a:latin typeface="+mj-lt"/>
              </a:rPr>
              <a:t>I skal ikke nødvendigvis nå alle kort igennem. </a:t>
            </a:r>
          </a:p>
          <a:p>
            <a:pPr marL="285750" indent="-285750">
              <a:buFont typeface="Arial" panose="020B0604020202020204" pitchFamily="34" charset="0"/>
              <a:buChar char="•"/>
            </a:pPr>
            <a:endParaRPr lang="en-GB" dirty="0">
              <a:latin typeface="+mj-lt"/>
            </a:endParaRPr>
          </a:p>
          <a:p>
            <a:pPr marL="285750" indent="-285750">
              <a:buFont typeface="Arial" panose="020B0604020202020204" pitchFamily="34" charset="0"/>
              <a:buChar char="•"/>
            </a:pPr>
            <a:r>
              <a:rPr lang="en-GB" dirty="0">
                <a:latin typeface="+mj-lt"/>
              </a:rPr>
              <a:t>Hver femte gang I trækker et kort, skal I trække et </a:t>
            </a:r>
            <a:r>
              <a:rPr lang="en-GB" b="1" dirty="0">
                <a:solidFill>
                  <a:srgbClr val="01A074"/>
                </a:solidFill>
              </a:rPr>
              <a:t>grønt</a:t>
            </a:r>
            <a:r>
              <a:rPr lang="en-GB" dirty="0">
                <a:latin typeface="+mj-lt"/>
              </a:rPr>
              <a:t> dialogkort.</a:t>
            </a:r>
          </a:p>
          <a:p>
            <a:pPr marL="285750" indent="-285750">
              <a:buFont typeface="Arial" panose="020B0604020202020204" pitchFamily="34" charset="0"/>
              <a:buChar char="•"/>
            </a:pPr>
            <a:endParaRPr lang="en-GB" dirty="0">
              <a:latin typeface="+mj-lt"/>
            </a:endParaRPr>
          </a:p>
        </p:txBody>
      </p:sp>
    </p:spTree>
    <p:extLst>
      <p:ext uri="{BB962C8B-B14F-4D97-AF65-F5344CB8AC3E}">
        <p14:creationId xmlns:p14="http://schemas.microsoft.com/office/powerpoint/2010/main" val="3428774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C261F45D-13F5-6042-A60B-33DAA80AAA30}"/>
              </a:ext>
            </a:extLst>
          </p:cNvPr>
          <p:cNvSpPr/>
          <p:nvPr/>
        </p:nvSpPr>
        <p:spPr>
          <a:xfrm>
            <a:off x="918520" y="1794327"/>
            <a:ext cx="5673474" cy="2862322"/>
          </a:xfrm>
          <a:prstGeom prst="rect">
            <a:avLst/>
          </a:prstGeom>
        </p:spPr>
        <p:txBody>
          <a:bodyPr wrap="square">
            <a:spAutoFit/>
          </a:bodyPr>
          <a:lstStyle/>
          <a:p>
            <a:pPr marL="285750" lvl="0" indent="-285750">
              <a:buFont typeface="Arial" panose="020B0604020202020204" pitchFamily="34" charset="0"/>
              <a:buChar char="•"/>
            </a:pPr>
            <a:r>
              <a:rPr lang="da-DK" dirty="0">
                <a:latin typeface="+mj-lt"/>
              </a:rPr>
              <a:t>Drøft nu de </a:t>
            </a:r>
            <a:r>
              <a:rPr lang="da-DK" b="1" dirty="0">
                <a:solidFill>
                  <a:srgbClr val="D54A0B"/>
                </a:solidFill>
              </a:rPr>
              <a:t>orange</a:t>
            </a:r>
            <a:r>
              <a:rPr lang="da-DK" b="1" dirty="0"/>
              <a:t> </a:t>
            </a:r>
            <a:r>
              <a:rPr lang="da-DK" dirty="0">
                <a:latin typeface="+mj-lt"/>
              </a:rPr>
              <a:t>dialogkort</a:t>
            </a:r>
          </a:p>
          <a:p>
            <a:pPr marL="285750" lvl="0" indent="-285750">
              <a:buFont typeface="Arial" panose="020B0604020202020204" pitchFamily="34" charset="0"/>
              <a:buChar char="•"/>
            </a:pPr>
            <a:endParaRPr lang="da-DK" dirty="0">
              <a:latin typeface="+mj-lt"/>
            </a:endParaRPr>
          </a:p>
          <a:p>
            <a:pPr marL="285750" indent="-285750">
              <a:buFont typeface="Arial" panose="020B0604020202020204" pitchFamily="34" charset="0"/>
              <a:buChar char="•"/>
            </a:pPr>
            <a:r>
              <a:rPr lang="da-DK" dirty="0">
                <a:latin typeface="+mj-lt"/>
              </a:rPr>
              <a:t>Fortæl på skift, hvad I mener, bør være næste skridt i vores fælles arbejde med at opbygge endnu mere psykologisk sikkerhed.</a:t>
            </a:r>
          </a:p>
          <a:p>
            <a:pPr marL="285750" indent="-285750">
              <a:buFont typeface="Arial" panose="020B0604020202020204" pitchFamily="34" charset="0"/>
              <a:buChar char="•"/>
            </a:pPr>
            <a:endParaRPr lang="da-DK" dirty="0">
              <a:latin typeface="+mj-lt"/>
            </a:endParaRPr>
          </a:p>
          <a:p>
            <a:pPr marL="285750" indent="-285750">
              <a:buFont typeface="Arial" panose="020B0604020202020204" pitchFamily="34" charset="0"/>
              <a:buChar char="•"/>
            </a:pPr>
            <a:r>
              <a:rPr lang="da-DK" dirty="0">
                <a:latin typeface="+mj-lt"/>
              </a:rPr>
              <a:t>Næste gruppe præsenterer efterfølgende de tanker og ideer, som IKKE allerede er nævnt</a:t>
            </a:r>
          </a:p>
          <a:p>
            <a:pPr marL="285750" indent="-285750">
              <a:buFont typeface="Arial" panose="020B0604020202020204" pitchFamily="34" charset="0"/>
              <a:buChar char="•"/>
            </a:pPr>
            <a:endParaRPr lang="da-DK" dirty="0">
              <a:latin typeface="+mj-lt"/>
            </a:endParaRPr>
          </a:p>
          <a:p>
            <a:pPr marL="285750" indent="-285750">
              <a:buFont typeface="Arial" panose="020B0604020202020204" pitchFamily="34" charset="0"/>
              <a:buChar char="•"/>
            </a:pPr>
            <a:r>
              <a:rPr lang="da-DK" dirty="0">
                <a:latin typeface="+mj-lt"/>
              </a:rPr>
              <a:t>Tak for nu!</a:t>
            </a:r>
          </a:p>
        </p:txBody>
      </p:sp>
      <p:sp>
        <p:nvSpPr>
          <p:cNvPr id="7" name="Oval 6">
            <a:extLst>
              <a:ext uri="{FF2B5EF4-FFF2-40B4-BE49-F238E27FC236}">
                <a16:creationId xmlns:a16="http://schemas.microsoft.com/office/drawing/2014/main" id="{007CE70F-C729-CD47-8330-F46D076845F1}"/>
              </a:ext>
            </a:extLst>
          </p:cNvPr>
          <p:cNvSpPr/>
          <p:nvPr/>
        </p:nvSpPr>
        <p:spPr>
          <a:xfrm>
            <a:off x="8749799" y="5309444"/>
            <a:ext cx="1863763" cy="1863763"/>
          </a:xfrm>
          <a:prstGeom prst="ellipse">
            <a:avLst/>
          </a:prstGeom>
          <a:solidFill>
            <a:srgbClr val="1C4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
        <p:nvSpPr>
          <p:cNvPr id="10" name="Oval 9">
            <a:extLst>
              <a:ext uri="{FF2B5EF4-FFF2-40B4-BE49-F238E27FC236}">
                <a16:creationId xmlns:a16="http://schemas.microsoft.com/office/drawing/2014/main" id="{70234000-F06F-D144-B36E-D755C2A8547A}"/>
              </a:ext>
            </a:extLst>
          </p:cNvPr>
          <p:cNvSpPr/>
          <p:nvPr/>
        </p:nvSpPr>
        <p:spPr>
          <a:xfrm>
            <a:off x="10062519" y="4196885"/>
            <a:ext cx="1076606" cy="1076606"/>
          </a:xfrm>
          <a:prstGeom prst="ellipse">
            <a:avLst/>
          </a:prstGeom>
          <a:solidFill>
            <a:srgbClr val="B4D3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pic>
        <p:nvPicPr>
          <p:cNvPr id="6" name="Picture 5" descr="A close up of a logo&#10;&#10;Description automatically generated">
            <a:extLst>
              <a:ext uri="{FF2B5EF4-FFF2-40B4-BE49-F238E27FC236}">
                <a16:creationId xmlns:a16="http://schemas.microsoft.com/office/drawing/2014/main" id="{5661905A-2E08-7E41-872A-76F2F0AECA13}"/>
              </a:ext>
            </a:extLst>
          </p:cNvPr>
          <p:cNvPicPr>
            <a:picLocks noChangeAspect="1"/>
          </p:cNvPicPr>
          <p:nvPr/>
        </p:nvPicPr>
        <p:blipFill>
          <a:blip r:embed="rId2"/>
          <a:stretch>
            <a:fillRect/>
          </a:stretch>
        </p:blipFill>
        <p:spPr>
          <a:xfrm>
            <a:off x="6905951" y="797367"/>
            <a:ext cx="5704455" cy="5704455"/>
          </a:xfrm>
          <a:prstGeom prst="rect">
            <a:avLst/>
          </a:prstGeom>
        </p:spPr>
      </p:pic>
      <p:sp>
        <p:nvSpPr>
          <p:cNvPr id="8" name="Title 1">
            <a:extLst>
              <a:ext uri="{FF2B5EF4-FFF2-40B4-BE49-F238E27FC236}">
                <a16:creationId xmlns:a16="http://schemas.microsoft.com/office/drawing/2014/main" id="{33E20B8A-9542-F944-A829-427B07FB895C}"/>
              </a:ext>
            </a:extLst>
          </p:cNvPr>
          <p:cNvSpPr txBox="1">
            <a:spLocks/>
          </p:cNvSpPr>
          <p:nvPr/>
        </p:nvSpPr>
        <p:spPr>
          <a:xfrm>
            <a:off x="918519" y="713626"/>
            <a:ext cx="9144000" cy="1018395"/>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a-DK" sz="5000" b="1" dirty="0">
                <a:solidFill>
                  <a:srgbClr val="1C415C"/>
                </a:solidFill>
                <a:latin typeface="Arial" panose="020B0604020202020204" pitchFamily="34" charset="0"/>
                <a:cs typeface="Arial" panose="020B0604020202020204" pitchFamily="34" charset="0"/>
              </a:rPr>
              <a:t>Afrunding af dialogen</a:t>
            </a:r>
            <a:endParaRPr lang="en-DK" sz="5000" b="1" dirty="0">
              <a:solidFill>
                <a:srgbClr val="1C415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2631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56B0-923E-8B44-A354-B3462BBAEE32}"/>
              </a:ext>
            </a:extLst>
          </p:cNvPr>
          <p:cNvSpPr>
            <a:spLocks noGrp="1"/>
          </p:cNvSpPr>
          <p:nvPr>
            <p:ph type="ctrTitle"/>
          </p:nvPr>
        </p:nvSpPr>
        <p:spPr>
          <a:xfrm>
            <a:off x="918519" y="735249"/>
            <a:ext cx="9144000" cy="1655762"/>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De fem veje </a:t>
            </a:r>
            <a:r>
              <a:rPr lang="da-DK" sz="5000" b="1" dirty="0">
                <a:solidFill>
                  <a:schemeClr val="bg1"/>
                </a:solidFill>
                <a:latin typeface="Arial" panose="020B0604020202020204" pitchFamily="34" charset="0"/>
                <a:cs typeface="Arial" panose="020B0604020202020204" pitchFamily="34" charset="0"/>
              </a:rPr>
              <a:t>til at opbygge psykologisk sikkerhed</a:t>
            </a:r>
            <a:endParaRPr lang="en-DK" sz="5000" b="1" dirty="0">
              <a:solidFill>
                <a:schemeClr val="bg1"/>
              </a:solidFill>
              <a:latin typeface="Arial" panose="020B0604020202020204" pitchFamily="34" charset="0"/>
              <a:cs typeface="Arial" panose="020B0604020202020204" pitchFamily="34" charset="0"/>
            </a:endParaRPr>
          </a:p>
        </p:txBody>
      </p:sp>
      <p:sp>
        <p:nvSpPr>
          <p:cNvPr id="8" name="Oval 7">
            <a:extLst>
              <a:ext uri="{FF2B5EF4-FFF2-40B4-BE49-F238E27FC236}">
                <a16:creationId xmlns:a16="http://schemas.microsoft.com/office/drawing/2014/main" id="{9D06439A-F7CD-964D-8410-E80534E627F5}"/>
              </a:ext>
            </a:extLst>
          </p:cNvPr>
          <p:cNvSpPr/>
          <p:nvPr/>
        </p:nvSpPr>
        <p:spPr>
          <a:xfrm>
            <a:off x="918519" y="2970625"/>
            <a:ext cx="684813" cy="684813"/>
          </a:xfrm>
          <a:prstGeom prst="ellipse">
            <a:avLst/>
          </a:prstGeom>
          <a:solidFill>
            <a:srgbClr val="E15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sz="2500" dirty="0">
                <a:latin typeface="Arial" panose="020B0604020202020204" pitchFamily="34" charset="0"/>
                <a:cs typeface="Arial" panose="020B0604020202020204" pitchFamily="34" charset="0"/>
              </a:rPr>
              <a:t>1</a:t>
            </a:r>
          </a:p>
        </p:txBody>
      </p:sp>
      <p:sp>
        <p:nvSpPr>
          <p:cNvPr id="7" name="Rectangle 6">
            <a:extLst>
              <a:ext uri="{FF2B5EF4-FFF2-40B4-BE49-F238E27FC236}">
                <a16:creationId xmlns:a16="http://schemas.microsoft.com/office/drawing/2014/main" id="{5E7D4A7E-0FA2-AA47-9968-64E0D8575E4E}"/>
              </a:ext>
            </a:extLst>
          </p:cNvPr>
          <p:cNvSpPr/>
          <p:nvPr/>
        </p:nvSpPr>
        <p:spPr>
          <a:xfrm>
            <a:off x="2070913" y="3063608"/>
            <a:ext cx="6396682" cy="2539157"/>
          </a:xfrm>
          <a:prstGeom prst="rect">
            <a:avLst/>
          </a:prstGeom>
        </p:spPr>
        <p:txBody>
          <a:bodyPr wrap="square">
            <a:spAutoFit/>
          </a:bodyPr>
          <a:lstStyle/>
          <a:p>
            <a:pPr>
              <a:spcAft>
                <a:spcPts val="1800"/>
              </a:spcAft>
            </a:pPr>
            <a:r>
              <a:rPr lang="da-DK" b="1" dirty="0">
                <a:cs typeface="Arial" panose="020B0604020202020204" pitchFamily="34" charset="0"/>
              </a:rPr>
              <a:t>Individ – anerkend din fejlbarlighed og find dit mod!</a:t>
            </a:r>
          </a:p>
          <a:p>
            <a:r>
              <a:rPr lang="da-DK" dirty="0">
                <a:latin typeface="+mj-lt"/>
              </a:rPr>
              <a:t>Vi kan hver især gøre noget for at finde mod til at sætte vanskelige emner på dagsordenen på vores arbejdsplads. Forskning viser, at jo mere respektfuldt og anerkendende vi taler til os selv og accepterer fejlbarlighed som et grundvilkår, jo nemmere er det for os, at finde mod til at vise os sårbare overfor andre. Erfaringen viser, at det er med mod, til at turde vise sig sårbar, som det er med influenza; det smitter. </a:t>
            </a:r>
            <a:r>
              <a:rPr lang="da-DK" b="1" dirty="0">
                <a:latin typeface="+mj-lt"/>
              </a:rPr>
              <a:t> </a:t>
            </a:r>
            <a:endParaRPr lang="da-DK" dirty="0">
              <a:latin typeface="+mj-lt"/>
            </a:endParaRPr>
          </a:p>
        </p:txBody>
      </p:sp>
    </p:spTree>
    <p:extLst>
      <p:ext uri="{BB962C8B-B14F-4D97-AF65-F5344CB8AC3E}">
        <p14:creationId xmlns:p14="http://schemas.microsoft.com/office/powerpoint/2010/main" val="4265945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9D06439A-F7CD-964D-8410-E80534E627F5}"/>
              </a:ext>
            </a:extLst>
          </p:cNvPr>
          <p:cNvSpPr/>
          <p:nvPr/>
        </p:nvSpPr>
        <p:spPr>
          <a:xfrm>
            <a:off x="918519" y="2970625"/>
            <a:ext cx="684813" cy="684813"/>
          </a:xfrm>
          <a:prstGeom prst="ellipse">
            <a:avLst/>
          </a:prstGeom>
          <a:solidFill>
            <a:srgbClr val="1C4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sz="2500" dirty="0">
                <a:latin typeface="Arial" panose="020B0604020202020204" pitchFamily="34" charset="0"/>
                <a:cs typeface="Arial" panose="020B0604020202020204" pitchFamily="34" charset="0"/>
              </a:rPr>
              <a:t>2</a:t>
            </a:r>
          </a:p>
        </p:txBody>
      </p:sp>
      <p:sp>
        <p:nvSpPr>
          <p:cNvPr id="7" name="Rectangle 6">
            <a:extLst>
              <a:ext uri="{FF2B5EF4-FFF2-40B4-BE49-F238E27FC236}">
                <a16:creationId xmlns:a16="http://schemas.microsoft.com/office/drawing/2014/main" id="{5E7D4A7E-0FA2-AA47-9968-64E0D8575E4E}"/>
              </a:ext>
            </a:extLst>
          </p:cNvPr>
          <p:cNvSpPr/>
          <p:nvPr/>
        </p:nvSpPr>
        <p:spPr>
          <a:xfrm>
            <a:off x="2070913" y="3063608"/>
            <a:ext cx="6396682" cy="2816156"/>
          </a:xfrm>
          <a:prstGeom prst="rect">
            <a:avLst/>
          </a:prstGeom>
        </p:spPr>
        <p:txBody>
          <a:bodyPr wrap="square">
            <a:spAutoFit/>
          </a:bodyPr>
          <a:lstStyle/>
          <a:p>
            <a:pPr>
              <a:spcAft>
                <a:spcPts val="1800"/>
              </a:spcAft>
            </a:pPr>
            <a:r>
              <a:rPr lang="da-DK" b="1" dirty="0">
                <a:cs typeface="Arial" panose="020B0604020202020204" pitchFamily="34" charset="0"/>
              </a:rPr>
              <a:t>Gruppe – lyt og vær nysgerrige på hinanden, for sammen bliver vi klogere!</a:t>
            </a:r>
          </a:p>
          <a:p>
            <a:r>
              <a:rPr lang="da-DK" dirty="0">
                <a:latin typeface="+mj-lt"/>
              </a:rPr>
              <a:t>Vi mennesker har brug for at høre til i fællesskaber - også på arbejdspladsen. Hvis vi har erfaring for at blive ignoreret, afvist eller nedgjort (fx gennem humor), når vi sætter ord på vanskelige emner i arbejdet, vil vi typisk stoppe med at gøre det. Det er derfor afgørende vigtigt at lytte nysgerrigt og fordomsfrit, når nogen finder modet til fx at bede om hjælp, foreslår noget nyt, påtaler en hård tone eller udtrykker en uenighed omkring arbejdet.</a:t>
            </a:r>
          </a:p>
        </p:txBody>
      </p:sp>
      <p:sp>
        <p:nvSpPr>
          <p:cNvPr id="9" name="Title 1">
            <a:extLst>
              <a:ext uri="{FF2B5EF4-FFF2-40B4-BE49-F238E27FC236}">
                <a16:creationId xmlns:a16="http://schemas.microsoft.com/office/drawing/2014/main" id="{8E83F3DC-D42B-1D45-B223-D6238352942E}"/>
              </a:ext>
            </a:extLst>
          </p:cNvPr>
          <p:cNvSpPr txBox="1">
            <a:spLocks/>
          </p:cNvSpPr>
          <p:nvPr/>
        </p:nvSpPr>
        <p:spPr>
          <a:xfrm>
            <a:off x="918519" y="735249"/>
            <a:ext cx="9144000" cy="165576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a-DK" sz="5000" b="1" dirty="0">
                <a:solidFill>
                  <a:srgbClr val="1C415C"/>
                </a:solidFill>
                <a:latin typeface="Arial" panose="020B0604020202020204" pitchFamily="34" charset="0"/>
                <a:cs typeface="Arial" panose="020B0604020202020204" pitchFamily="34" charset="0"/>
              </a:rPr>
              <a:t>De fem veje </a:t>
            </a:r>
            <a:r>
              <a:rPr lang="da-DK" sz="5000" b="1" dirty="0">
                <a:solidFill>
                  <a:schemeClr val="bg1"/>
                </a:solidFill>
                <a:latin typeface="Arial" panose="020B0604020202020204" pitchFamily="34" charset="0"/>
                <a:cs typeface="Arial" panose="020B0604020202020204" pitchFamily="34" charset="0"/>
              </a:rPr>
              <a:t>til at opbygge psykologisk sikkerhed</a:t>
            </a:r>
            <a:endParaRPr lang="en-DK" sz="5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6680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E7D4A7E-0FA2-AA47-9968-64E0D8575E4E}"/>
              </a:ext>
            </a:extLst>
          </p:cNvPr>
          <p:cNvSpPr/>
          <p:nvPr/>
        </p:nvSpPr>
        <p:spPr>
          <a:xfrm>
            <a:off x="2070913" y="3063608"/>
            <a:ext cx="6396682" cy="2539157"/>
          </a:xfrm>
          <a:prstGeom prst="rect">
            <a:avLst/>
          </a:prstGeom>
        </p:spPr>
        <p:txBody>
          <a:bodyPr wrap="square">
            <a:spAutoFit/>
          </a:bodyPr>
          <a:lstStyle/>
          <a:p>
            <a:pPr>
              <a:spcAft>
                <a:spcPts val="1800"/>
              </a:spcAft>
            </a:pPr>
            <a:r>
              <a:rPr lang="da-DK" b="1" dirty="0">
                <a:cs typeface="Arial" panose="020B0604020202020204" pitchFamily="34" charset="0"/>
              </a:rPr>
              <a:t>Ledelse – Gå foran og find modet til at vise dig uperfekt i arbejdet!</a:t>
            </a:r>
          </a:p>
          <a:p>
            <a:r>
              <a:rPr lang="da-DK" dirty="0">
                <a:latin typeface="+mj-lt"/>
              </a:rPr>
              <a:t>Ledere er vigtige rollemodeller på arbejdspladsen – også når det kommer til at dele tvivl, uvidenhed eller inkompetence. Hvis lederen har mod til at vise, at der er ting vedkommende ikke ved, ikke kan, eller kan komme i tvivl om og udviser nysgerrighed overfor nye ideer og initiativer, så er der større chance for, at medarbejderne også gør det. </a:t>
            </a:r>
          </a:p>
        </p:txBody>
      </p:sp>
      <p:sp>
        <p:nvSpPr>
          <p:cNvPr id="5" name="Oval 4">
            <a:extLst>
              <a:ext uri="{FF2B5EF4-FFF2-40B4-BE49-F238E27FC236}">
                <a16:creationId xmlns:a16="http://schemas.microsoft.com/office/drawing/2014/main" id="{979F049B-3BE3-9643-A706-914CA1F23DFF}"/>
              </a:ext>
            </a:extLst>
          </p:cNvPr>
          <p:cNvSpPr/>
          <p:nvPr/>
        </p:nvSpPr>
        <p:spPr>
          <a:xfrm>
            <a:off x="918519" y="2970625"/>
            <a:ext cx="684813" cy="684813"/>
          </a:xfrm>
          <a:prstGeom prst="ellipse">
            <a:avLst/>
          </a:prstGeom>
          <a:solidFill>
            <a:srgbClr val="258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sz="2500" dirty="0">
                <a:latin typeface="Arial" panose="020B0604020202020204" pitchFamily="34" charset="0"/>
                <a:cs typeface="Arial" panose="020B0604020202020204" pitchFamily="34" charset="0"/>
              </a:rPr>
              <a:t>3</a:t>
            </a:r>
          </a:p>
        </p:txBody>
      </p:sp>
      <p:sp>
        <p:nvSpPr>
          <p:cNvPr id="8" name="Title 1">
            <a:extLst>
              <a:ext uri="{FF2B5EF4-FFF2-40B4-BE49-F238E27FC236}">
                <a16:creationId xmlns:a16="http://schemas.microsoft.com/office/drawing/2014/main" id="{59C57D44-EB56-D443-8E03-5DF70D203D52}"/>
              </a:ext>
            </a:extLst>
          </p:cNvPr>
          <p:cNvSpPr>
            <a:spLocks noGrp="1"/>
          </p:cNvSpPr>
          <p:nvPr>
            <p:ph type="ctrTitle"/>
          </p:nvPr>
        </p:nvSpPr>
        <p:spPr>
          <a:xfrm>
            <a:off x="918519" y="735249"/>
            <a:ext cx="9144000" cy="1655762"/>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De fem veje </a:t>
            </a:r>
            <a:r>
              <a:rPr lang="da-DK" sz="5000" b="1" dirty="0">
                <a:solidFill>
                  <a:schemeClr val="bg1"/>
                </a:solidFill>
                <a:latin typeface="Arial" panose="020B0604020202020204" pitchFamily="34" charset="0"/>
                <a:cs typeface="Arial" panose="020B0604020202020204" pitchFamily="34" charset="0"/>
              </a:rPr>
              <a:t>til at opbygge psykologisk sikkerhed</a:t>
            </a:r>
            <a:endParaRPr lang="en-DK" sz="5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8095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E7D4A7E-0FA2-AA47-9968-64E0D8575E4E}"/>
              </a:ext>
            </a:extLst>
          </p:cNvPr>
          <p:cNvSpPr/>
          <p:nvPr/>
        </p:nvSpPr>
        <p:spPr>
          <a:xfrm>
            <a:off x="2070912" y="3063608"/>
            <a:ext cx="8137799" cy="2816156"/>
          </a:xfrm>
          <a:prstGeom prst="rect">
            <a:avLst/>
          </a:prstGeom>
        </p:spPr>
        <p:txBody>
          <a:bodyPr wrap="square">
            <a:spAutoFit/>
          </a:bodyPr>
          <a:lstStyle/>
          <a:p>
            <a:pPr>
              <a:spcAft>
                <a:spcPts val="1800"/>
              </a:spcAft>
            </a:pPr>
            <a:r>
              <a:rPr lang="da-DK" b="1" dirty="0">
                <a:cs typeface="Arial" panose="020B0604020202020204" pitchFamily="34" charset="0"/>
              </a:rPr>
              <a:t>Organisation – skab arbejdsgange, gør drøftelser af svære emner i arbejdet til vane</a:t>
            </a:r>
          </a:p>
          <a:p>
            <a:r>
              <a:rPr lang="da-DK" dirty="0">
                <a:latin typeface="+mj-lt"/>
              </a:rPr>
              <a:t>For at samtaler i arbejdsfællesskabet om fx uvidenhed, inkompetence, fejl og grænseoverskridende adfærd skal blive lige så almindelige som at drikke en kop kaffe, er det vigtigt, at de inkorporeres i den daglige arbejdsgang. Det kan gøres på mange måder, alt afhængig af arbejdsopgaver og organisering. Drøftelser af utilsigtede hændelser, episoder med vold eller trusler, kollegial faglig feedback, nysgerrighed på nye kollegers oplevelser af (sam)arbejdet er blot nogle af de emner, der kan være vigtige at tage op. Men fælles for alle emner er, at det er af afgørende betydning, at de organiseres som faste arbejdsopgaver. </a:t>
            </a:r>
          </a:p>
        </p:txBody>
      </p:sp>
      <p:sp>
        <p:nvSpPr>
          <p:cNvPr id="5" name="Oval 4">
            <a:extLst>
              <a:ext uri="{FF2B5EF4-FFF2-40B4-BE49-F238E27FC236}">
                <a16:creationId xmlns:a16="http://schemas.microsoft.com/office/drawing/2014/main" id="{6FA260D2-55B0-024B-AC33-11EE005D8160}"/>
              </a:ext>
            </a:extLst>
          </p:cNvPr>
          <p:cNvSpPr/>
          <p:nvPr/>
        </p:nvSpPr>
        <p:spPr>
          <a:xfrm>
            <a:off x="918519" y="2970625"/>
            <a:ext cx="684813" cy="684813"/>
          </a:xfrm>
          <a:prstGeom prst="ellipse">
            <a:avLst/>
          </a:prstGeom>
          <a:solidFill>
            <a:srgbClr val="E15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sz="2500" dirty="0">
                <a:latin typeface="Arial" panose="020B0604020202020204" pitchFamily="34" charset="0"/>
                <a:cs typeface="Arial" panose="020B0604020202020204" pitchFamily="34" charset="0"/>
              </a:rPr>
              <a:t>4</a:t>
            </a:r>
          </a:p>
        </p:txBody>
      </p:sp>
      <p:sp>
        <p:nvSpPr>
          <p:cNvPr id="8" name="Title 1">
            <a:extLst>
              <a:ext uri="{FF2B5EF4-FFF2-40B4-BE49-F238E27FC236}">
                <a16:creationId xmlns:a16="http://schemas.microsoft.com/office/drawing/2014/main" id="{AC106F06-8A17-4B4F-9E04-485586AC22CA}"/>
              </a:ext>
            </a:extLst>
          </p:cNvPr>
          <p:cNvSpPr txBox="1">
            <a:spLocks/>
          </p:cNvSpPr>
          <p:nvPr/>
        </p:nvSpPr>
        <p:spPr>
          <a:xfrm>
            <a:off x="918519" y="735249"/>
            <a:ext cx="9144000" cy="1655762"/>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a-DK" sz="5000" b="1" dirty="0">
                <a:solidFill>
                  <a:srgbClr val="1C415C"/>
                </a:solidFill>
                <a:latin typeface="Arial" panose="020B0604020202020204" pitchFamily="34" charset="0"/>
                <a:cs typeface="Arial" panose="020B0604020202020204" pitchFamily="34" charset="0"/>
              </a:rPr>
              <a:t>De fem veje </a:t>
            </a:r>
            <a:r>
              <a:rPr lang="da-DK" sz="5000" b="1" dirty="0">
                <a:solidFill>
                  <a:schemeClr val="bg1"/>
                </a:solidFill>
                <a:latin typeface="Arial" panose="020B0604020202020204" pitchFamily="34" charset="0"/>
                <a:cs typeface="Arial" panose="020B0604020202020204" pitchFamily="34" charset="0"/>
              </a:rPr>
              <a:t>til at opbygge psykologisk sikkerhed</a:t>
            </a:r>
            <a:endParaRPr lang="en-DK" sz="5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6492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5E7D4A7E-0FA2-AA47-9968-64E0D8575E4E}"/>
              </a:ext>
            </a:extLst>
          </p:cNvPr>
          <p:cNvSpPr/>
          <p:nvPr/>
        </p:nvSpPr>
        <p:spPr>
          <a:xfrm>
            <a:off x="2070913" y="3063608"/>
            <a:ext cx="6822566" cy="3093154"/>
          </a:xfrm>
          <a:prstGeom prst="rect">
            <a:avLst/>
          </a:prstGeom>
        </p:spPr>
        <p:txBody>
          <a:bodyPr wrap="square">
            <a:spAutoFit/>
          </a:bodyPr>
          <a:lstStyle/>
          <a:p>
            <a:pPr>
              <a:spcAft>
                <a:spcPts val="1800"/>
              </a:spcAft>
            </a:pPr>
            <a:r>
              <a:rPr lang="da-DK" b="1" dirty="0">
                <a:cs typeface="Arial" panose="020B0604020202020204" pitchFamily="34" charset="0"/>
              </a:rPr>
              <a:t>Det værste I kan gøre er ingenting, så hvad er det mindste </a:t>
            </a:r>
            <a:br>
              <a:rPr lang="da-DK" b="1" dirty="0">
                <a:cs typeface="Arial" panose="020B0604020202020204" pitchFamily="34" charset="0"/>
              </a:rPr>
            </a:br>
            <a:r>
              <a:rPr lang="da-DK" b="1" dirty="0">
                <a:cs typeface="Arial" panose="020B0604020202020204" pitchFamily="34" charset="0"/>
              </a:rPr>
              <a:t>jeg/vi kan gøre?</a:t>
            </a:r>
          </a:p>
          <a:p>
            <a:pPr>
              <a:spcAft>
                <a:spcPts val="1800"/>
              </a:spcAft>
            </a:pPr>
            <a:r>
              <a:rPr lang="da-DK" dirty="0">
                <a:latin typeface="+mj-lt"/>
              </a:rPr>
              <a:t>Forskning viser, at det er dét som vi ikke får talt om på arbejdspladsen, der kan indvirke negativt på patientsikkerhed, kvalitet i arbejdet og medføre mistrivsel. Derfor kan det være godt at begynde med at spørge sig selv, hvad det mindste er jeg kan gøre for at bidrage til mere mod til at tale om det, der er vanskeligt i arbejdet. Det kan også give mening at drøfte, hvad det mindste er, vi sammen kan gøre, for at skabe mere mod til at tale om det, der er svært i arbejdet. Det er fint at drømme stort, og så huske at begynde småt. </a:t>
            </a:r>
          </a:p>
        </p:txBody>
      </p:sp>
      <p:sp>
        <p:nvSpPr>
          <p:cNvPr id="5" name="Oval 4">
            <a:extLst>
              <a:ext uri="{FF2B5EF4-FFF2-40B4-BE49-F238E27FC236}">
                <a16:creationId xmlns:a16="http://schemas.microsoft.com/office/drawing/2014/main" id="{F55DFBD5-8E65-1E48-91BD-727FB687D850}"/>
              </a:ext>
            </a:extLst>
          </p:cNvPr>
          <p:cNvSpPr/>
          <p:nvPr/>
        </p:nvSpPr>
        <p:spPr>
          <a:xfrm>
            <a:off x="918519" y="2970625"/>
            <a:ext cx="684813" cy="684813"/>
          </a:xfrm>
          <a:prstGeom prst="ellipse">
            <a:avLst/>
          </a:prstGeom>
          <a:solidFill>
            <a:srgbClr val="1C4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DK" sz="2500" dirty="0">
                <a:latin typeface="Arial" panose="020B0604020202020204" pitchFamily="34" charset="0"/>
                <a:cs typeface="Arial" panose="020B0604020202020204" pitchFamily="34" charset="0"/>
              </a:rPr>
              <a:t>5</a:t>
            </a:r>
          </a:p>
        </p:txBody>
      </p:sp>
      <p:sp>
        <p:nvSpPr>
          <p:cNvPr id="8" name="Title 1">
            <a:extLst>
              <a:ext uri="{FF2B5EF4-FFF2-40B4-BE49-F238E27FC236}">
                <a16:creationId xmlns:a16="http://schemas.microsoft.com/office/drawing/2014/main" id="{F1BEA3DA-93BE-284B-B439-6BFAC022BE8F}"/>
              </a:ext>
            </a:extLst>
          </p:cNvPr>
          <p:cNvSpPr>
            <a:spLocks noGrp="1"/>
          </p:cNvSpPr>
          <p:nvPr>
            <p:ph type="ctrTitle"/>
          </p:nvPr>
        </p:nvSpPr>
        <p:spPr>
          <a:xfrm>
            <a:off x="918519" y="735249"/>
            <a:ext cx="9144000" cy="1655762"/>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De fem veje </a:t>
            </a:r>
            <a:r>
              <a:rPr lang="da-DK" sz="5000" b="1" dirty="0">
                <a:solidFill>
                  <a:schemeClr val="bg1"/>
                </a:solidFill>
                <a:latin typeface="Arial" panose="020B0604020202020204" pitchFamily="34" charset="0"/>
                <a:cs typeface="Arial" panose="020B0604020202020204" pitchFamily="34" charset="0"/>
              </a:rPr>
              <a:t>til at opbygge psykologisk sikkerhed</a:t>
            </a:r>
            <a:endParaRPr lang="en-DK" sz="5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3948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E46E4E4B-3BC3-334F-8A43-7D9783F8A058}"/>
              </a:ext>
            </a:extLst>
          </p:cNvPr>
          <p:cNvPicPr>
            <a:picLocks noChangeAspect="1"/>
          </p:cNvPicPr>
          <p:nvPr/>
        </p:nvPicPr>
        <p:blipFill>
          <a:blip r:embed="rId2"/>
          <a:stretch>
            <a:fillRect/>
          </a:stretch>
        </p:blipFill>
        <p:spPr>
          <a:xfrm>
            <a:off x="3524902" y="513116"/>
            <a:ext cx="6948673" cy="9833248"/>
          </a:xfrm>
          <a:prstGeom prst="rect">
            <a:avLst/>
          </a:prstGeom>
        </p:spPr>
      </p:pic>
      <p:sp>
        <p:nvSpPr>
          <p:cNvPr id="6" name="Rectangle 5">
            <a:extLst>
              <a:ext uri="{FF2B5EF4-FFF2-40B4-BE49-F238E27FC236}">
                <a16:creationId xmlns:a16="http://schemas.microsoft.com/office/drawing/2014/main" id="{08372DE8-C9F6-1549-853B-E41DE8027B74}"/>
              </a:ext>
            </a:extLst>
          </p:cNvPr>
          <p:cNvSpPr/>
          <p:nvPr/>
        </p:nvSpPr>
        <p:spPr>
          <a:xfrm>
            <a:off x="0" y="2537201"/>
            <a:ext cx="12150247" cy="630942"/>
          </a:xfrm>
          <a:prstGeom prst="rect">
            <a:avLst/>
          </a:prstGeom>
        </p:spPr>
        <p:txBody>
          <a:bodyPr wrap="square">
            <a:spAutoFit/>
          </a:bodyPr>
          <a:lstStyle/>
          <a:p>
            <a:pPr algn="ctr"/>
            <a:r>
              <a:rPr lang="da-DK" sz="3500" b="1" dirty="0">
                <a:solidFill>
                  <a:schemeClr val="bg1"/>
                </a:solidFill>
                <a:latin typeface="Arial" panose="020B0604020202020204" pitchFamily="34" charset="0"/>
                <a:cs typeface="Arial" panose="020B0604020202020204" pitchFamily="34" charset="0"/>
              </a:rPr>
              <a:t>Tak</a:t>
            </a:r>
            <a:endParaRPr lang="en-DK" sz="3500" b="1" dirty="0">
              <a:solidFill>
                <a:schemeClr val="bg1"/>
              </a:solidFill>
              <a:latin typeface="Arial" panose="020B0604020202020204" pitchFamily="34" charset="0"/>
              <a:cs typeface="Arial" panose="020B0604020202020204" pitchFamily="34" charset="0"/>
            </a:endParaRPr>
          </a:p>
        </p:txBody>
      </p:sp>
      <p:pic>
        <p:nvPicPr>
          <p:cNvPr id="8" name="Picture 7" descr="A close up of a sign&#10;&#10;Description automatically generated">
            <a:extLst>
              <a:ext uri="{FF2B5EF4-FFF2-40B4-BE49-F238E27FC236}">
                <a16:creationId xmlns:a16="http://schemas.microsoft.com/office/drawing/2014/main" id="{0EB46EEA-D885-0045-A31D-EAB0D223AE8C}"/>
              </a:ext>
            </a:extLst>
          </p:cNvPr>
          <p:cNvPicPr>
            <a:picLocks noChangeAspect="1"/>
          </p:cNvPicPr>
          <p:nvPr/>
        </p:nvPicPr>
        <p:blipFill>
          <a:blip r:embed="rId3"/>
          <a:stretch>
            <a:fillRect/>
          </a:stretch>
        </p:blipFill>
        <p:spPr>
          <a:xfrm>
            <a:off x="657937" y="5807036"/>
            <a:ext cx="1798716" cy="568333"/>
          </a:xfrm>
          <a:prstGeom prst="rect">
            <a:avLst/>
          </a:prstGeom>
        </p:spPr>
      </p:pic>
      <p:pic>
        <p:nvPicPr>
          <p:cNvPr id="11" name="Picture 10">
            <a:extLst>
              <a:ext uri="{FF2B5EF4-FFF2-40B4-BE49-F238E27FC236}">
                <a16:creationId xmlns:a16="http://schemas.microsoft.com/office/drawing/2014/main" id="{E9CFF8D5-9601-CB41-A520-336BFB4ED539}"/>
              </a:ext>
            </a:extLst>
          </p:cNvPr>
          <p:cNvPicPr>
            <a:picLocks noChangeAspect="1"/>
          </p:cNvPicPr>
          <p:nvPr/>
        </p:nvPicPr>
        <p:blipFill rotWithShape="1">
          <a:blip r:embed="rId4"/>
          <a:srcRect t="29792" b="35833"/>
          <a:stretch/>
        </p:blipFill>
        <p:spPr>
          <a:xfrm>
            <a:off x="2456653" y="5557838"/>
            <a:ext cx="3030882" cy="1041866"/>
          </a:xfrm>
          <a:prstGeom prst="rect">
            <a:avLst/>
          </a:prstGeom>
        </p:spPr>
      </p:pic>
    </p:spTree>
    <p:extLst>
      <p:ext uri="{BB962C8B-B14F-4D97-AF65-F5344CB8AC3E}">
        <p14:creationId xmlns:p14="http://schemas.microsoft.com/office/powerpoint/2010/main" val="4032276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56B0-923E-8B44-A354-B3462BBAEE32}"/>
              </a:ext>
            </a:extLst>
          </p:cNvPr>
          <p:cNvSpPr>
            <a:spLocks noGrp="1"/>
          </p:cNvSpPr>
          <p:nvPr>
            <p:ph type="ctrTitle"/>
          </p:nvPr>
        </p:nvSpPr>
        <p:spPr>
          <a:xfrm>
            <a:off x="918519" y="735249"/>
            <a:ext cx="9144000" cy="1655762"/>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Hvad er psykologisk sikkerhed?</a:t>
            </a:r>
            <a:endParaRPr lang="en-DK" sz="5000" b="1" dirty="0">
              <a:solidFill>
                <a:srgbClr val="1C415C"/>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261F45D-13F5-6042-A60B-33DAA80AAA30}"/>
              </a:ext>
            </a:extLst>
          </p:cNvPr>
          <p:cNvSpPr/>
          <p:nvPr/>
        </p:nvSpPr>
        <p:spPr>
          <a:xfrm>
            <a:off x="918520" y="2391011"/>
            <a:ext cx="7521146" cy="4058932"/>
          </a:xfrm>
          <a:prstGeom prst="rect">
            <a:avLst/>
          </a:prstGeom>
        </p:spPr>
        <p:txBody>
          <a:bodyPr wrap="square">
            <a:spAutoFit/>
          </a:bodyPr>
          <a:lstStyle/>
          <a:p>
            <a:pPr>
              <a:lnSpc>
                <a:spcPct val="120000"/>
              </a:lnSpc>
            </a:pPr>
            <a:r>
              <a:rPr lang="da-DK" dirty="0">
                <a:latin typeface="+mj-lt"/>
              </a:rPr>
              <a:t>Begrebet psykologisk sikkerhed dækker over ansattes oplevelse af, at kunne </a:t>
            </a:r>
            <a:r>
              <a:rPr lang="da-DK" b="1" dirty="0"/>
              <a:t>tale frit </a:t>
            </a:r>
            <a:r>
              <a:rPr lang="da-DK" dirty="0">
                <a:latin typeface="+mj-lt"/>
              </a:rPr>
              <a:t>om det, der </a:t>
            </a:r>
            <a:r>
              <a:rPr lang="da-DK" b="1" dirty="0"/>
              <a:t>opleves som vigtigt </a:t>
            </a:r>
            <a:r>
              <a:rPr lang="da-DK" dirty="0">
                <a:latin typeface="+mj-lt"/>
              </a:rPr>
              <a:t>på arbejdspladsen, </a:t>
            </a:r>
            <a:r>
              <a:rPr lang="da-DK" b="1" dirty="0"/>
              <a:t>uden at frygte </a:t>
            </a:r>
            <a:r>
              <a:rPr lang="da-DK" dirty="0">
                <a:latin typeface="+mj-lt"/>
              </a:rPr>
              <a:t>repressalier, at blive nedgjort eller at blive ekskluderet fra arbejdsfællesskabet. </a:t>
            </a:r>
          </a:p>
          <a:p>
            <a:pPr>
              <a:lnSpc>
                <a:spcPct val="120000"/>
              </a:lnSpc>
            </a:pPr>
            <a:r>
              <a:rPr lang="da-DK" dirty="0">
                <a:latin typeface="+mj-lt"/>
              </a:rPr>
              <a:t>Emner, der kan være vanskelige at tale om, kan fx være </a:t>
            </a:r>
          </a:p>
          <a:p>
            <a:pPr>
              <a:lnSpc>
                <a:spcPct val="120000"/>
              </a:lnSpc>
            </a:pPr>
            <a:endParaRPr lang="da-DK" dirty="0">
              <a:latin typeface="+mj-lt"/>
            </a:endParaRPr>
          </a:p>
          <a:p>
            <a:pPr marL="742950" lvl="1" indent="-285750">
              <a:lnSpc>
                <a:spcPct val="120000"/>
              </a:lnSpc>
              <a:buFont typeface="Arial" panose="020B0604020202020204" pitchFamily="34" charset="0"/>
              <a:buChar char="•"/>
            </a:pPr>
            <a:r>
              <a:rPr lang="da-DK" dirty="0">
                <a:latin typeface="+mj-lt"/>
              </a:rPr>
              <a:t>Fejl i arbejdet</a:t>
            </a:r>
          </a:p>
          <a:p>
            <a:pPr marL="742950" lvl="1" indent="-285750">
              <a:lnSpc>
                <a:spcPct val="120000"/>
              </a:lnSpc>
              <a:buFont typeface="Arial" panose="020B0604020202020204" pitchFamily="34" charset="0"/>
              <a:buChar char="•"/>
            </a:pPr>
            <a:r>
              <a:rPr lang="da-DK" dirty="0">
                <a:latin typeface="+mj-lt"/>
              </a:rPr>
              <a:t>Inkompetence eller uvidenhed</a:t>
            </a:r>
          </a:p>
          <a:p>
            <a:pPr marL="742950" lvl="1" indent="-285750">
              <a:lnSpc>
                <a:spcPct val="120000"/>
              </a:lnSpc>
              <a:buFont typeface="Arial" panose="020B0604020202020204" pitchFamily="34" charset="0"/>
              <a:buChar char="•"/>
            </a:pPr>
            <a:r>
              <a:rPr lang="da-DK" dirty="0">
                <a:latin typeface="+mj-lt"/>
              </a:rPr>
              <a:t>Mistrivsel</a:t>
            </a:r>
          </a:p>
          <a:p>
            <a:pPr marL="742950" lvl="1" indent="-285750">
              <a:lnSpc>
                <a:spcPct val="120000"/>
              </a:lnSpc>
              <a:buFont typeface="Arial" panose="020B0604020202020204" pitchFamily="34" charset="0"/>
              <a:buChar char="•"/>
            </a:pPr>
            <a:r>
              <a:rPr lang="da-DK" dirty="0">
                <a:latin typeface="+mj-lt"/>
              </a:rPr>
              <a:t>En hård tone</a:t>
            </a:r>
          </a:p>
          <a:p>
            <a:pPr marL="742950" lvl="1" indent="-285750">
              <a:lnSpc>
                <a:spcPct val="120000"/>
              </a:lnSpc>
              <a:buFont typeface="Arial" panose="020B0604020202020204" pitchFamily="34" charset="0"/>
              <a:buChar char="•"/>
            </a:pPr>
            <a:r>
              <a:rPr lang="da-DK" dirty="0">
                <a:latin typeface="+mj-lt"/>
              </a:rPr>
              <a:t>Følelser eller </a:t>
            </a:r>
          </a:p>
          <a:p>
            <a:pPr marL="742950" lvl="1" indent="-285750">
              <a:lnSpc>
                <a:spcPct val="120000"/>
              </a:lnSpc>
              <a:buFont typeface="Arial" panose="020B0604020202020204" pitchFamily="34" charset="0"/>
              <a:buChar char="•"/>
            </a:pPr>
            <a:r>
              <a:rPr lang="da-DK" dirty="0">
                <a:latin typeface="+mj-lt"/>
              </a:rPr>
              <a:t>Grænseoverskridende adfærd fra både kolleger og de brugere som serviceres i arbejdet. </a:t>
            </a:r>
          </a:p>
        </p:txBody>
      </p:sp>
      <p:sp>
        <p:nvSpPr>
          <p:cNvPr id="7" name="Oval 6">
            <a:extLst>
              <a:ext uri="{FF2B5EF4-FFF2-40B4-BE49-F238E27FC236}">
                <a16:creationId xmlns:a16="http://schemas.microsoft.com/office/drawing/2014/main" id="{007CE70F-C729-CD47-8330-F46D076845F1}"/>
              </a:ext>
            </a:extLst>
          </p:cNvPr>
          <p:cNvSpPr/>
          <p:nvPr/>
        </p:nvSpPr>
        <p:spPr>
          <a:xfrm>
            <a:off x="8436648" y="-264638"/>
            <a:ext cx="1863763" cy="1863763"/>
          </a:xfrm>
          <a:prstGeom prst="ellipse">
            <a:avLst/>
          </a:prstGeom>
          <a:solidFill>
            <a:srgbClr val="258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
        <p:nvSpPr>
          <p:cNvPr id="10" name="Oval 9">
            <a:extLst>
              <a:ext uri="{FF2B5EF4-FFF2-40B4-BE49-F238E27FC236}">
                <a16:creationId xmlns:a16="http://schemas.microsoft.com/office/drawing/2014/main" id="{70234000-F06F-D144-B36E-D755C2A8547A}"/>
              </a:ext>
            </a:extLst>
          </p:cNvPr>
          <p:cNvSpPr/>
          <p:nvPr/>
        </p:nvSpPr>
        <p:spPr>
          <a:xfrm>
            <a:off x="10300411" y="923678"/>
            <a:ext cx="1278903" cy="1278903"/>
          </a:xfrm>
          <a:prstGeom prst="ellipse">
            <a:avLst/>
          </a:prstGeom>
          <a:solidFill>
            <a:srgbClr val="E15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Tree>
    <p:extLst>
      <p:ext uri="{BB962C8B-B14F-4D97-AF65-F5344CB8AC3E}">
        <p14:creationId xmlns:p14="http://schemas.microsoft.com/office/powerpoint/2010/main" val="2262756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56B0-923E-8B44-A354-B3462BBAEE32}"/>
              </a:ext>
            </a:extLst>
          </p:cNvPr>
          <p:cNvSpPr>
            <a:spLocks noGrp="1"/>
          </p:cNvSpPr>
          <p:nvPr>
            <p:ph type="ctrTitle"/>
          </p:nvPr>
        </p:nvSpPr>
        <p:spPr>
          <a:xfrm>
            <a:off x="918519" y="735249"/>
            <a:ext cx="9144000" cy="1655762"/>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Hvorfor er </a:t>
            </a:r>
            <a:r>
              <a:rPr lang="da-DK" sz="5000" b="1" dirty="0">
                <a:solidFill>
                  <a:schemeClr val="bg1"/>
                </a:solidFill>
                <a:latin typeface="Arial" panose="020B0604020202020204" pitchFamily="34" charset="0"/>
                <a:cs typeface="Arial" panose="020B0604020202020204" pitchFamily="34" charset="0"/>
              </a:rPr>
              <a:t>psykologisk sikkerhed </a:t>
            </a:r>
            <a:r>
              <a:rPr lang="da-DK" sz="5000" b="1" dirty="0">
                <a:solidFill>
                  <a:srgbClr val="1C415C"/>
                </a:solidFill>
                <a:latin typeface="Arial" panose="020B0604020202020204" pitchFamily="34" charset="0"/>
                <a:cs typeface="Arial" panose="020B0604020202020204" pitchFamily="34" charset="0"/>
              </a:rPr>
              <a:t>vigtigt?</a:t>
            </a:r>
            <a:endParaRPr lang="en-DK" sz="5000" b="1" dirty="0">
              <a:solidFill>
                <a:srgbClr val="1C415C"/>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261F45D-13F5-6042-A60B-33DAA80AAA30}"/>
              </a:ext>
            </a:extLst>
          </p:cNvPr>
          <p:cNvSpPr/>
          <p:nvPr/>
        </p:nvSpPr>
        <p:spPr>
          <a:xfrm>
            <a:off x="918519" y="2646310"/>
            <a:ext cx="6693242" cy="2862322"/>
          </a:xfrm>
          <a:prstGeom prst="rect">
            <a:avLst/>
          </a:prstGeom>
        </p:spPr>
        <p:txBody>
          <a:bodyPr wrap="square">
            <a:spAutoFit/>
          </a:bodyPr>
          <a:lstStyle/>
          <a:p>
            <a:r>
              <a:rPr lang="da-DK" b="1" dirty="0"/>
              <a:t>Forskning viser, at arbejdsfællesskaber, der oplever høj grad af psykologisk sikkerhed </a:t>
            </a:r>
          </a:p>
          <a:p>
            <a:endParaRPr lang="da-DK" dirty="0">
              <a:latin typeface="+mj-lt"/>
            </a:endParaRPr>
          </a:p>
          <a:p>
            <a:pPr marL="742950" lvl="1" indent="-285750">
              <a:buFont typeface="Arial" panose="020B0604020202020204" pitchFamily="34" charset="0"/>
              <a:buChar char="•"/>
            </a:pPr>
            <a:r>
              <a:rPr lang="da-DK" dirty="0">
                <a:latin typeface="+mj-lt"/>
              </a:rPr>
              <a:t>er mere rummelige og tolerante (også over for mennesker, der er anderledes end dem selv),</a:t>
            </a:r>
          </a:p>
          <a:p>
            <a:pPr marL="742950" lvl="1" indent="-285750">
              <a:buFont typeface="Arial" panose="020B0604020202020204" pitchFamily="34" charset="0"/>
              <a:buChar char="•"/>
            </a:pPr>
            <a:r>
              <a:rPr lang="da-DK" dirty="0">
                <a:latin typeface="+mj-lt"/>
              </a:rPr>
              <a:t>er mere innovative og bedre til at lære af og med hinanden, </a:t>
            </a:r>
          </a:p>
          <a:p>
            <a:pPr marL="742950" lvl="1" indent="-285750">
              <a:buFont typeface="Arial" panose="020B0604020202020204" pitchFamily="34" charset="0"/>
              <a:buChar char="•"/>
            </a:pPr>
            <a:r>
              <a:rPr lang="da-DK" dirty="0">
                <a:latin typeface="+mj-lt"/>
              </a:rPr>
              <a:t>oplever mindre udskiftning af medarbejdere,</a:t>
            </a:r>
          </a:p>
          <a:p>
            <a:pPr marL="742950" lvl="1" indent="-285750">
              <a:buFont typeface="Arial" panose="020B0604020202020204" pitchFamily="34" charset="0"/>
              <a:buChar char="•"/>
            </a:pPr>
            <a:r>
              <a:rPr lang="da-DK" dirty="0">
                <a:latin typeface="+mj-lt"/>
              </a:rPr>
              <a:t>oplever en højere grad af trivsel i arbejdet,</a:t>
            </a:r>
          </a:p>
          <a:p>
            <a:pPr marL="742950" lvl="1" indent="-285750">
              <a:buFont typeface="Arial" panose="020B0604020202020204" pitchFamily="34" charset="0"/>
              <a:buChar char="•"/>
            </a:pPr>
            <a:r>
              <a:rPr lang="da-DK" dirty="0">
                <a:latin typeface="+mj-lt"/>
              </a:rPr>
              <a:t>har højere patientsikkerhed,</a:t>
            </a:r>
          </a:p>
          <a:p>
            <a:pPr marL="742950" lvl="1" indent="-285750">
              <a:buFont typeface="Arial" panose="020B0604020202020204" pitchFamily="34" charset="0"/>
              <a:buChar char="•"/>
            </a:pPr>
            <a:r>
              <a:rPr lang="da-DK" dirty="0">
                <a:latin typeface="+mj-lt"/>
              </a:rPr>
              <a:t>og vurderes dobbelt så produktive af deres ledere.</a:t>
            </a:r>
          </a:p>
        </p:txBody>
      </p:sp>
      <p:sp>
        <p:nvSpPr>
          <p:cNvPr id="7" name="Oval 6">
            <a:extLst>
              <a:ext uri="{FF2B5EF4-FFF2-40B4-BE49-F238E27FC236}">
                <a16:creationId xmlns:a16="http://schemas.microsoft.com/office/drawing/2014/main" id="{007CE70F-C729-CD47-8330-F46D076845F1}"/>
              </a:ext>
            </a:extLst>
          </p:cNvPr>
          <p:cNvSpPr/>
          <p:nvPr/>
        </p:nvSpPr>
        <p:spPr>
          <a:xfrm>
            <a:off x="9566935" y="4754464"/>
            <a:ext cx="2266792" cy="2266792"/>
          </a:xfrm>
          <a:prstGeom prst="ellipse">
            <a:avLst/>
          </a:prstGeom>
          <a:solidFill>
            <a:srgbClr val="258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
        <p:nvSpPr>
          <p:cNvPr id="6" name="Oval 5">
            <a:extLst>
              <a:ext uri="{FF2B5EF4-FFF2-40B4-BE49-F238E27FC236}">
                <a16:creationId xmlns:a16="http://schemas.microsoft.com/office/drawing/2014/main" id="{EE09B43A-6CFA-8843-BF9D-F3EA0B8A943B}"/>
              </a:ext>
            </a:extLst>
          </p:cNvPr>
          <p:cNvSpPr/>
          <p:nvPr/>
        </p:nvSpPr>
        <p:spPr>
          <a:xfrm>
            <a:off x="8896866" y="3996524"/>
            <a:ext cx="940932" cy="940932"/>
          </a:xfrm>
          <a:prstGeom prst="ellipse">
            <a:avLst/>
          </a:prstGeom>
          <a:solidFill>
            <a:srgbClr val="1C4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dirty="0"/>
          </a:p>
        </p:txBody>
      </p:sp>
    </p:spTree>
    <p:extLst>
      <p:ext uri="{BB962C8B-B14F-4D97-AF65-F5344CB8AC3E}">
        <p14:creationId xmlns:p14="http://schemas.microsoft.com/office/powerpoint/2010/main" val="2832839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nline Media 3" descr="Psyk-Sikkerhed-Vers5a">
            <a:hlinkClick r:id="" action="ppaction://media"/>
            <a:extLst>
              <a:ext uri="{FF2B5EF4-FFF2-40B4-BE49-F238E27FC236}">
                <a16:creationId xmlns:a16="http://schemas.microsoft.com/office/drawing/2014/main" id="{13730AC2-B638-BB4A-BD8D-CBF3C04D4DD3}"/>
              </a:ext>
            </a:extLst>
          </p:cNvPr>
          <p:cNvPicPr>
            <a:picLocks noRot="1" noChangeAspect="1"/>
          </p:cNvPicPr>
          <p:nvPr>
            <a:videoFile r:link="rId1"/>
          </p:nvPr>
        </p:nvPicPr>
        <p:blipFill rotWithShape="1">
          <a:blip r:embed="rId3"/>
          <a:srcRect/>
          <a:stretch/>
        </p:blipFill>
        <p:spPr>
          <a:xfrm>
            <a:off x="0" y="0"/>
            <a:ext cx="12192000" cy="6868732"/>
          </a:xfrm>
          <a:prstGeom prst="rect">
            <a:avLst/>
          </a:prstGeom>
        </p:spPr>
      </p:pic>
    </p:spTree>
    <p:extLst>
      <p:ext uri="{BB962C8B-B14F-4D97-AF65-F5344CB8AC3E}">
        <p14:creationId xmlns:p14="http://schemas.microsoft.com/office/powerpoint/2010/main" val="80051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56B0-923E-8B44-A354-B3462BBAEE32}"/>
              </a:ext>
            </a:extLst>
          </p:cNvPr>
          <p:cNvSpPr>
            <a:spLocks noGrp="1"/>
          </p:cNvSpPr>
          <p:nvPr>
            <p:ph type="ctrTitle"/>
          </p:nvPr>
        </p:nvSpPr>
        <p:spPr>
          <a:xfrm>
            <a:off x="918519" y="735249"/>
            <a:ext cx="9144000" cy="1655762"/>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Hvordan får vi mere </a:t>
            </a:r>
            <a:r>
              <a:rPr lang="da-DK" sz="5000" b="1" dirty="0">
                <a:solidFill>
                  <a:schemeClr val="bg1"/>
                </a:solidFill>
                <a:latin typeface="Arial" panose="020B0604020202020204" pitchFamily="34" charset="0"/>
                <a:cs typeface="Arial" panose="020B0604020202020204" pitchFamily="34" charset="0"/>
              </a:rPr>
              <a:t>psykologisk sikkerhed?</a:t>
            </a:r>
            <a:endParaRPr lang="en-DK" sz="5000" b="1" dirty="0">
              <a:solidFill>
                <a:schemeClr val="bg1"/>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261F45D-13F5-6042-A60B-33DAA80AAA30}"/>
              </a:ext>
            </a:extLst>
          </p:cNvPr>
          <p:cNvSpPr/>
          <p:nvPr/>
        </p:nvSpPr>
        <p:spPr>
          <a:xfrm>
            <a:off x="918519" y="2646310"/>
            <a:ext cx="7484076" cy="3139321"/>
          </a:xfrm>
          <a:prstGeom prst="rect">
            <a:avLst/>
          </a:prstGeom>
        </p:spPr>
        <p:txBody>
          <a:bodyPr wrap="square">
            <a:spAutoFit/>
          </a:bodyPr>
          <a:lstStyle/>
          <a:p>
            <a:r>
              <a:rPr lang="da-DK" dirty="0">
                <a:latin typeface="+mj-lt"/>
              </a:rPr>
              <a:t>Undersøg sammen, hvornår noget bliver svært for jer at tale om </a:t>
            </a:r>
            <a:r>
              <a:rPr lang="da-DK" b="1" dirty="0"/>
              <a:t>i arbejdet</a:t>
            </a:r>
          </a:p>
          <a:p>
            <a:r>
              <a:rPr lang="da-DK" dirty="0">
                <a:latin typeface="+mj-lt"/>
              </a:rPr>
              <a:t>Indfør</a:t>
            </a:r>
            <a:r>
              <a:rPr lang="da-DK" b="1" dirty="0">
                <a:latin typeface="+mj-lt"/>
              </a:rPr>
              <a:t> </a:t>
            </a:r>
            <a:r>
              <a:rPr lang="da-DK" b="1" dirty="0"/>
              <a:t>opgaver i arbejdsgangen</a:t>
            </a:r>
            <a:r>
              <a:rPr lang="da-DK" dirty="0">
                <a:latin typeface="+mj-lt"/>
              </a:rPr>
              <a:t>, hvor I sammen systematisk drøfter og løser udfordringer i arbejdet som er svære at tale om som fx</a:t>
            </a:r>
          </a:p>
          <a:p>
            <a:endParaRPr lang="da-DK" dirty="0">
              <a:latin typeface="+mj-lt"/>
            </a:endParaRPr>
          </a:p>
          <a:p>
            <a:pPr marL="742950" lvl="1" indent="-285750">
              <a:buFont typeface="Arial" panose="020B0604020202020204" pitchFamily="34" charset="0"/>
              <a:buChar char="•"/>
            </a:pPr>
            <a:r>
              <a:rPr lang="da-DK" dirty="0">
                <a:latin typeface="+mj-lt"/>
              </a:rPr>
              <a:t>Drøftelser af anonymiserede utilsigtede hændelser</a:t>
            </a:r>
          </a:p>
          <a:p>
            <a:pPr marL="742950" lvl="1" indent="-285750">
              <a:buFont typeface="Arial" panose="020B0604020202020204" pitchFamily="34" charset="0"/>
              <a:buChar char="•"/>
            </a:pPr>
            <a:r>
              <a:rPr lang="da-DK" dirty="0">
                <a:latin typeface="+mj-lt"/>
              </a:rPr>
              <a:t>Konkretet eksempler på en hård tone (måske pakket ind i humor)</a:t>
            </a:r>
          </a:p>
          <a:p>
            <a:pPr marL="742950" lvl="1" indent="-285750">
              <a:buFont typeface="Arial" panose="020B0604020202020204" pitchFamily="34" charset="0"/>
              <a:buChar char="•"/>
            </a:pPr>
            <a:r>
              <a:rPr lang="da-DK" dirty="0">
                <a:latin typeface="+mj-lt"/>
              </a:rPr>
              <a:t>Følelser i arbejdet, fx i relation til en borger eller patient</a:t>
            </a:r>
          </a:p>
          <a:p>
            <a:pPr marL="742950" lvl="1" indent="-285750">
              <a:buFont typeface="Arial" panose="020B0604020202020204" pitchFamily="34" charset="0"/>
              <a:buChar char="•"/>
            </a:pPr>
            <a:r>
              <a:rPr lang="da-DK" dirty="0">
                <a:latin typeface="+mj-lt"/>
              </a:rPr>
              <a:t>Voldsomme hændelser som fx trusler eller vold</a:t>
            </a:r>
          </a:p>
          <a:p>
            <a:pPr lvl="1"/>
            <a:endParaRPr lang="da-DK" dirty="0">
              <a:latin typeface="+mj-lt"/>
            </a:endParaRPr>
          </a:p>
          <a:p>
            <a:r>
              <a:rPr lang="da-DK" dirty="0">
                <a:latin typeface="+mj-lt"/>
              </a:rPr>
              <a:t>Møder om hvordan I kan højne den psykologisk sikkerhed gør det ikke alene. </a:t>
            </a:r>
            <a:br>
              <a:rPr lang="da-DK" dirty="0">
                <a:latin typeface="+mj-lt"/>
              </a:rPr>
            </a:br>
            <a:r>
              <a:rPr lang="da-DK" dirty="0">
                <a:latin typeface="+mj-lt"/>
              </a:rPr>
              <a:t>I skal handle på det i hverdagen!</a:t>
            </a:r>
          </a:p>
        </p:txBody>
      </p:sp>
      <p:sp>
        <p:nvSpPr>
          <p:cNvPr id="8" name="Oval 7">
            <a:extLst>
              <a:ext uri="{FF2B5EF4-FFF2-40B4-BE49-F238E27FC236}">
                <a16:creationId xmlns:a16="http://schemas.microsoft.com/office/drawing/2014/main" id="{9D06439A-F7CD-964D-8410-E80534E627F5}"/>
              </a:ext>
            </a:extLst>
          </p:cNvPr>
          <p:cNvSpPr/>
          <p:nvPr/>
        </p:nvSpPr>
        <p:spPr>
          <a:xfrm>
            <a:off x="-831004" y="2458017"/>
            <a:ext cx="1278903" cy="1278903"/>
          </a:xfrm>
          <a:prstGeom prst="ellipse">
            <a:avLst/>
          </a:prstGeom>
          <a:solidFill>
            <a:srgbClr val="E15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
        <p:nvSpPr>
          <p:cNvPr id="9" name="Oval 8">
            <a:extLst>
              <a:ext uri="{FF2B5EF4-FFF2-40B4-BE49-F238E27FC236}">
                <a16:creationId xmlns:a16="http://schemas.microsoft.com/office/drawing/2014/main" id="{B5436E6B-E9BC-1749-B0D8-289BAA123F5B}"/>
              </a:ext>
            </a:extLst>
          </p:cNvPr>
          <p:cNvSpPr/>
          <p:nvPr/>
        </p:nvSpPr>
        <p:spPr>
          <a:xfrm>
            <a:off x="8920561" y="5317545"/>
            <a:ext cx="1871009" cy="1871009"/>
          </a:xfrm>
          <a:prstGeom prst="ellipse">
            <a:avLst/>
          </a:prstGeom>
          <a:solidFill>
            <a:srgbClr val="1C41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
        <p:nvSpPr>
          <p:cNvPr id="10" name="Oval 9">
            <a:extLst>
              <a:ext uri="{FF2B5EF4-FFF2-40B4-BE49-F238E27FC236}">
                <a16:creationId xmlns:a16="http://schemas.microsoft.com/office/drawing/2014/main" id="{71ADE042-D84B-2140-A914-30169C5346F8}"/>
              </a:ext>
            </a:extLst>
          </p:cNvPr>
          <p:cNvSpPr/>
          <p:nvPr/>
        </p:nvSpPr>
        <p:spPr>
          <a:xfrm>
            <a:off x="10152118" y="3736920"/>
            <a:ext cx="1278903" cy="1278903"/>
          </a:xfrm>
          <a:prstGeom prst="ellipse">
            <a:avLst/>
          </a:prstGeom>
          <a:solidFill>
            <a:srgbClr val="258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Tree>
    <p:extLst>
      <p:ext uri="{BB962C8B-B14F-4D97-AF65-F5344CB8AC3E}">
        <p14:creationId xmlns:p14="http://schemas.microsoft.com/office/powerpoint/2010/main" val="2189461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56B0-923E-8B44-A354-B3462BBAEE32}"/>
              </a:ext>
            </a:extLst>
          </p:cNvPr>
          <p:cNvSpPr>
            <a:spLocks noGrp="1"/>
          </p:cNvSpPr>
          <p:nvPr>
            <p:ph type="ctrTitle"/>
          </p:nvPr>
        </p:nvSpPr>
        <p:spPr>
          <a:xfrm>
            <a:off x="918519" y="735249"/>
            <a:ext cx="9144000" cy="1655762"/>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Hvad er dialogspillets formål?</a:t>
            </a:r>
            <a:endParaRPr lang="en-DK" sz="5000" b="1" dirty="0">
              <a:solidFill>
                <a:srgbClr val="1C415C"/>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261F45D-13F5-6042-A60B-33DAA80AAA30}"/>
              </a:ext>
            </a:extLst>
          </p:cNvPr>
          <p:cNvSpPr/>
          <p:nvPr/>
        </p:nvSpPr>
        <p:spPr>
          <a:xfrm>
            <a:off x="918520" y="2510385"/>
            <a:ext cx="7521146" cy="2585323"/>
          </a:xfrm>
          <a:prstGeom prst="rect">
            <a:avLst/>
          </a:prstGeom>
        </p:spPr>
        <p:txBody>
          <a:bodyPr wrap="square">
            <a:spAutoFit/>
          </a:bodyPr>
          <a:lstStyle/>
          <a:p>
            <a:r>
              <a:rPr lang="da-DK" b="1" dirty="0"/>
              <a:t>Dialogspillet har til formål at understøtte den faglige udvikling og dermed patientsikkerheden ved at; </a:t>
            </a:r>
          </a:p>
          <a:p>
            <a:endParaRPr lang="da-DK" dirty="0">
              <a:latin typeface="+mj-lt"/>
            </a:endParaRPr>
          </a:p>
          <a:p>
            <a:pPr marL="742950" lvl="1" indent="-285750">
              <a:buFont typeface="Arial" panose="020B0604020202020204" pitchFamily="34" charset="0"/>
              <a:buChar char="•"/>
            </a:pPr>
            <a:r>
              <a:rPr lang="da-DK" dirty="0">
                <a:latin typeface="+mj-lt"/>
              </a:rPr>
              <a:t>Hjælpe jer til at få indsigt i, hvornår I oplever psykologisk sikkerhed i jeres arbejde. </a:t>
            </a:r>
          </a:p>
          <a:p>
            <a:pPr marL="742950" lvl="1" indent="-285750">
              <a:buFont typeface="Arial" panose="020B0604020202020204" pitchFamily="34" charset="0"/>
              <a:buChar char="•"/>
            </a:pPr>
            <a:r>
              <a:rPr lang="da-DK" dirty="0">
                <a:latin typeface="+mj-lt"/>
              </a:rPr>
              <a:t>Understøtte en (videre) udvikling af psykologisk sikkerhed i jeres arbejdsfællesskab.</a:t>
            </a:r>
          </a:p>
          <a:p>
            <a:pPr marL="742950" lvl="1" indent="-285750">
              <a:buFont typeface="Arial" panose="020B0604020202020204" pitchFamily="34" charset="0"/>
              <a:buChar char="•"/>
            </a:pPr>
            <a:r>
              <a:rPr lang="da-DK" dirty="0">
                <a:latin typeface="+mj-lt"/>
              </a:rPr>
              <a:t>Udvikle en fælles forståelse af, hvad der kan være svært at tale om i arbejdet og dermed kræver mod for jer at tale om.</a:t>
            </a:r>
          </a:p>
        </p:txBody>
      </p:sp>
      <p:sp>
        <p:nvSpPr>
          <p:cNvPr id="7" name="Oval 6">
            <a:extLst>
              <a:ext uri="{FF2B5EF4-FFF2-40B4-BE49-F238E27FC236}">
                <a16:creationId xmlns:a16="http://schemas.microsoft.com/office/drawing/2014/main" id="{007CE70F-C729-CD47-8330-F46D076845F1}"/>
              </a:ext>
            </a:extLst>
          </p:cNvPr>
          <p:cNvSpPr/>
          <p:nvPr/>
        </p:nvSpPr>
        <p:spPr>
          <a:xfrm>
            <a:off x="8436648" y="-264638"/>
            <a:ext cx="1863763" cy="1863763"/>
          </a:xfrm>
          <a:prstGeom prst="ellipse">
            <a:avLst/>
          </a:prstGeom>
          <a:solidFill>
            <a:srgbClr val="258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
        <p:nvSpPr>
          <p:cNvPr id="10" name="Oval 9">
            <a:extLst>
              <a:ext uri="{FF2B5EF4-FFF2-40B4-BE49-F238E27FC236}">
                <a16:creationId xmlns:a16="http://schemas.microsoft.com/office/drawing/2014/main" id="{70234000-F06F-D144-B36E-D755C2A8547A}"/>
              </a:ext>
            </a:extLst>
          </p:cNvPr>
          <p:cNvSpPr/>
          <p:nvPr/>
        </p:nvSpPr>
        <p:spPr>
          <a:xfrm>
            <a:off x="10300411" y="923678"/>
            <a:ext cx="1278903" cy="1278903"/>
          </a:xfrm>
          <a:prstGeom prst="ellipse">
            <a:avLst/>
          </a:prstGeom>
          <a:solidFill>
            <a:srgbClr val="E15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Tree>
    <p:extLst>
      <p:ext uri="{BB962C8B-B14F-4D97-AF65-F5344CB8AC3E}">
        <p14:creationId xmlns:p14="http://schemas.microsoft.com/office/powerpoint/2010/main" val="3409091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AB281F4-AEF7-124C-8712-296CD775D82B}"/>
              </a:ext>
            </a:extLst>
          </p:cNvPr>
          <p:cNvPicPr>
            <a:picLocks noChangeAspect="1"/>
          </p:cNvPicPr>
          <p:nvPr/>
        </p:nvPicPr>
        <p:blipFill>
          <a:blip r:embed="rId2"/>
          <a:stretch>
            <a:fillRect/>
          </a:stretch>
        </p:blipFill>
        <p:spPr>
          <a:xfrm>
            <a:off x="4780958" y="389165"/>
            <a:ext cx="469900" cy="5895255"/>
          </a:xfrm>
          <a:prstGeom prst="rect">
            <a:avLst/>
          </a:prstGeom>
        </p:spPr>
      </p:pic>
      <p:sp>
        <p:nvSpPr>
          <p:cNvPr id="2" name="Title 1">
            <a:extLst>
              <a:ext uri="{FF2B5EF4-FFF2-40B4-BE49-F238E27FC236}">
                <a16:creationId xmlns:a16="http://schemas.microsoft.com/office/drawing/2014/main" id="{067A56B0-923E-8B44-A354-B3462BBAEE32}"/>
              </a:ext>
            </a:extLst>
          </p:cNvPr>
          <p:cNvSpPr>
            <a:spLocks noGrp="1"/>
          </p:cNvSpPr>
          <p:nvPr>
            <p:ph type="ctrTitle"/>
          </p:nvPr>
        </p:nvSpPr>
        <p:spPr>
          <a:xfrm>
            <a:off x="431268" y="604661"/>
            <a:ext cx="4147521" cy="2171898"/>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Tre typer arbejdsmiljø</a:t>
            </a:r>
            <a:endParaRPr lang="en-DK" sz="5000" b="1" dirty="0">
              <a:solidFill>
                <a:srgbClr val="1C415C"/>
              </a:solidFill>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32A925BE-954F-E348-A7A0-437C39DE11EB}"/>
              </a:ext>
            </a:extLst>
          </p:cNvPr>
          <p:cNvSpPr/>
          <p:nvPr/>
        </p:nvSpPr>
        <p:spPr>
          <a:xfrm>
            <a:off x="5560566" y="1119162"/>
            <a:ext cx="5373451" cy="1153008"/>
          </a:xfrm>
          <a:prstGeom prst="rect">
            <a:avLst/>
          </a:prstGeom>
        </p:spPr>
        <p:txBody>
          <a:bodyPr wrap="square">
            <a:spAutoFit/>
          </a:bodyPr>
          <a:lstStyle/>
          <a:p>
            <a:pPr>
              <a:lnSpc>
                <a:spcPct val="107000"/>
              </a:lnSpc>
              <a:spcAft>
                <a:spcPts val="0"/>
              </a:spcAft>
            </a:pPr>
            <a:r>
              <a:rPr lang="da-DK" sz="1300" dirty="0">
                <a:solidFill>
                  <a:srgbClr val="000000"/>
                </a:solidFill>
                <a:latin typeface="+mj-lt"/>
                <a:ea typeface="Calibri" panose="020F0502020204030204" pitchFamily="34" charset="0"/>
                <a:cs typeface="Times New Roman" panose="02020603050405020304" pitchFamily="18" charset="0"/>
              </a:rPr>
              <a:t>Konflikter mellem enkeltpersoner eller grupper bliver løst.</a:t>
            </a:r>
            <a:endParaRPr lang="da-DK" sz="1300" dirty="0">
              <a:latin typeface="+mj-lt"/>
              <a:ea typeface="Calibri" panose="020F0502020204030204" pitchFamily="34" charset="0"/>
              <a:cs typeface="Times New Roman" panose="02020603050405020304" pitchFamily="18" charset="0"/>
            </a:endParaRPr>
          </a:p>
          <a:p>
            <a:pPr>
              <a:lnSpc>
                <a:spcPct val="107000"/>
              </a:lnSpc>
              <a:spcAft>
                <a:spcPts val="0"/>
              </a:spcAft>
            </a:pPr>
            <a:r>
              <a:rPr lang="da-DK" sz="1300" dirty="0">
                <a:solidFill>
                  <a:srgbClr val="000000"/>
                </a:solidFill>
                <a:latin typeface="+mj-lt"/>
                <a:ea typeface="Calibri" panose="020F0502020204030204" pitchFamily="34" charset="0"/>
                <a:cs typeface="Times New Roman" panose="02020603050405020304" pitchFamily="18" charset="0"/>
              </a:rPr>
              <a:t>Ingen oplever sig ydmyget eller straffet, hvis de taler højt om egne eller andres fejl, deler tvivl, stiller spørgsmål, foreslår nye ideer eller drøfter arbejdsmæssige uenigheder.</a:t>
            </a:r>
            <a:r>
              <a:rPr lang="da-DK" sz="1300" dirty="0">
                <a:latin typeface="+mj-lt"/>
                <a:ea typeface="Calibri" panose="020F0502020204030204" pitchFamily="34" charset="0"/>
                <a:cs typeface="Times New Roman" panose="02020603050405020304" pitchFamily="18" charset="0"/>
              </a:rPr>
              <a:t> </a:t>
            </a:r>
            <a:r>
              <a:rPr lang="da-DK" sz="1300" dirty="0">
                <a:solidFill>
                  <a:srgbClr val="000000"/>
                </a:solidFill>
                <a:latin typeface="+mj-lt"/>
                <a:ea typeface="Calibri" panose="020F0502020204030204" pitchFamily="34" charset="0"/>
                <a:cs typeface="Times New Roman" panose="02020603050405020304" pitchFamily="18" charset="0"/>
              </a:rPr>
              <a:t>Ironi og drillerier forekommer men, det er acceptabelt at sige fra, hvis drillerierne opleves grænseoverskridende.</a:t>
            </a:r>
            <a:endParaRPr lang="da-DK" sz="1300" dirty="0">
              <a:latin typeface="+mj-lt"/>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9CBA035C-4F84-0145-874A-443731D54B08}"/>
              </a:ext>
            </a:extLst>
          </p:cNvPr>
          <p:cNvSpPr/>
          <p:nvPr/>
        </p:nvSpPr>
        <p:spPr>
          <a:xfrm>
            <a:off x="5549246" y="3134461"/>
            <a:ext cx="5315693" cy="1153008"/>
          </a:xfrm>
          <a:prstGeom prst="rect">
            <a:avLst/>
          </a:prstGeom>
        </p:spPr>
        <p:txBody>
          <a:bodyPr wrap="square">
            <a:spAutoFit/>
          </a:bodyPr>
          <a:lstStyle/>
          <a:p>
            <a:pPr>
              <a:lnSpc>
                <a:spcPct val="107000"/>
              </a:lnSpc>
              <a:spcAft>
                <a:spcPts val="0"/>
              </a:spcAft>
            </a:pPr>
            <a:r>
              <a:rPr lang="da-DK" sz="1300" dirty="0">
                <a:solidFill>
                  <a:srgbClr val="000000"/>
                </a:solidFill>
                <a:latin typeface="+mj-lt"/>
                <a:ea typeface="Calibri" panose="020F0502020204030204" pitchFamily="34" charset="0"/>
                <a:cs typeface="Times New Roman" panose="02020603050405020304" pitchFamily="18" charset="0"/>
              </a:rPr>
              <a:t>Der er uløste konflikter, der evt. har ført til alliancer blandt de ansatte. Der tales mere </a:t>
            </a:r>
            <a:r>
              <a:rPr lang="da-DK" sz="1300" i="1" dirty="0">
                <a:solidFill>
                  <a:srgbClr val="000000"/>
                </a:solidFill>
                <a:latin typeface="+mj-lt"/>
                <a:ea typeface="Calibri" panose="020F0502020204030204" pitchFamily="34" charset="0"/>
                <a:cs typeface="Times New Roman" panose="02020603050405020304" pitchFamily="18" charset="0"/>
              </a:rPr>
              <a:t>om</a:t>
            </a:r>
            <a:r>
              <a:rPr lang="da-DK" sz="1300" dirty="0">
                <a:solidFill>
                  <a:srgbClr val="000000"/>
                </a:solidFill>
                <a:latin typeface="+mj-lt"/>
                <a:ea typeface="Calibri" panose="020F0502020204030204" pitchFamily="34" charset="0"/>
                <a:cs typeface="Times New Roman" panose="02020603050405020304" pitchFamily="18" charset="0"/>
              </a:rPr>
              <a:t> hinanden end </a:t>
            </a:r>
            <a:r>
              <a:rPr lang="da-DK" sz="1300" i="1" dirty="0">
                <a:solidFill>
                  <a:srgbClr val="000000"/>
                </a:solidFill>
                <a:latin typeface="+mj-lt"/>
                <a:ea typeface="Calibri" panose="020F0502020204030204" pitchFamily="34" charset="0"/>
                <a:cs typeface="Times New Roman" panose="02020603050405020304" pitchFamily="18" charset="0"/>
              </a:rPr>
              <a:t>til</a:t>
            </a:r>
            <a:r>
              <a:rPr lang="da-DK" sz="1300" dirty="0">
                <a:solidFill>
                  <a:srgbClr val="000000"/>
                </a:solidFill>
                <a:latin typeface="+mj-lt"/>
                <a:ea typeface="Calibri" panose="020F0502020204030204" pitchFamily="34" charset="0"/>
                <a:cs typeface="Times New Roman" panose="02020603050405020304" pitchFamily="18" charset="0"/>
              </a:rPr>
              <a:t> hinanden.</a:t>
            </a:r>
            <a:r>
              <a:rPr lang="da-DK" sz="1300" dirty="0">
                <a:latin typeface="+mj-lt"/>
                <a:ea typeface="Calibri" panose="020F0502020204030204" pitchFamily="34" charset="0"/>
                <a:cs typeface="Times New Roman" panose="02020603050405020304" pitchFamily="18" charset="0"/>
              </a:rPr>
              <a:t> </a:t>
            </a:r>
            <a:r>
              <a:rPr lang="da-DK" sz="1300" dirty="0">
                <a:solidFill>
                  <a:srgbClr val="000000"/>
                </a:solidFill>
                <a:latin typeface="+mj-lt"/>
                <a:ea typeface="Calibri" panose="020F0502020204030204" pitchFamily="34" charset="0"/>
                <a:cs typeface="Times New Roman" panose="02020603050405020304" pitchFamily="18" charset="0"/>
              </a:rPr>
              <a:t>Omgangsformen er præget af latterliggørelse, nedgørende drillerier, aggressioner eller anden grænseoverskridende adfærd.</a:t>
            </a:r>
            <a:r>
              <a:rPr lang="da-DK" sz="1300" dirty="0">
                <a:latin typeface="+mj-lt"/>
                <a:ea typeface="Calibri" panose="020F0502020204030204" pitchFamily="34" charset="0"/>
                <a:cs typeface="Times New Roman" panose="02020603050405020304" pitchFamily="18" charset="0"/>
              </a:rPr>
              <a:t> </a:t>
            </a:r>
            <a:r>
              <a:rPr lang="da-DK" sz="1300" dirty="0">
                <a:solidFill>
                  <a:srgbClr val="000000"/>
                </a:solidFill>
                <a:latin typeface="+mj-lt"/>
                <a:ea typeface="Calibri" panose="020F0502020204030204" pitchFamily="34" charset="0"/>
                <a:cs typeface="Times New Roman" panose="02020603050405020304" pitchFamily="18" charset="0"/>
              </a:rPr>
              <a:t>Det opleves utrygt at sige fra, fordi den enkelte risikerer at blive anset for svag eller sensitiv.</a:t>
            </a:r>
            <a:endParaRPr lang="da-DK" sz="1300" dirty="0">
              <a:effectLst/>
              <a:latin typeface="+mj-lt"/>
              <a:ea typeface="Calibri" panose="020F0502020204030204" pitchFamily="34" charset="0"/>
              <a:cs typeface="Times New Roman" panose="02020603050405020304" pitchFamily="18" charset="0"/>
            </a:endParaRPr>
          </a:p>
        </p:txBody>
      </p:sp>
      <p:sp>
        <p:nvSpPr>
          <p:cNvPr id="12" name="Rectangle 11">
            <a:extLst>
              <a:ext uri="{FF2B5EF4-FFF2-40B4-BE49-F238E27FC236}">
                <a16:creationId xmlns:a16="http://schemas.microsoft.com/office/drawing/2014/main" id="{977E09F0-A003-614B-83DB-F37E515B84E1}"/>
              </a:ext>
            </a:extLst>
          </p:cNvPr>
          <p:cNvSpPr/>
          <p:nvPr/>
        </p:nvSpPr>
        <p:spPr>
          <a:xfrm>
            <a:off x="5581953" y="4951158"/>
            <a:ext cx="5315692" cy="1153008"/>
          </a:xfrm>
          <a:prstGeom prst="rect">
            <a:avLst/>
          </a:prstGeom>
        </p:spPr>
        <p:txBody>
          <a:bodyPr wrap="square">
            <a:spAutoFit/>
          </a:bodyPr>
          <a:lstStyle/>
          <a:p>
            <a:pPr>
              <a:lnSpc>
                <a:spcPct val="107000"/>
              </a:lnSpc>
              <a:spcAft>
                <a:spcPts val="0"/>
              </a:spcAft>
            </a:pPr>
            <a:r>
              <a:rPr lang="da-DK" sz="1300" dirty="0">
                <a:solidFill>
                  <a:srgbClr val="000000"/>
                </a:solidFill>
                <a:latin typeface="+mj-lt"/>
                <a:ea typeface="Calibri" panose="020F0502020204030204" pitchFamily="34" charset="0"/>
                <a:cs typeface="Times New Roman" panose="02020603050405020304" pitchFamily="18" charset="0"/>
              </a:rPr>
              <a:t>Én eller flere bliver systematisk udsat for grænseoverskridende adfærd fx ved at blive bagtalt, isoleret, fravalgt, udelukket fra aktiviteter eller tilbageholdt relevante informationer.</a:t>
            </a:r>
            <a:r>
              <a:rPr lang="da-DK" sz="1300" dirty="0">
                <a:latin typeface="+mj-lt"/>
                <a:ea typeface="Calibri" panose="020F0502020204030204" pitchFamily="34" charset="0"/>
                <a:cs typeface="Times New Roman" panose="02020603050405020304" pitchFamily="18" charset="0"/>
              </a:rPr>
              <a:t> </a:t>
            </a:r>
            <a:r>
              <a:rPr lang="da-DK" sz="1300" dirty="0">
                <a:solidFill>
                  <a:srgbClr val="000000"/>
                </a:solidFill>
                <a:latin typeface="+mj-lt"/>
                <a:ea typeface="Calibri" panose="020F0502020204030204" pitchFamily="34" charset="0"/>
                <a:cs typeface="Times New Roman" panose="02020603050405020304" pitchFamily="18" charset="0"/>
              </a:rPr>
              <a:t>Det opleves som umuligt at sige fra, fordi den enkelte risikerer at blive ekskluderet fra fællesskabet.</a:t>
            </a:r>
            <a:r>
              <a:rPr lang="da-DK" sz="1300" dirty="0">
                <a:latin typeface="+mj-lt"/>
                <a:ea typeface="Calibri" panose="020F0502020204030204" pitchFamily="34" charset="0"/>
                <a:cs typeface="Times New Roman" panose="02020603050405020304" pitchFamily="18" charset="0"/>
              </a:rPr>
              <a:t> </a:t>
            </a:r>
            <a:r>
              <a:rPr lang="da-DK" sz="1300" dirty="0">
                <a:solidFill>
                  <a:srgbClr val="000000"/>
                </a:solidFill>
                <a:latin typeface="+mj-lt"/>
                <a:ea typeface="Calibri" panose="020F0502020204030204" pitchFamily="34" charset="0"/>
                <a:cs typeface="Times New Roman" panose="02020603050405020304" pitchFamily="18" charset="0"/>
              </a:rPr>
              <a:t>Der er snakkes i krogene og uenighed håndteres med tavshed.</a:t>
            </a:r>
            <a:endParaRPr lang="da-DK" sz="1300" dirty="0">
              <a:effectLst/>
              <a:latin typeface="+mj-lt"/>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id="{4D0064B6-43CA-EA49-B6D1-CD61624502EF}"/>
              </a:ext>
            </a:extLst>
          </p:cNvPr>
          <p:cNvSpPr/>
          <p:nvPr/>
        </p:nvSpPr>
        <p:spPr>
          <a:xfrm>
            <a:off x="5517139" y="731495"/>
            <a:ext cx="2981907" cy="369332"/>
          </a:xfrm>
          <a:prstGeom prst="rect">
            <a:avLst/>
          </a:prstGeom>
        </p:spPr>
        <p:txBody>
          <a:bodyPr wrap="none">
            <a:spAutoFit/>
          </a:bodyPr>
          <a:lstStyle/>
          <a:p>
            <a:pPr algn="ctr"/>
            <a:r>
              <a:rPr lang="en-GB" b="1" dirty="0">
                <a:cs typeface="Arial" panose="020B0604020202020204" pitchFamily="34" charset="0"/>
              </a:rPr>
              <a:t>Et </a:t>
            </a:r>
            <a:r>
              <a:rPr lang="da-DK" b="1" dirty="0">
                <a:cs typeface="Arial" panose="020B0604020202020204" pitchFamily="34" charset="0"/>
              </a:rPr>
              <a:t>sikkert</a:t>
            </a:r>
            <a:r>
              <a:rPr lang="en-GB" b="1" dirty="0">
                <a:cs typeface="Arial" panose="020B0604020202020204" pitchFamily="34" charset="0"/>
              </a:rPr>
              <a:t> </a:t>
            </a:r>
            <a:r>
              <a:rPr lang="da-DK" b="1" dirty="0">
                <a:cs typeface="Arial" panose="020B0604020202020204" pitchFamily="34" charset="0"/>
              </a:rPr>
              <a:t>socialt</a:t>
            </a:r>
            <a:r>
              <a:rPr lang="en-GB" b="1" dirty="0">
                <a:cs typeface="Arial" panose="020B0604020202020204" pitchFamily="34" charset="0"/>
              </a:rPr>
              <a:t> </a:t>
            </a:r>
            <a:r>
              <a:rPr lang="da-DK" b="1" dirty="0">
                <a:cs typeface="Arial" panose="020B0604020202020204" pitchFamily="34" charset="0"/>
              </a:rPr>
              <a:t>arbejdsmiljø</a:t>
            </a:r>
          </a:p>
        </p:txBody>
      </p:sp>
      <p:sp>
        <p:nvSpPr>
          <p:cNvPr id="13" name="Rectangle 12">
            <a:extLst>
              <a:ext uri="{FF2B5EF4-FFF2-40B4-BE49-F238E27FC236}">
                <a16:creationId xmlns:a16="http://schemas.microsoft.com/office/drawing/2014/main" id="{1761CD69-1460-0E4B-9711-FA019B18696C}"/>
              </a:ext>
            </a:extLst>
          </p:cNvPr>
          <p:cNvSpPr/>
          <p:nvPr/>
        </p:nvSpPr>
        <p:spPr>
          <a:xfrm>
            <a:off x="5528542" y="2750112"/>
            <a:ext cx="3371885" cy="369332"/>
          </a:xfrm>
          <a:prstGeom prst="rect">
            <a:avLst/>
          </a:prstGeom>
        </p:spPr>
        <p:txBody>
          <a:bodyPr wrap="none">
            <a:spAutoFit/>
          </a:bodyPr>
          <a:lstStyle/>
          <a:p>
            <a:pPr algn="ctr"/>
            <a:r>
              <a:rPr lang="en-GB" b="1" dirty="0">
                <a:cs typeface="Arial" panose="020B0604020202020204" pitchFamily="34" charset="0"/>
              </a:rPr>
              <a:t>Et </a:t>
            </a:r>
            <a:r>
              <a:rPr lang="da-DK" b="1" dirty="0">
                <a:cs typeface="Arial" panose="020B0604020202020204" pitchFamily="34" charset="0"/>
              </a:rPr>
              <a:t>socialt</a:t>
            </a:r>
            <a:r>
              <a:rPr lang="en-GB" b="1" dirty="0">
                <a:cs typeface="Arial" panose="020B0604020202020204" pitchFamily="34" charset="0"/>
              </a:rPr>
              <a:t> </a:t>
            </a:r>
            <a:r>
              <a:rPr lang="da-DK" b="1" dirty="0">
                <a:cs typeface="Arial" panose="020B0604020202020204" pitchFamily="34" charset="0"/>
              </a:rPr>
              <a:t>arbejdsmiljø</a:t>
            </a:r>
            <a:r>
              <a:rPr lang="en-GB" b="1" dirty="0">
                <a:cs typeface="Arial" panose="020B0604020202020204" pitchFamily="34" charset="0"/>
              </a:rPr>
              <a:t> under </a:t>
            </a:r>
            <a:r>
              <a:rPr lang="da-DK" b="1" dirty="0">
                <a:cs typeface="Arial" panose="020B0604020202020204" pitchFamily="34" charset="0"/>
              </a:rPr>
              <a:t>pres</a:t>
            </a:r>
          </a:p>
        </p:txBody>
      </p:sp>
      <p:sp>
        <p:nvSpPr>
          <p:cNvPr id="14" name="Rectangle 13">
            <a:extLst>
              <a:ext uri="{FF2B5EF4-FFF2-40B4-BE49-F238E27FC236}">
                <a16:creationId xmlns:a16="http://schemas.microsoft.com/office/drawing/2014/main" id="{CE20536F-376C-1C4D-98CA-6E3770745BED}"/>
              </a:ext>
            </a:extLst>
          </p:cNvPr>
          <p:cNvSpPr/>
          <p:nvPr/>
        </p:nvSpPr>
        <p:spPr>
          <a:xfrm>
            <a:off x="5581953" y="4581826"/>
            <a:ext cx="3105274" cy="369332"/>
          </a:xfrm>
          <a:prstGeom prst="rect">
            <a:avLst/>
          </a:prstGeom>
        </p:spPr>
        <p:txBody>
          <a:bodyPr wrap="none">
            <a:spAutoFit/>
          </a:bodyPr>
          <a:lstStyle/>
          <a:p>
            <a:pPr algn="ctr"/>
            <a:r>
              <a:rPr lang="en-GB" b="1" dirty="0">
                <a:cs typeface="Arial" panose="020B0604020202020204" pitchFamily="34" charset="0"/>
              </a:rPr>
              <a:t>Et </a:t>
            </a:r>
            <a:r>
              <a:rPr lang="da-DK" b="1" dirty="0">
                <a:cs typeface="Arial" panose="020B0604020202020204" pitchFamily="34" charset="0"/>
              </a:rPr>
              <a:t>usikkert</a:t>
            </a:r>
            <a:r>
              <a:rPr lang="en-GB" b="1" dirty="0">
                <a:cs typeface="Arial" panose="020B0604020202020204" pitchFamily="34" charset="0"/>
              </a:rPr>
              <a:t> </a:t>
            </a:r>
            <a:r>
              <a:rPr lang="da-DK" b="1" dirty="0">
                <a:cs typeface="Arial" panose="020B0604020202020204" pitchFamily="34" charset="0"/>
              </a:rPr>
              <a:t>socialt</a:t>
            </a:r>
            <a:r>
              <a:rPr lang="en-GB" b="1" dirty="0">
                <a:cs typeface="Arial" panose="020B0604020202020204" pitchFamily="34" charset="0"/>
              </a:rPr>
              <a:t> </a:t>
            </a:r>
            <a:r>
              <a:rPr lang="da-DK" b="1" dirty="0">
                <a:cs typeface="Arial" panose="020B0604020202020204" pitchFamily="34" charset="0"/>
              </a:rPr>
              <a:t>arbejdsmiljø</a:t>
            </a:r>
          </a:p>
        </p:txBody>
      </p:sp>
      <p:cxnSp>
        <p:nvCxnSpPr>
          <p:cNvPr id="20" name="Straight Connector 19">
            <a:extLst>
              <a:ext uri="{FF2B5EF4-FFF2-40B4-BE49-F238E27FC236}">
                <a16:creationId xmlns:a16="http://schemas.microsoft.com/office/drawing/2014/main" id="{BB72937F-5BC6-374B-B27F-D1FC5773A417}"/>
              </a:ext>
            </a:extLst>
          </p:cNvPr>
          <p:cNvCxnSpPr/>
          <p:nvPr/>
        </p:nvCxnSpPr>
        <p:spPr>
          <a:xfrm>
            <a:off x="5185775" y="2899804"/>
            <a:ext cx="363471" cy="1"/>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9E5358BB-CAC9-3B4D-BBB9-C0DB9082F838}"/>
              </a:ext>
            </a:extLst>
          </p:cNvPr>
          <p:cNvCxnSpPr/>
          <p:nvPr/>
        </p:nvCxnSpPr>
        <p:spPr>
          <a:xfrm>
            <a:off x="5160723" y="4718174"/>
            <a:ext cx="363471" cy="1"/>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399137C-46B6-6E43-9C95-02FA60FFABD5}"/>
              </a:ext>
            </a:extLst>
          </p:cNvPr>
          <p:cNvCxnSpPr/>
          <p:nvPr/>
        </p:nvCxnSpPr>
        <p:spPr>
          <a:xfrm>
            <a:off x="5185775" y="907316"/>
            <a:ext cx="363471" cy="1"/>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593122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B4D3D9"/>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51E7AAD-50D4-F945-9B67-7182ED831F62}"/>
              </a:ext>
            </a:extLst>
          </p:cNvPr>
          <p:cNvSpPr/>
          <p:nvPr/>
        </p:nvSpPr>
        <p:spPr>
          <a:xfrm>
            <a:off x="616089" y="987189"/>
            <a:ext cx="4068645" cy="3170099"/>
          </a:xfrm>
          <a:prstGeom prst="rect">
            <a:avLst/>
          </a:prstGeom>
        </p:spPr>
        <p:txBody>
          <a:bodyPr wrap="square">
            <a:spAutoFit/>
          </a:bodyPr>
          <a:lstStyle/>
          <a:p>
            <a:r>
              <a:rPr lang="en-DK" sz="4000" b="1">
                <a:solidFill>
                  <a:srgbClr val="1C415C"/>
                </a:solidFill>
                <a:latin typeface="Arial" panose="020B0604020202020204" pitchFamily="34" charset="0"/>
                <a:cs typeface="Arial" panose="020B0604020202020204" pitchFamily="34" charset="0"/>
              </a:rPr>
              <a:t>Spørgeskema til måling af oplevet psykologisk sikkerhed</a:t>
            </a:r>
            <a:endParaRPr lang="en-DK" sz="4000" b="1" dirty="0">
              <a:solidFill>
                <a:srgbClr val="1C415C"/>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A6BF847C-199A-DA49-9659-3C4A661EAF36}"/>
              </a:ext>
            </a:extLst>
          </p:cNvPr>
          <p:cNvPicPr>
            <a:picLocks noChangeAspect="1"/>
          </p:cNvPicPr>
          <p:nvPr/>
        </p:nvPicPr>
        <p:blipFill rotWithShape="1">
          <a:blip r:embed="rId2"/>
          <a:srcRect t="37818" b="5333"/>
          <a:stretch/>
        </p:blipFill>
        <p:spPr>
          <a:xfrm>
            <a:off x="4213222" y="188416"/>
            <a:ext cx="8056364" cy="6481167"/>
          </a:xfrm>
          <a:prstGeom prst="rect">
            <a:avLst/>
          </a:prstGeom>
        </p:spPr>
      </p:pic>
    </p:spTree>
    <p:extLst>
      <p:ext uri="{BB962C8B-B14F-4D97-AF65-F5344CB8AC3E}">
        <p14:creationId xmlns:p14="http://schemas.microsoft.com/office/powerpoint/2010/main" val="4459925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A56B0-923E-8B44-A354-B3462BBAEE32}"/>
              </a:ext>
            </a:extLst>
          </p:cNvPr>
          <p:cNvSpPr>
            <a:spLocks noGrp="1"/>
          </p:cNvSpPr>
          <p:nvPr>
            <p:ph type="ctrTitle"/>
          </p:nvPr>
        </p:nvSpPr>
        <p:spPr>
          <a:xfrm>
            <a:off x="918519" y="713626"/>
            <a:ext cx="9144000" cy="1018395"/>
          </a:xfrm>
        </p:spPr>
        <p:txBody>
          <a:bodyPr anchor="t">
            <a:normAutofit/>
          </a:bodyPr>
          <a:lstStyle/>
          <a:p>
            <a:pPr algn="l"/>
            <a:r>
              <a:rPr lang="da-DK" sz="5000" b="1" dirty="0">
                <a:solidFill>
                  <a:srgbClr val="1C415C"/>
                </a:solidFill>
                <a:latin typeface="Arial" panose="020B0604020202020204" pitchFamily="34" charset="0"/>
                <a:cs typeface="Arial" panose="020B0604020202020204" pitchFamily="34" charset="0"/>
              </a:rPr>
              <a:t>Spilleregler</a:t>
            </a:r>
            <a:endParaRPr lang="en-DK" sz="5000" b="1" dirty="0">
              <a:solidFill>
                <a:srgbClr val="1C415C"/>
              </a:solidFill>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C261F45D-13F5-6042-A60B-33DAA80AAA30}"/>
              </a:ext>
            </a:extLst>
          </p:cNvPr>
          <p:cNvSpPr/>
          <p:nvPr/>
        </p:nvSpPr>
        <p:spPr>
          <a:xfrm>
            <a:off x="918519" y="1790102"/>
            <a:ext cx="6601397" cy="4524315"/>
          </a:xfrm>
          <a:prstGeom prst="rect">
            <a:avLst/>
          </a:prstGeom>
        </p:spPr>
        <p:txBody>
          <a:bodyPr wrap="square">
            <a:spAutoFit/>
          </a:bodyPr>
          <a:lstStyle/>
          <a:p>
            <a:pPr marL="285750" indent="-285750">
              <a:buFont typeface="Arial" panose="020B0604020202020204" pitchFamily="34" charset="0"/>
              <a:buChar char="•"/>
            </a:pPr>
            <a:r>
              <a:rPr lang="da-DK" dirty="0">
                <a:latin typeface="+mj-lt"/>
              </a:rPr>
              <a:t>Hver gruppe får et SÆT spillekort, som består af :</a:t>
            </a:r>
            <a:br>
              <a:rPr lang="da-DK" dirty="0">
                <a:latin typeface="+mj-lt"/>
              </a:rPr>
            </a:br>
            <a:br>
              <a:rPr lang="da-DK" dirty="0">
                <a:latin typeface="+mj-lt"/>
              </a:rPr>
            </a:br>
            <a:br>
              <a:rPr lang="da-DK" dirty="0">
                <a:latin typeface="+mj-lt"/>
              </a:rPr>
            </a:br>
            <a:r>
              <a:rPr lang="da-DK" dirty="0">
                <a:latin typeface="+mj-lt"/>
              </a:rPr>
              <a:t>dialogkort, der har hver deres funktion. </a:t>
            </a:r>
          </a:p>
          <a:p>
            <a:endParaRPr lang="da-DK" dirty="0">
              <a:latin typeface="+mj-lt"/>
            </a:endParaRPr>
          </a:p>
          <a:p>
            <a:pPr marL="285750" indent="-285750">
              <a:buFont typeface="Arial" panose="020B0604020202020204" pitchFamily="34" charset="0"/>
              <a:buChar char="•"/>
            </a:pPr>
            <a:r>
              <a:rPr lang="da-DK" dirty="0">
                <a:latin typeface="+mj-lt"/>
              </a:rPr>
              <a:t>De </a:t>
            </a:r>
            <a:r>
              <a:rPr lang="da-DK" b="1" dirty="0">
                <a:solidFill>
                  <a:srgbClr val="1C415C"/>
                </a:solidFill>
              </a:rPr>
              <a:t>blå̊ </a:t>
            </a:r>
            <a:r>
              <a:rPr lang="da-DK" dirty="0">
                <a:latin typeface="+mj-lt"/>
              </a:rPr>
              <a:t>dialogkort indeholder udsagn til dialog i gruppen. De</a:t>
            </a:r>
            <a:r>
              <a:rPr lang="da-DK" dirty="0">
                <a:solidFill>
                  <a:srgbClr val="01A074"/>
                </a:solidFill>
                <a:latin typeface="+mj-lt"/>
              </a:rPr>
              <a:t> </a:t>
            </a:r>
            <a:r>
              <a:rPr lang="da-DK" b="1" dirty="0">
                <a:solidFill>
                  <a:srgbClr val="01A074"/>
                </a:solidFill>
              </a:rPr>
              <a:t>grønne</a:t>
            </a:r>
            <a:r>
              <a:rPr lang="da-DK" dirty="0">
                <a:solidFill>
                  <a:srgbClr val="01A074"/>
                </a:solidFill>
                <a:latin typeface="+mj-lt"/>
              </a:rPr>
              <a:t> </a:t>
            </a:r>
            <a:r>
              <a:rPr lang="da-DK" dirty="0">
                <a:latin typeface="+mj-lt"/>
              </a:rPr>
              <a:t>dialogkort indeholder refleksionsspørgsmål til gruppen. De</a:t>
            </a:r>
            <a:r>
              <a:rPr lang="da-DK" b="1" dirty="0"/>
              <a:t> </a:t>
            </a:r>
            <a:r>
              <a:rPr lang="da-DK" b="1" dirty="0">
                <a:solidFill>
                  <a:srgbClr val="E15D29"/>
                </a:solidFill>
              </a:rPr>
              <a:t>orange</a:t>
            </a:r>
            <a:r>
              <a:rPr lang="da-DK" b="1" dirty="0"/>
              <a:t> </a:t>
            </a:r>
            <a:r>
              <a:rPr lang="da-DK" dirty="0">
                <a:latin typeface="+mj-lt"/>
              </a:rPr>
              <a:t>dialogkort indeholder spørgsmål, I skal diskutere til sidst. </a:t>
            </a:r>
          </a:p>
          <a:p>
            <a:endParaRPr lang="da-DK" dirty="0">
              <a:latin typeface="+mj-lt"/>
            </a:endParaRPr>
          </a:p>
          <a:p>
            <a:pPr marL="285750" indent="-285750">
              <a:buFont typeface="Arial" panose="020B0604020202020204" pitchFamily="34" charset="0"/>
              <a:buChar char="•"/>
            </a:pPr>
            <a:r>
              <a:rPr lang="da-DK" dirty="0">
                <a:latin typeface="+mj-lt"/>
              </a:rPr>
              <a:t>Vend ét </a:t>
            </a:r>
            <a:r>
              <a:rPr lang="da-DK" dirty="0">
                <a:solidFill>
                  <a:srgbClr val="1C415C"/>
                </a:solidFill>
                <a:latin typeface="+mj-lt"/>
              </a:rPr>
              <a:t>blåt</a:t>
            </a:r>
            <a:r>
              <a:rPr lang="da-DK" dirty="0">
                <a:latin typeface="+mj-lt"/>
              </a:rPr>
              <a:t> dialogkort ad gangen og færdiggør sætningen på kortet ved at fortælle om eksempler, erfaringer eller oplevelser fra jeres hverdag, der relaterer sig til udsagnet på kortet. </a:t>
            </a:r>
          </a:p>
          <a:p>
            <a:endParaRPr lang="da-DK" dirty="0">
              <a:latin typeface="+mj-lt"/>
            </a:endParaRPr>
          </a:p>
          <a:p>
            <a:pPr marL="285750" indent="-285750">
              <a:buFont typeface="Arial" panose="020B0604020202020204" pitchFamily="34" charset="0"/>
              <a:buChar char="•"/>
            </a:pPr>
            <a:r>
              <a:rPr lang="da-DK" dirty="0">
                <a:latin typeface="+mj-lt"/>
              </a:rPr>
              <a:t>Spørg nysgerrigt ind til hinandens svar og perspektiver. </a:t>
            </a:r>
          </a:p>
          <a:p>
            <a:pPr marL="285750" indent="-285750">
              <a:buFont typeface="Arial" panose="020B0604020202020204" pitchFamily="34" charset="0"/>
              <a:buChar char="•"/>
            </a:pPr>
            <a:endParaRPr lang="da-DK" dirty="0">
              <a:latin typeface="+mj-lt"/>
            </a:endParaRPr>
          </a:p>
        </p:txBody>
      </p:sp>
      <p:sp>
        <p:nvSpPr>
          <p:cNvPr id="7" name="Oval 6">
            <a:extLst>
              <a:ext uri="{FF2B5EF4-FFF2-40B4-BE49-F238E27FC236}">
                <a16:creationId xmlns:a16="http://schemas.microsoft.com/office/drawing/2014/main" id="{007CE70F-C729-CD47-8330-F46D076845F1}"/>
              </a:ext>
            </a:extLst>
          </p:cNvPr>
          <p:cNvSpPr/>
          <p:nvPr/>
        </p:nvSpPr>
        <p:spPr>
          <a:xfrm>
            <a:off x="8436648" y="-264638"/>
            <a:ext cx="1863763" cy="1863763"/>
          </a:xfrm>
          <a:prstGeom prst="ellipse">
            <a:avLst/>
          </a:prstGeom>
          <a:solidFill>
            <a:srgbClr val="2587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sp>
        <p:nvSpPr>
          <p:cNvPr id="10" name="Oval 9">
            <a:extLst>
              <a:ext uri="{FF2B5EF4-FFF2-40B4-BE49-F238E27FC236}">
                <a16:creationId xmlns:a16="http://schemas.microsoft.com/office/drawing/2014/main" id="{70234000-F06F-D144-B36E-D755C2A8547A}"/>
              </a:ext>
            </a:extLst>
          </p:cNvPr>
          <p:cNvSpPr/>
          <p:nvPr/>
        </p:nvSpPr>
        <p:spPr>
          <a:xfrm>
            <a:off x="10300411" y="923678"/>
            <a:ext cx="1278903" cy="1278903"/>
          </a:xfrm>
          <a:prstGeom prst="ellipse">
            <a:avLst/>
          </a:prstGeom>
          <a:solidFill>
            <a:srgbClr val="E15D2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K"/>
          </a:p>
        </p:txBody>
      </p:sp>
      <p:pic>
        <p:nvPicPr>
          <p:cNvPr id="11" name="Picture 10" descr="A close up of a stereo&#10;&#10;Description automatically generated">
            <a:extLst>
              <a:ext uri="{FF2B5EF4-FFF2-40B4-BE49-F238E27FC236}">
                <a16:creationId xmlns:a16="http://schemas.microsoft.com/office/drawing/2014/main" id="{92684EAB-D648-154C-B4DF-9265EA26EE9B}"/>
              </a:ext>
            </a:extLst>
          </p:cNvPr>
          <p:cNvPicPr>
            <a:picLocks noChangeAspect="1"/>
          </p:cNvPicPr>
          <p:nvPr/>
        </p:nvPicPr>
        <p:blipFill>
          <a:blip r:embed="rId2"/>
          <a:stretch>
            <a:fillRect/>
          </a:stretch>
        </p:blipFill>
        <p:spPr>
          <a:xfrm>
            <a:off x="7364044" y="1034799"/>
            <a:ext cx="4788402" cy="4788402"/>
          </a:xfrm>
          <a:prstGeom prst="rect">
            <a:avLst/>
          </a:prstGeom>
        </p:spPr>
      </p:pic>
      <p:pic>
        <p:nvPicPr>
          <p:cNvPr id="14" name="Picture 13">
            <a:extLst>
              <a:ext uri="{FF2B5EF4-FFF2-40B4-BE49-F238E27FC236}">
                <a16:creationId xmlns:a16="http://schemas.microsoft.com/office/drawing/2014/main" id="{F5690E98-7518-8249-9D3A-24FEDFDFC975}"/>
              </a:ext>
            </a:extLst>
          </p:cNvPr>
          <p:cNvPicPr>
            <a:picLocks noChangeAspect="1"/>
          </p:cNvPicPr>
          <p:nvPr/>
        </p:nvPicPr>
        <p:blipFill>
          <a:blip r:embed="rId3"/>
          <a:stretch>
            <a:fillRect/>
          </a:stretch>
        </p:blipFill>
        <p:spPr>
          <a:xfrm>
            <a:off x="1069942" y="2159494"/>
            <a:ext cx="3450273" cy="420933"/>
          </a:xfrm>
          <a:prstGeom prst="rect">
            <a:avLst/>
          </a:prstGeom>
        </p:spPr>
      </p:pic>
    </p:spTree>
    <p:extLst>
      <p:ext uri="{BB962C8B-B14F-4D97-AF65-F5344CB8AC3E}">
        <p14:creationId xmlns:p14="http://schemas.microsoft.com/office/powerpoint/2010/main" val="1419957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892E185EDEC0D41B33C4C5F021B6ACF" ma:contentTypeVersion="0" ma:contentTypeDescription="Opret et nyt dokument." ma:contentTypeScope="" ma:versionID="0438775a8feafbb4efebbe51102e9b59">
  <xsd:schema xmlns:xsd="http://www.w3.org/2001/XMLSchema" xmlns:xs="http://www.w3.org/2001/XMLSchema" xmlns:p="http://schemas.microsoft.com/office/2006/metadata/properties" targetNamespace="http://schemas.microsoft.com/office/2006/metadata/properties" ma:root="true" ma:fieldsID="9ae4e6eb03f2a2f70bea8248fcb5e6a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F7D2844-CD91-4C8E-A111-33704E9F4A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E0CD11D-95E4-486B-8780-A1AD8D1B725B}">
  <ds:schemaRefs>
    <ds:schemaRef ds:uri="http://schemas.microsoft.com/office/2006/metadata/properties"/>
    <ds:schemaRef ds:uri="http://purl.org/dc/terms/"/>
    <ds:schemaRef ds:uri="203f362c-6eba-4279-bce1-0cb057bb9538"/>
    <ds:schemaRef ds:uri="http://schemas.microsoft.com/office/2006/documentManagement/types"/>
    <ds:schemaRef ds:uri="http://schemas.microsoft.com/office/infopath/2007/PartnerControls"/>
    <ds:schemaRef ds:uri="0a44119e-bb65-49cd-ab48-a122d8211261"/>
    <ds:schemaRef ds:uri="http://schemas.openxmlformats.org/package/2006/metadata/core-properties"/>
    <ds:schemaRef ds:uri="http://purl.org/dc/elements/1.1/"/>
    <ds:schemaRef ds:uri="http://schemas.microsoft.com/sharepoint/v3"/>
    <ds:schemaRef ds:uri="http://www.w3.org/XML/1998/namespace"/>
    <ds:schemaRef ds:uri="http://purl.org/dc/dcmitype/"/>
  </ds:schemaRefs>
</ds:datastoreItem>
</file>

<file path=customXml/itemProps3.xml><?xml version="1.0" encoding="utf-8"?>
<ds:datastoreItem xmlns:ds="http://schemas.openxmlformats.org/officeDocument/2006/customXml" ds:itemID="{B09F3F19-A162-45F6-B954-F6169BED3AB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487</TotalTime>
  <Words>1387</Words>
  <Application>Microsoft Office PowerPoint</Application>
  <PresentationFormat>Widescreen</PresentationFormat>
  <Paragraphs>92</Paragraphs>
  <Slides>17</Slides>
  <Notes>0</Notes>
  <HiddenSlides>0</HiddenSlides>
  <MMClips>1</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17</vt:i4>
      </vt:variant>
    </vt:vector>
  </HeadingPairs>
  <TitlesOfParts>
    <vt:vector size="22" baseType="lpstr">
      <vt:lpstr>Arial</vt:lpstr>
      <vt:lpstr>Calibri</vt:lpstr>
      <vt:lpstr>Calibri Light</vt:lpstr>
      <vt:lpstr>Mr Eaves Mod OT</vt:lpstr>
      <vt:lpstr>Office Theme</vt:lpstr>
      <vt:lpstr>Opbyg psykologisk sikkerhed og højn patientsikkerheden</vt:lpstr>
      <vt:lpstr>Hvad er psykologisk sikkerhed?</vt:lpstr>
      <vt:lpstr>Hvorfor er psykologisk sikkerhed vigtigt?</vt:lpstr>
      <vt:lpstr>PowerPoint-præsentation</vt:lpstr>
      <vt:lpstr>Hvordan får vi mere psykologisk sikkerhed?</vt:lpstr>
      <vt:lpstr>Hvad er dialogspillets formål?</vt:lpstr>
      <vt:lpstr>Tre typer arbejdsmiljø</vt:lpstr>
      <vt:lpstr>PowerPoint-præsentation</vt:lpstr>
      <vt:lpstr>Spilleregler</vt:lpstr>
      <vt:lpstr>Spilleregler</vt:lpstr>
      <vt:lpstr>PowerPoint-præsentation</vt:lpstr>
      <vt:lpstr>De fem veje til at opbygge psykologisk sikkerhed</vt:lpstr>
      <vt:lpstr>PowerPoint-præsentation</vt:lpstr>
      <vt:lpstr>De fem veje til at opbygge psykologisk sikkerhed</vt:lpstr>
      <vt:lpstr>PowerPoint-præsentation</vt:lpstr>
      <vt:lpstr>De fem veje til at opbygge psykologisk sikkerhed</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Opbyg psykologisk sikkerhed og højn patientsikkerheden</dc:title>
  <dc:creator>Stine Knokgård Madsen</dc:creator>
  <cp:lastModifiedBy>Tina Underbjerg</cp:lastModifiedBy>
  <cp:revision>31</cp:revision>
  <dcterms:created xsi:type="dcterms:W3CDTF">2020-09-04T10:45:13Z</dcterms:created>
  <dcterms:modified xsi:type="dcterms:W3CDTF">2021-02-11T11:06:40Z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ACTServiceOffering">
    <vt:lpwstr/>
  </property>
  <property fmtid="{D5CDD505-2E9C-101B-9397-08002B2CF9AE}" pid="4" name="ContentTypeId">
    <vt:lpwstr>0x0101004892E185EDEC0D41B33C4C5F021B6ACF</vt:lpwstr>
  </property>
  <property fmtid="{D5CDD505-2E9C-101B-9397-08002B2CF9AE}" pid="5" name="ACTLocations">
    <vt:lpwstr/>
  </property>
  <property fmtid="{D5CDD505-2E9C-101B-9397-08002B2CF9AE}" pid="6" name="ACTTypeOfProjectDocument">
    <vt:lpwstr/>
  </property>
  <property fmtid="{D5CDD505-2E9C-101B-9397-08002B2CF9AE}" pid="7" name="ACTOrganisations">
    <vt:lpwstr>10;#GK Danmark|7daf48c5-a7bc-448a-a4ea-c7349f771a1d</vt:lpwstr>
  </property>
  <property fmtid="{D5CDD505-2E9C-101B-9397-08002B2CF9AE}" pid="8" name="ACTIndustry">
    <vt:lpwstr>45;#Public sector|8d5c7e61-f335-4f56-ad64-7f6c916c18ca</vt:lpwstr>
  </property>
  <property fmtid="{D5CDD505-2E9C-101B-9397-08002B2CF9AE}" pid="9" name="ACTProjectName">
    <vt:lpwstr>8152;#Danske Regioner: Forhandlingsfællesskabet - formidling om regionalt arbejdsmiljø|d5cb1646-dde3-8ef6-b66b-3437b2499e68</vt:lpwstr>
  </property>
  <property fmtid="{D5CDD505-2E9C-101B-9397-08002B2CF9AE}" pid="10" name="ACTCustomer">
    <vt:lpwstr>174;#Danske Regioner|66ee4144-00e5-44dc-aef3-ccfd180df44f</vt:lpwstr>
  </property>
</Properties>
</file>