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7" r:id="rId4"/>
  </p:sldMasterIdLst>
  <p:notesMasterIdLst>
    <p:notesMasterId r:id="rId23"/>
  </p:notesMasterIdLst>
  <p:handoutMasterIdLst>
    <p:handoutMasterId r:id="rId24"/>
  </p:handoutMasterIdLst>
  <p:sldIdLst>
    <p:sldId id="365" r:id="rId5"/>
    <p:sldId id="311" r:id="rId6"/>
    <p:sldId id="370" r:id="rId7"/>
    <p:sldId id="371" r:id="rId8"/>
    <p:sldId id="363" r:id="rId9"/>
    <p:sldId id="312" r:id="rId10"/>
    <p:sldId id="373" r:id="rId11"/>
    <p:sldId id="360" r:id="rId12"/>
    <p:sldId id="314" r:id="rId13"/>
    <p:sldId id="374" r:id="rId14"/>
    <p:sldId id="362" r:id="rId15"/>
    <p:sldId id="361" r:id="rId16"/>
    <p:sldId id="315" r:id="rId17"/>
    <p:sldId id="319" r:id="rId18"/>
    <p:sldId id="367" r:id="rId19"/>
    <p:sldId id="368" r:id="rId20"/>
    <p:sldId id="372" r:id="rId21"/>
    <p:sldId id="366" r:id="rId22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947"/>
    <a:srgbClr val="313C8B"/>
    <a:srgbClr val="28229A"/>
    <a:srgbClr val="587BC8"/>
    <a:srgbClr val="646EBC"/>
    <a:srgbClr val="6C68B8"/>
    <a:srgbClr val="7E7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2114" autoAdjust="0"/>
  </p:normalViewPr>
  <p:slideViewPr>
    <p:cSldViewPr>
      <p:cViewPr>
        <p:scale>
          <a:sx n="72" d="100"/>
          <a:sy n="72" d="100"/>
        </p:scale>
        <p:origin x="-2754" y="-834"/>
      </p:cViewPr>
      <p:guideLst>
        <p:guide orient="horz"/>
        <p:guide pos="22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B9422-327A-4698-960F-63C6D6C27073}" type="datetimeFigureOut">
              <a:rPr lang="da-DK" smtClean="0"/>
              <a:t>07-07-2016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6202E-659E-4CE3-95BC-70A9ADB516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6488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BC66A-0E95-41A1-8FA3-7CA5F029CF16}" type="datetimeFigureOut">
              <a:rPr lang="da-DK" smtClean="0"/>
              <a:t>07-07-2016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709C3-2BD5-4486-BDE4-EDFDBC02A7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88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smtClean="0"/>
              <a:t>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270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1468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3849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Disse præmisser for ledelse er defineret af arbejdsgruppen for det nationale ledelsesprogram. </a:t>
            </a:r>
          </a:p>
          <a:p>
            <a:endParaRPr lang="da-DK" baseline="0" dirty="0" smtClean="0"/>
          </a:p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 et første skridt i udrulningen at det nationale ledelsesprogram er nedsat en arbejdsgruppe bestående af repræsentanter fra regionerne, staten og kommunerne. Arbejdsgruppens har i vinteren 2015/2016 udarbejdet beskrivelse af det nationale ledelsesprogram, der blandt andet omfatter beskrivelse af: formål, målgruppe, herunder udvælgelse af deltagere, indhold, succeskriterier og tidsplan. 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Beskrivelsen af disse emner danner grundlag for udarbejdelse af udbudsmateriale.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4732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366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684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67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726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4279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5186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5186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7523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5186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593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674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9C3-2BD5-4486-BDE4-EDFDBC02A79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55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" Type="http://schemas.openxmlformats.org/officeDocument/2006/relationships/tags" Target="../tags/tag2.xml"/><Relationship Id="rId21" Type="http://schemas.openxmlformats.org/officeDocument/2006/relationships/oleObject" Target="../embeddings/oleObject1.bin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image" Target="../media/image3.emf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oleObject" Target="../embeddings/oleObject2.bin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35D8-B1A1-4977-8A34-4286F36726D2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3363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662A-FA8C-40CA-A18B-2CE3A089B87C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718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5C5D-5F42-4225-BBA3-117F22D75697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0575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1"/>
          <a:ext cx="15875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think-cell Slide" r:id="rId21" imgW="360" imgH="360" progId="TCLayout.ActiveDocument.1">
                  <p:embed/>
                </p:oleObj>
              </mc:Choice>
              <mc:Fallback>
                <p:oleObj name="think-cell Slide" r:id="rId21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"/>
                        <a:ext cx="158751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McK Slide Elements"/>
          <p:cNvGrpSpPr>
            <a:grpSpLocks/>
          </p:cNvGrpSpPr>
          <p:nvPr/>
        </p:nvGrpSpPr>
        <p:grpSpPr bwMode="auto">
          <a:xfrm>
            <a:off x="434975" y="5727753"/>
            <a:ext cx="8382000" cy="380946"/>
            <a:chOff x="75" y="3914"/>
            <a:chExt cx="5385" cy="236"/>
          </a:xfrm>
        </p:grpSpPr>
        <p:sp>
          <p:nvSpPr>
            <p:cNvPr id="6" name="McK 4. Footnote" hidden="1"/>
            <p:cNvSpPr txBox="1">
              <a:spLocks noChangeArrowheads="1"/>
            </p:cNvSpPr>
            <p:nvPr/>
          </p:nvSpPr>
          <p:spPr bwMode="auto">
            <a:xfrm>
              <a:off x="75" y="3914"/>
              <a:ext cx="538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8953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8953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8953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8953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89535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89535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89535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89535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da-DK" altLang="da-DK" sz="1000" dirty="0" smtClean="0">
                  <a:latin typeface="Verdana" pitchFamily="34" charset="0"/>
                </a:rPr>
                <a:t>1 </a:t>
              </a:r>
              <a:r>
                <a:rPr lang="da-DK" altLang="da-DK" sz="1000" dirty="0" err="1" smtClean="0">
                  <a:latin typeface="Verdana" pitchFamily="34" charset="0"/>
                </a:rPr>
                <a:t>Footnote</a:t>
              </a:r>
              <a:endParaRPr lang="da-DK" altLang="da-DK" sz="1000" dirty="0" smtClean="0">
                <a:latin typeface="Verdana" pitchFamily="34" charset="0"/>
              </a:endParaRPr>
            </a:p>
          </p:txBody>
        </p:sp>
        <p:sp>
          <p:nvSpPr>
            <p:cNvPr id="7" name="McK 5. Source" hidden="1"/>
            <p:cNvSpPr>
              <a:spLocks noChangeArrowheads="1"/>
            </p:cNvSpPr>
            <p:nvPr/>
          </p:nvSpPr>
          <p:spPr bwMode="auto">
            <a:xfrm>
              <a:off x="75" y="4055"/>
              <a:ext cx="538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>
              <a:spAutoFit/>
            </a:bodyPr>
            <a:lstStyle>
              <a:lvl1pPr marL="474663" indent="-474663" defTabSz="912813" eaLnBrk="0" hangingPunct="0"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73075" algn="l"/>
                </a:tabLs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da-DK" altLang="da-DK" sz="1000" dirty="0" smtClean="0">
                  <a:solidFill>
                    <a:srgbClr val="000000"/>
                  </a:solidFill>
                  <a:latin typeface="Verdana" pitchFamily="34" charset="0"/>
                </a:rPr>
                <a:t>Source: Source</a:t>
              </a:r>
            </a:p>
          </p:txBody>
        </p:sp>
      </p:grpSp>
      <p:grpSp>
        <p:nvGrpSpPr>
          <p:cNvPr id="8" name="LegendBoxes" hidden="1"/>
          <p:cNvGrpSpPr>
            <a:grpSpLocks/>
          </p:cNvGrpSpPr>
          <p:nvPr/>
        </p:nvGrpSpPr>
        <p:grpSpPr bwMode="auto">
          <a:xfrm>
            <a:off x="8143879" y="279401"/>
            <a:ext cx="817594" cy="1014413"/>
            <a:chOff x="4936" y="176"/>
            <a:chExt cx="505" cy="626"/>
          </a:xfrm>
        </p:grpSpPr>
        <p:sp>
          <p:nvSpPr>
            <p:cNvPr id="9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4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10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 altLang="da-DK" sz="1600">
                <a:latin typeface="Verdana" pitchFamily="34" charset="0"/>
              </a:endParaRPr>
            </a:p>
          </p:txBody>
        </p:sp>
        <p:sp>
          <p:nvSpPr>
            <p:cNvPr id="11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4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12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 altLang="da-DK" sz="1600">
                <a:latin typeface="Verdana" pitchFamily="34" charset="0"/>
              </a:endParaRPr>
            </a:p>
          </p:txBody>
        </p:sp>
        <p:sp>
          <p:nvSpPr>
            <p:cNvPr id="13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4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14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 altLang="da-DK" sz="1600">
                <a:latin typeface="Verdana" pitchFamily="34" charset="0"/>
              </a:endParaRPr>
            </a:p>
          </p:txBody>
        </p:sp>
        <p:sp>
          <p:nvSpPr>
            <p:cNvPr id="15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4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16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 altLang="da-DK" sz="1600">
                <a:latin typeface="Verdana" pitchFamily="34" charset="0"/>
              </a:endParaRPr>
            </a:p>
          </p:txBody>
        </p:sp>
      </p:grpSp>
      <p:grpSp>
        <p:nvGrpSpPr>
          <p:cNvPr id="17" name="LegendLines" hidden="1"/>
          <p:cNvGrpSpPr>
            <a:grpSpLocks/>
          </p:cNvGrpSpPr>
          <p:nvPr/>
        </p:nvGrpSpPr>
        <p:grpSpPr bwMode="auto">
          <a:xfrm>
            <a:off x="7829551" y="285751"/>
            <a:ext cx="1130300" cy="741364"/>
            <a:chOff x="4750" y="176"/>
            <a:chExt cx="698" cy="458"/>
          </a:xfrm>
        </p:grpSpPr>
        <p:sp>
          <p:nvSpPr>
            <p:cNvPr id="18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da-DK" sz="1600" dirty="0">
                <a:latin typeface="+mn-lt"/>
                <a:cs typeface="+mn-cs"/>
              </a:endParaRPr>
            </a:p>
          </p:txBody>
        </p:sp>
        <p:sp>
          <p:nvSpPr>
            <p:cNvPr id="19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da-DK" sz="1600" dirty="0">
                <a:latin typeface="+mn-lt"/>
                <a:cs typeface="+mn-cs"/>
              </a:endParaRPr>
            </a:p>
          </p:txBody>
        </p:sp>
        <p:sp>
          <p:nvSpPr>
            <p:cNvPr id="20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da-DK" sz="1600" dirty="0">
                <a:latin typeface="+mn-lt"/>
                <a:cs typeface="+mn-cs"/>
              </a:endParaRPr>
            </a:p>
          </p:txBody>
        </p:sp>
        <p:sp>
          <p:nvSpPr>
            <p:cNvPr id="21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44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22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44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23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44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</p:grpSp>
      <p:grpSp>
        <p:nvGrpSpPr>
          <p:cNvPr id="24" name="McKSticker" hidden="1"/>
          <p:cNvGrpSpPr>
            <a:grpSpLocks/>
          </p:cNvGrpSpPr>
          <p:nvPr/>
        </p:nvGrpSpPr>
        <p:grpSpPr bwMode="auto">
          <a:xfrm>
            <a:off x="7827960" y="292101"/>
            <a:ext cx="1090619" cy="215900"/>
            <a:chOff x="7672320" y="285750"/>
            <a:chExt cx="1068455" cy="212366"/>
          </a:xfrm>
        </p:grpSpPr>
        <p:sp>
          <p:nvSpPr>
            <p:cNvPr id="25" name="StickerRectangle"/>
            <p:cNvSpPr>
              <a:spLocks noChangeArrowheads="1"/>
            </p:cNvSpPr>
            <p:nvPr/>
          </p:nvSpPr>
          <p:spPr bwMode="auto">
            <a:xfrm>
              <a:off x="7672320" y="285750"/>
              <a:ext cx="1068455" cy="20889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0" rIns="0" bIns="27432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buClr>
                  <a:schemeClr val="tx2"/>
                </a:buClr>
                <a:defRPr/>
              </a:pPr>
              <a:r>
                <a:rPr lang="da-DK" altLang="da-DK" sz="1200" dirty="0" smtClean="0">
                  <a:solidFill>
                    <a:srgbClr val="808080"/>
                  </a:solidFill>
                  <a:latin typeface="Verdana" pitchFamily="34" charset="0"/>
                </a:rPr>
                <a:t>PRELIMINARY</a:t>
              </a:r>
            </a:p>
          </p:txBody>
        </p:sp>
        <p:cxnSp>
          <p:nvCxnSpPr>
            <p:cNvPr id="26" name="AutoShape 31"/>
            <p:cNvCxnSpPr>
              <a:cxnSpLocks noChangeShapeType="1"/>
            </p:cNvCxnSpPr>
            <p:nvPr/>
          </p:nvCxnSpPr>
          <p:spPr bwMode="auto">
            <a:xfrm>
              <a:off x="7673881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32"/>
            <p:cNvCxnSpPr>
              <a:cxnSpLocks noChangeShapeType="1"/>
            </p:cNvCxnSpPr>
            <p:nvPr/>
          </p:nvCxnSpPr>
          <p:spPr bwMode="auto">
            <a:xfrm>
              <a:off x="7673881" y="498116"/>
              <a:ext cx="1066894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LegendMoons" hidden="1"/>
          <p:cNvGrpSpPr>
            <a:grpSpLocks/>
          </p:cNvGrpSpPr>
          <p:nvPr/>
        </p:nvGrpSpPr>
        <p:grpSpPr bwMode="auto">
          <a:xfrm>
            <a:off x="8077198" y="279400"/>
            <a:ext cx="884870" cy="1333500"/>
            <a:chOff x="6655594" y="273840"/>
            <a:chExt cx="869063" cy="1306516"/>
          </a:xfrm>
        </p:grpSpPr>
        <p:grpSp>
          <p:nvGrpSpPr>
            <p:cNvPr id="29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47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blackWhite">
              <a:xfrm>
                <a:off x="4533" y="183"/>
                <a:ext cx="136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8" name="Arc 39" hidden="1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black">
              <a:xfrm>
                <a:off x="4533" y="183"/>
                <a:ext cx="136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0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45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blackWhite">
              <a:xfrm>
                <a:off x="1694" y="2044"/>
                <a:ext cx="156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6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black">
              <a:xfrm>
                <a:off x="1694" y="2044"/>
                <a:ext cx="156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1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43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blackWhite">
              <a:xfrm>
                <a:off x="4495" y="1198"/>
                <a:ext cx="156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4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black">
              <a:xfrm>
                <a:off x="4495" y="1198"/>
                <a:ext cx="156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32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1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blackWhite">
              <a:xfrm>
                <a:off x="4495" y="1440"/>
                <a:ext cx="156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2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black">
              <a:xfrm>
                <a:off x="4495" y="1440"/>
                <a:ext cx="156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33" name="Legend1"/>
            <p:cNvSpPr>
              <a:spLocks noChangeArrowheads="1"/>
            </p:cNvSpPr>
            <p:nvPr/>
          </p:nvSpPr>
          <p:spPr bwMode="auto">
            <a:xfrm>
              <a:off x="6976777" y="286283"/>
              <a:ext cx="547880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34" name="Legend2"/>
            <p:cNvSpPr>
              <a:spLocks noChangeArrowheads="1"/>
            </p:cNvSpPr>
            <p:nvPr/>
          </p:nvSpPr>
          <p:spPr bwMode="auto">
            <a:xfrm>
              <a:off x="6976777" y="561585"/>
              <a:ext cx="547880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35" name="Legend3"/>
            <p:cNvSpPr>
              <a:spLocks noChangeArrowheads="1"/>
            </p:cNvSpPr>
            <p:nvPr/>
          </p:nvSpPr>
          <p:spPr bwMode="auto">
            <a:xfrm>
              <a:off x="6976777" y="835331"/>
              <a:ext cx="547880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36" name="Legend4"/>
            <p:cNvSpPr>
              <a:spLocks noChangeArrowheads="1"/>
            </p:cNvSpPr>
            <p:nvPr/>
          </p:nvSpPr>
          <p:spPr bwMode="auto">
            <a:xfrm>
              <a:off x="6976777" y="1107522"/>
              <a:ext cx="547880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sp>
          <p:nvSpPr>
            <p:cNvPr id="37" name="Legend5"/>
            <p:cNvSpPr>
              <a:spLocks noChangeArrowheads="1"/>
            </p:cNvSpPr>
            <p:nvPr/>
          </p:nvSpPr>
          <p:spPr bwMode="auto">
            <a:xfrm>
              <a:off x="6976777" y="1382824"/>
              <a:ext cx="547880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912813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3225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7797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2369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694113" indent="-36513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>
                  <a:schemeClr val="tx2"/>
                </a:buClr>
                <a:defRPr/>
              </a:pPr>
              <a:r>
                <a:rPr lang="da-DK" altLang="da-DK" sz="1200" dirty="0" err="1" smtClean="0">
                  <a:latin typeface="Verdana" pitchFamily="34" charset="0"/>
                </a:rPr>
                <a:t>Legend</a:t>
              </a:r>
              <a:endParaRPr lang="da-DK" altLang="da-DK" sz="1200" dirty="0" smtClean="0">
                <a:latin typeface="Verdana" pitchFamily="34" charset="0"/>
              </a:endParaRPr>
            </a:p>
          </p:txBody>
        </p:sp>
        <p:grpSp>
          <p:nvGrpSpPr>
            <p:cNvPr id="38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39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blackWhite">
              <a:xfrm>
                <a:off x="4495" y="1198"/>
                <a:ext cx="156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40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black">
              <a:xfrm>
                <a:off x="4495" y="1198"/>
                <a:ext cx="156" cy="156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da-DK" sz="1600" dirty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49" name="McK 1. On-page tracker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3850" y="26988"/>
            <a:ext cx="8479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a-DK" altLang="da-DK" sz="1400">
                <a:solidFill>
                  <a:srgbClr val="808080"/>
                </a:solidFill>
                <a:latin typeface="Verdana" pitchFamily="34" charset="0"/>
              </a:rPr>
              <a:t>TRACKER</a:t>
            </a:r>
          </a:p>
        </p:txBody>
      </p:sp>
      <p:sp>
        <p:nvSpPr>
          <p:cNvPr id="50" name="McK 3. Unit of measure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3852" y="611189"/>
            <a:ext cx="37306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95350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895350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895350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895350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895350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22513" indent="-36513" defTabSz="89535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79713" indent="-36513" defTabSz="89535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36913" indent="-36513" defTabSz="89535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94113" indent="-36513" defTabSz="89535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a-DK" altLang="da-DK" sz="1600" dirty="0" smtClean="0">
                <a:solidFill>
                  <a:srgbClr val="808080"/>
                </a:solidFill>
                <a:latin typeface="Verdana" pitchFamily="34" charset="0"/>
              </a:rPr>
              <a:t>Unit of measure</a:t>
            </a:r>
          </a:p>
        </p:txBody>
      </p:sp>
      <p:grpSp>
        <p:nvGrpSpPr>
          <p:cNvPr id="51" name="ACET" hidden="1"/>
          <p:cNvGrpSpPr>
            <a:grpSpLocks/>
          </p:cNvGrpSpPr>
          <p:nvPr/>
        </p:nvGrpSpPr>
        <p:grpSpPr bwMode="auto">
          <a:xfrm>
            <a:off x="2241549" y="1779708"/>
            <a:ext cx="4351339" cy="511056"/>
            <a:chOff x="915" y="714"/>
            <a:chExt cx="2686" cy="316"/>
          </a:xfrm>
        </p:grpSpPr>
        <p:cxnSp>
          <p:nvCxnSpPr>
            <p:cNvPr id="52" name="AutoShape 70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AutoShape 71"/>
            <p:cNvSpPr>
              <a:spLocks noChangeArrowheads="1"/>
            </p:cNvSpPr>
            <p:nvPr/>
          </p:nvSpPr>
          <p:spPr bwMode="auto">
            <a:xfrm>
              <a:off x="915" y="714"/>
              <a:ext cx="2686" cy="31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da-DK" altLang="da-DK" sz="1600" b="1">
                  <a:latin typeface="Verdana" pitchFamily="34" charset="0"/>
                </a:rPr>
                <a:t>Title</a:t>
              </a:r>
            </a:p>
            <a:p>
              <a:r>
                <a:rPr lang="da-DK" altLang="da-DK" sz="1600">
                  <a:solidFill>
                    <a:srgbClr val="808080"/>
                  </a:solidFill>
                  <a:latin typeface="Verdana" pitchFamily="34" charset="0"/>
                </a:rPr>
                <a:t>Unit of measure</a:t>
              </a:r>
            </a:p>
          </p:txBody>
        </p:sp>
      </p:grpSp>
      <p:graphicFrame>
        <p:nvGraphicFramePr>
          <p:cNvPr id="54" name="Object 2"/>
          <p:cNvGraphicFramePr>
            <a:graphicFrameLocks noChangeAspect="1"/>
          </p:cNvGraphicFramePr>
          <p:nvPr/>
        </p:nvGraphicFramePr>
        <p:xfrm>
          <a:off x="1" y="1"/>
          <a:ext cx="15875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think-cell Slide" r:id="rId23" imgW="360" imgH="360" progId="TCLayout.ActiveDocument.1">
                  <p:embed/>
                </p:oleObj>
              </mc:Choice>
              <mc:Fallback>
                <p:oleObj name="think-cell Slide" r:id="rId23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"/>
                        <a:ext cx="158751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23851" y="234864"/>
            <a:ext cx="8591752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lvl="0"/>
            <a:r>
              <a:rPr lang="da-DK" noProof="0" dirty="0" err="1" smtClean="0"/>
              <a:t>Click</a:t>
            </a:r>
            <a:r>
              <a:rPr lang="da-DK" noProof="0" dirty="0" smtClean="0"/>
              <a:t> to </a:t>
            </a:r>
            <a:r>
              <a:rPr lang="da-DK" noProof="0" dirty="0" err="1" smtClean="0"/>
              <a:t>edit</a:t>
            </a:r>
            <a:r>
              <a:rPr lang="da-DK" noProof="0" dirty="0" smtClean="0"/>
              <a:t> Master </a:t>
            </a:r>
            <a:r>
              <a:rPr lang="da-DK" noProof="0" dirty="0" err="1" smtClean="0"/>
              <a:t>title</a:t>
            </a:r>
            <a:r>
              <a:rPr lang="da-DK" noProof="0" dirty="0" smtClean="0"/>
              <a:t> </a:t>
            </a:r>
            <a:r>
              <a:rPr lang="da-DK" noProof="0" dirty="0" err="1" smtClean="0"/>
              <a:t>style</a:t>
            </a:r>
            <a:endParaRPr lang="da-DK" noProof="0" dirty="0" smtClean="0"/>
          </a:p>
        </p:txBody>
      </p:sp>
      <p:sp>
        <p:nvSpPr>
          <p:cNvPr id="5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16938" y="6416675"/>
            <a:ext cx="336551" cy="152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A863A48-1FC7-4854-983D-70DADB74436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6570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B24-07FD-44B3-83D3-F80C001684A5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95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C5C-C622-4082-BC72-0DFFFD2F023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78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DF59-0196-48EA-B5EB-982197F4F25C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9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DCC5-CC53-4B62-8BB8-59565D2568B1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84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290F-E737-47EF-885F-49A7A1D89530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9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4622-BAC0-4060-82E0-B93F49AC6DB3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6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9FB5-3F6F-4CB7-97CB-51E346E39836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7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6380" y="908720"/>
            <a:ext cx="6506020" cy="93610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66380" y="1988840"/>
            <a:ext cx="6506020" cy="31969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FAA9-C177-4962-B7C2-E58867B01E4F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3732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51E9-8FAC-4714-B39E-A4A744EC9B47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84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5DE7-15D9-457A-AFA0-ABA346D50CD4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53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C8E6-BC0E-4056-9E25-5F28EF99A418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73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2DC1-D89F-4B97-89DA-7C604FFF23F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60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CC89-105C-4174-B3BF-6AE84FF9622F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66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5BB2-DC70-4A1C-8D5B-B1722660677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22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F643-8A25-44C9-9807-C35709DF2051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5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5ED6-3F0E-4CD7-9BDF-86CBE2920BD6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715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FA19-C141-40A4-BF2C-CD34C43050ED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83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2880-74D6-4A2F-8D26-E17F076A9907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8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F0EB-0C1B-491E-9F8E-91A54A9831F9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917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B4DF-18D4-40E8-9DA1-55C2CFB0871E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0814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6107-ECAF-4C35-8867-3A64A75AD2F4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0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553B-645D-4414-92C0-A40BE1DFFA4B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999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0520-85DE-449A-9ED7-EA4C626AC51B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377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7C9D-3EB7-401D-AD42-953AF2793BA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20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dias">
    <p:bg>
      <p:bgPr>
        <a:solidFill>
          <a:srgbClr val="ECF5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DKREG_ppt_baggr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772400" y="6248400"/>
            <a:ext cx="129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a-DK" sz="900" smtClean="0">
                <a:solidFill>
                  <a:prstClr val="black"/>
                </a:solidFill>
              </a:rPr>
              <a:t>www.regioner.dk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2667000"/>
            <a:ext cx="671195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6711950" cy="2209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6894D-A071-47D0-8B7C-24B43611062C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444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843-AB1C-4444-8EEB-0AA55EED4CD6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91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AF1B-0ED2-4E14-94D0-EF28185F535D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2A5F-F664-4649-A478-7BF347036A83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39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60DD-5338-4609-A8D1-5033F4F1EBC9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2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5549-B843-4AB0-92EF-7E28961B7935}" type="datetime1">
              <a:rPr lang="da-DK" smtClean="0"/>
              <a:t>07-07-2016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8977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80A3-DC0E-4A94-B575-E2D49DFE936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2452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939F-FB00-4F11-811B-2BFB0CD4B0BB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22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D747-0E9D-440D-8369-A36DBDBF3BD8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023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F8A60-47DD-4F90-BC50-0836D48B66B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9156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D777-615F-4691-867D-0904873B1F4E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603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43608" y="2492896"/>
            <a:ext cx="7488832" cy="31969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732B-AF68-455D-A8B8-0840EE41F026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016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3DC2-032D-4C58-A65D-F347936ADBA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F415-D961-442A-82B7-49CF85C72A55}" type="datetime1">
              <a:rPr lang="da-DK" smtClean="0"/>
              <a:t>07-07-2016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77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488832" cy="1359024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8DF-0818-4520-94B6-942DF4526FF1}" type="datetime1">
              <a:rPr lang="da-DK" smtClean="0"/>
              <a:t>07-07-2016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8539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1592-05A8-4BA6-9CF2-20695F5B64C8}" type="datetime1">
              <a:rPr lang="da-DK" smtClean="0"/>
              <a:t>07-07-2016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88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E2F0-D2B0-4F7C-A956-3175B18DD342}" type="datetime1">
              <a:rPr lang="da-DK" smtClean="0"/>
              <a:t>07-07-2016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490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30F8-20A7-417B-98D9-4B059950BF30}" type="datetime1">
              <a:rPr lang="da-DK" smtClean="0"/>
              <a:t>07-07-2016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C02DCF-235E-42E5-94A8-F2BC74F24AD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861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9EAF68-DF1C-4DAE-93CD-DF12B825D50D}" type="datetime1">
              <a:rPr lang="da-DK" smtClean="0"/>
              <a:t>07-07-2016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254299" y="0"/>
            <a:ext cx="641371" cy="1340768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6" y="260648"/>
            <a:ext cx="520795" cy="1008112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8500490" y="6021288"/>
            <a:ext cx="641371" cy="576064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79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B89D-1A9C-4D56-A7BC-ED8C2E5A4172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54299" y="-243408"/>
            <a:ext cx="641371" cy="1584176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6" y="260648"/>
            <a:ext cx="520795" cy="1008112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8500490" y="6021288"/>
            <a:ext cx="641371" cy="576064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4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6836-7D0D-4E25-B2D2-38248F58A0AD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54299" y="-243408"/>
            <a:ext cx="641371" cy="1584176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6" y="260648"/>
            <a:ext cx="520795" cy="1008112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8500490" y="6021288"/>
            <a:ext cx="641371" cy="576064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9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2FA8-D33D-4636-B3E5-CB0F6B7ECD3F}" type="datetime1">
              <a:rPr lang="da-DK" smtClean="0">
                <a:solidFill>
                  <a:prstClr val="black">
                    <a:tint val="75000"/>
                  </a:prstClr>
                </a:solidFill>
              </a:rPr>
              <a:t>07-07-2016</a:t>
            </a:fld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>
                <a:solidFill>
                  <a:prstClr val="black">
                    <a:tint val="75000"/>
                  </a:prstClr>
                </a:solidFill>
              </a:rPr>
              <a:t>Danske Regioner</a:t>
            </a: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02DCF-235E-42E5-94A8-F2BC74F24AD6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54299" y="-243408"/>
            <a:ext cx="641371" cy="1584176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6" y="260648"/>
            <a:ext cx="520795" cy="1008112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8500490" y="6021288"/>
            <a:ext cx="641371" cy="576064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5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0" y="0"/>
            <a:ext cx="1011512" cy="2492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733225" y="4365104"/>
            <a:ext cx="8040646" cy="16607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Ny kvalitetsdagsorden og pakkeforløb </a:t>
            </a:r>
          </a:p>
        </p:txBody>
      </p:sp>
      <p:sp>
        <p:nvSpPr>
          <p:cNvPr id="5" name="Rektangel 4"/>
          <p:cNvSpPr/>
          <p:nvPr/>
        </p:nvSpPr>
        <p:spPr>
          <a:xfrm>
            <a:off x="7020272" y="-27385"/>
            <a:ext cx="1440160" cy="2784109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410" y="332734"/>
            <a:ext cx="1181533" cy="2228258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" y="4504668"/>
            <a:ext cx="1501251" cy="1008112"/>
          </a:xfrm>
          <a:prstGeom prst="rect">
            <a:avLst/>
          </a:prstGeom>
          <a:solidFill>
            <a:srgbClr val="A5D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8129211" y="5877272"/>
            <a:ext cx="101151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pic>
        <p:nvPicPr>
          <p:cNvPr id="10" name="Pladsholder til indhold 9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50" y="1052736"/>
            <a:ext cx="968775" cy="1453163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1733225" y="136466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/>
              <a:t>Sundhedspolitisk direktør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b="1" dirty="0"/>
              <a:t>Erik Jylling</a:t>
            </a:r>
            <a:endParaRPr lang="da-DK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dirty="0"/>
              <a:t>Danske Regioner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7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Psykiatriens lærings- og kvalitetsteam…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arbejdes på at finde et relevant område indenfor psykiatrien til etablering af et Lærings- og Kvalitetsteam i løbet af 2017.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FAA9-C177-4962-B7C2-E58867B01E4F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93955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1043608" y="404664"/>
            <a:ext cx="7632848" cy="7920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ctr"/>
            <a:r>
              <a:rPr lang="da-DK" sz="3600" dirty="0" smtClean="0">
                <a:solidFill>
                  <a:schemeClr val="tx2"/>
                </a:solidFill>
              </a:rPr>
              <a:t>Lærings- og kvalitetsteams</a:t>
            </a: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5"/>
          <p:cNvSpPr txBox="1">
            <a:spLocks/>
          </p:cNvSpPr>
          <p:nvPr/>
        </p:nvSpPr>
        <p:spPr>
          <a:xfrm>
            <a:off x="1331640" y="1561009"/>
            <a:ext cx="6984776" cy="3600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2400" dirty="0" smtClean="0">
                <a:solidFill>
                  <a:schemeClr val="tx2"/>
                </a:solidFill>
              </a:rPr>
              <a:t>Bidrager til opfyldelse af nationale mål</a:t>
            </a:r>
            <a:endParaRPr lang="da-DK" sz="2400" dirty="0">
              <a:solidFill>
                <a:schemeClr val="tx2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995936" y="2060848"/>
            <a:ext cx="3024336" cy="2952328"/>
          </a:xfrm>
          <a:prstGeom prst="ellipse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   </a:t>
            </a:r>
            <a:r>
              <a:rPr lang="da-DK" sz="2000" b="1" dirty="0" smtClean="0"/>
              <a:t>Forbedring af    kvaliteten på</a:t>
            </a:r>
            <a:br>
              <a:rPr lang="da-DK" sz="2000" b="1" dirty="0" smtClean="0"/>
            </a:br>
            <a:r>
              <a:rPr lang="da-DK" sz="2000" b="1" dirty="0" smtClean="0"/>
              <a:t>     udvalgte områder</a:t>
            </a:r>
            <a:endParaRPr lang="da-DK" sz="2000" b="1" dirty="0"/>
          </a:p>
        </p:txBody>
      </p:sp>
      <p:sp>
        <p:nvSpPr>
          <p:cNvPr id="10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6" name="Ellipse 5"/>
          <p:cNvSpPr/>
          <p:nvPr/>
        </p:nvSpPr>
        <p:spPr>
          <a:xfrm>
            <a:off x="1697932" y="2050207"/>
            <a:ext cx="3111599" cy="2952328"/>
          </a:xfrm>
          <a:prstGeom prst="ellipse">
            <a:avLst/>
          </a:pr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b="1" dirty="0" smtClean="0"/>
              <a:t>Nationale mål</a:t>
            </a:r>
            <a:endParaRPr lang="da-DK" sz="2000" b="1" dirty="0"/>
          </a:p>
        </p:txBody>
      </p:sp>
      <p:sp>
        <p:nvSpPr>
          <p:cNvPr id="12" name="Rektangel 11"/>
          <p:cNvSpPr/>
          <p:nvPr/>
        </p:nvSpPr>
        <p:spPr>
          <a:xfrm>
            <a:off x="2051720" y="5383856"/>
            <a:ext cx="2232248" cy="7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smtClean="0"/>
              <a:t>Oversættelse af nationale mål til lokale kvalitetsindsatser</a:t>
            </a:r>
            <a:endParaRPr lang="da-DK" sz="1600" b="1" dirty="0"/>
          </a:p>
        </p:txBody>
      </p:sp>
      <p:sp>
        <p:nvSpPr>
          <p:cNvPr id="13" name="Rektangel 12"/>
          <p:cNvSpPr/>
          <p:nvPr/>
        </p:nvSpPr>
        <p:spPr>
          <a:xfrm>
            <a:off x="4499992" y="5383857"/>
            <a:ext cx="2232248" cy="7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smtClean="0"/>
              <a:t>Etablering af lærings- og kvalitetsteams</a:t>
            </a:r>
            <a:endParaRPr lang="da-DK" sz="1600" b="1" dirty="0"/>
          </a:p>
        </p:txBody>
      </p:sp>
      <p:cxnSp>
        <p:nvCxnSpPr>
          <p:cNvPr id="17" name="Lige pilforbindelse 16"/>
          <p:cNvCxnSpPr>
            <a:stCxn id="13" idx="0"/>
          </p:cNvCxnSpPr>
          <p:nvPr/>
        </p:nvCxnSpPr>
        <p:spPr>
          <a:xfrm flipV="1">
            <a:off x="5616116" y="5013176"/>
            <a:ext cx="5891" cy="3706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/>
          <p:nvPr/>
        </p:nvCxnSpPr>
        <p:spPr>
          <a:xfrm flipV="1">
            <a:off x="3125949" y="5002535"/>
            <a:ext cx="5891" cy="3706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1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992888" cy="936104"/>
          </a:xfrm>
        </p:spPr>
        <p:txBody>
          <a:bodyPr/>
          <a:lstStyle/>
          <a:p>
            <a:pPr algn="ctr"/>
            <a:r>
              <a:rPr lang="da-DK" sz="3600" dirty="0">
                <a:solidFill>
                  <a:schemeClr val="tx2"/>
                </a:solidFill>
              </a:rPr>
              <a:t>Lærings- og kvalitetsteams</a:t>
            </a:r>
            <a:br>
              <a:rPr lang="da-DK" sz="3600" dirty="0">
                <a:solidFill>
                  <a:schemeClr val="tx2"/>
                </a:solidFill>
              </a:rPr>
            </a:br>
            <a:r>
              <a:rPr lang="da-DK" sz="3600" dirty="0">
                <a:solidFill>
                  <a:schemeClr val="tx2"/>
                </a:solidFill>
              </a:rPr>
              <a:t>- udrulning i regionerne: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1640" y="1988840"/>
            <a:ext cx="7200800" cy="2664296"/>
          </a:xfrm>
        </p:spPr>
        <p:txBody>
          <a:bodyPr/>
          <a:lstStyle/>
          <a:p>
            <a:r>
              <a:rPr lang="da-DK" sz="2400" dirty="0" smtClean="0"/>
              <a:t>Styregruppe (5 regioner, DR, SUM og SST)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sz="2400" dirty="0" smtClean="0"/>
              <a:t>3 LKT projektbeskrivelser på vej</a:t>
            </a:r>
          </a:p>
          <a:p>
            <a:pPr lvl="1"/>
            <a:r>
              <a:rPr lang="da-DK" sz="2400" dirty="0" smtClean="0"/>
              <a:t>Apopleksi, antibiotika og </a:t>
            </a:r>
            <a:r>
              <a:rPr lang="da-DK" sz="2400" dirty="0" err="1" smtClean="0"/>
              <a:t>palliation</a:t>
            </a:r>
            <a:endParaRPr lang="da-DK" sz="2400" dirty="0" smtClean="0"/>
          </a:p>
          <a:p>
            <a:pPr marL="457200" lvl="1" indent="0">
              <a:buNone/>
            </a:pPr>
            <a:endParaRPr lang="da-DK" sz="800" dirty="0" smtClean="0"/>
          </a:p>
          <a:p>
            <a:r>
              <a:rPr lang="da-DK" sz="2400" dirty="0" smtClean="0"/>
              <a:t>Ansvar for de enkelte </a:t>
            </a:r>
            <a:r>
              <a:rPr lang="da-DK" sz="2400" dirty="0" err="1" smtClean="0"/>
              <a:t>LKTs</a:t>
            </a:r>
            <a:r>
              <a:rPr lang="da-DK" sz="2400" dirty="0" smtClean="0"/>
              <a:t> uddelegeres til regionerne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sz="2400" dirty="0"/>
              <a:t>F</a:t>
            </a:r>
            <a:r>
              <a:rPr lang="da-DK" sz="2400" dirty="0" smtClean="0"/>
              <a:t>ælles </a:t>
            </a:r>
            <a:r>
              <a:rPr lang="da-DK" sz="2400" dirty="0"/>
              <a:t>drejebog for </a:t>
            </a:r>
            <a:r>
              <a:rPr lang="da-DK" sz="2400" dirty="0" err="1"/>
              <a:t>LKTs</a:t>
            </a:r>
            <a:r>
              <a:rPr lang="da-DK" sz="2400" dirty="0"/>
              <a:t> under </a:t>
            </a:r>
            <a:r>
              <a:rPr lang="da-DK" sz="2400" dirty="0" smtClean="0"/>
              <a:t>udarbejdelse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sz="2400" dirty="0" smtClean="0"/>
              <a:t>Regional og lokal deltagelse og opfølgning er afgørende</a:t>
            </a:r>
            <a:endParaRPr lang="da-DK" sz="2400" dirty="0"/>
          </a:p>
          <a:p>
            <a:endParaRPr lang="da-DK" sz="2400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71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8990" y="404664"/>
            <a:ext cx="6506020" cy="936104"/>
          </a:xfrm>
        </p:spPr>
        <p:txBody>
          <a:bodyPr/>
          <a:lstStyle/>
          <a:p>
            <a:pPr algn="ctr"/>
            <a:r>
              <a:rPr lang="da-DK" sz="3600" dirty="0" smtClean="0"/>
              <a:t>Nationalt ledelsesprogram</a:t>
            </a:r>
            <a:endParaRPr lang="da-DK" sz="36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539552" y="1916832"/>
            <a:ext cx="2088232" cy="417646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2000" b="1" dirty="0" smtClean="0"/>
          </a:p>
          <a:p>
            <a:r>
              <a:rPr lang="da-DK" sz="2000" b="1" dirty="0" smtClean="0"/>
              <a:t>Relation til nationale mål</a:t>
            </a:r>
          </a:p>
          <a:p>
            <a:endParaRPr lang="da-DK" b="1" dirty="0" smtClean="0"/>
          </a:p>
          <a:p>
            <a:endParaRPr lang="da-DK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Omsætte nationale mål til mål og indsatser på regionalt og lokalt niveau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Resultatopfølgning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/>
          </a:p>
        </p:txBody>
      </p:sp>
      <p:sp>
        <p:nvSpPr>
          <p:cNvPr id="8" name="Rektangel 7"/>
          <p:cNvSpPr/>
          <p:nvPr/>
        </p:nvSpPr>
        <p:spPr>
          <a:xfrm>
            <a:off x="6516216" y="1916832"/>
            <a:ext cx="2088232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2000" b="1" dirty="0" smtClean="0"/>
              <a:t>Relation til lærings- og kvalitetsteams</a:t>
            </a:r>
          </a:p>
          <a:p>
            <a:endParaRPr lang="da-D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Efterspørge de rette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Tolke data korrekt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Resultatopfølgning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Bakke op om lokale forbedrings-indsatser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400" b="1" dirty="0"/>
          </a:p>
        </p:txBody>
      </p:sp>
      <p:sp>
        <p:nvSpPr>
          <p:cNvPr id="9" name="Ellipse 8"/>
          <p:cNvSpPr/>
          <p:nvPr/>
        </p:nvSpPr>
        <p:spPr>
          <a:xfrm>
            <a:off x="3131840" y="2348880"/>
            <a:ext cx="2880320" cy="3600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Nationalt ledelsesprogram</a:t>
            </a:r>
            <a:br>
              <a:rPr lang="da-DK" b="1" dirty="0" smtClean="0"/>
            </a:br>
            <a:endParaRPr lang="da-DK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Fælles sprog</a:t>
            </a:r>
            <a:br>
              <a:rPr lang="da-DK" sz="1600" b="1" dirty="0" smtClean="0"/>
            </a:br>
            <a:endParaRPr lang="da-DK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Lede datadrevet, kliniknær forbedring</a:t>
            </a:r>
            <a:br>
              <a:rPr lang="da-DK" sz="1600" b="1" dirty="0" smtClean="0"/>
            </a:br>
            <a:endParaRPr lang="da-DK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 smtClean="0"/>
              <a:t>40 personer årligt med ledelsesmæssig og faglig pondus</a:t>
            </a:r>
            <a:r>
              <a:rPr lang="da-DK" sz="1400" b="1" dirty="0" smtClean="0"/>
              <a:t/>
            </a:r>
            <a:br>
              <a:rPr lang="da-DK" sz="1400" b="1" dirty="0" smtClean="0"/>
            </a:br>
            <a:endParaRPr lang="da-DK" b="1" dirty="0"/>
          </a:p>
        </p:txBody>
      </p:sp>
      <p:cxnSp>
        <p:nvCxnSpPr>
          <p:cNvPr id="11" name="Lige pilforbindelse 10"/>
          <p:cNvCxnSpPr/>
          <p:nvPr/>
        </p:nvCxnSpPr>
        <p:spPr>
          <a:xfrm>
            <a:off x="6012160" y="4077072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>
            <a:stCxn id="9" idx="2"/>
          </p:cNvCxnSpPr>
          <p:nvPr/>
        </p:nvCxnSpPr>
        <p:spPr>
          <a:xfrm flipH="1">
            <a:off x="2627784" y="4149080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8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488832" cy="1080120"/>
          </a:xfrm>
        </p:spPr>
        <p:txBody>
          <a:bodyPr/>
          <a:lstStyle/>
          <a:p>
            <a:pPr algn="ctr"/>
            <a:r>
              <a:rPr lang="da-DK" sz="3600" dirty="0" smtClean="0"/>
              <a:t>Præmisser for ledelse under det nye kvalitetsprogram</a:t>
            </a:r>
            <a:endParaRPr lang="da-DK" sz="3600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331640" y="1988840"/>
            <a:ext cx="7272808" cy="3196952"/>
          </a:xfrm>
        </p:spPr>
        <p:txBody>
          <a:bodyPr/>
          <a:lstStyle/>
          <a:p>
            <a:r>
              <a:rPr lang="da-DK" sz="2400" dirty="0" smtClean="0"/>
              <a:t>Fokus på det samlede behandlingsforløb</a:t>
            </a:r>
          </a:p>
          <a:p>
            <a:pPr marL="0" indent="0">
              <a:buNone/>
            </a:pPr>
            <a:endParaRPr lang="da-DK" sz="800" dirty="0"/>
          </a:p>
          <a:p>
            <a:r>
              <a:rPr lang="da-DK" sz="2400" dirty="0" smtClean="0"/>
              <a:t>Patient og borger som omdrejningspunkt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sz="2400" dirty="0" smtClean="0"/>
              <a:t>Værdi for patienten</a:t>
            </a:r>
          </a:p>
          <a:p>
            <a:pPr marL="0" indent="0">
              <a:buNone/>
            </a:pPr>
            <a:endParaRPr lang="da-DK" sz="800" dirty="0"/>
          </a:p>
          <a:p>
            <a:r>
              <a:rPr lang="da-DK" sz="2400" dirty="0" smtClean="0"/>
              <a:t>Datadrevet ledelse og tidstro data</a:t>
            </a:r>
          </a:p>
          <a:p>
            <a:pPr marL="0" indent="0">
              <a:buNone/>
            </a:pPr>
            <a:endParaRPr lang="da-DK" sz="800" dirty="0"/>
          </a:p>
          <a:p>
            <a:r>
              <a:rPr lang="da-DK" sz="2400" dirty="0"/>
              <a:t>Mere kliniknær ledelse baseret på fagligt </a:t>
            </a:r>
            <a:r>
              <a:rPr lang="da-DK" sz="2400" dirty="0" smtClean="0"/>
              <a:t>bedste standarder – </a:t>
            </a:r>
            <a:r>
              <a:rPr lang="da-DK" sz="2400" dirty="0" err="1" smtClean="0"/>
              <a:t>best</a:t>
            </a:r>
            <a:r>
              <a:rPr lang="da-DK" sz="2400" dirty="0" smtClean="0"/>
              <a:t> </a:t>
            </a:r>
            <a:r>
              <a:rPr lang="da-DK" sz="2400" dirty="0" err="1" smtClean="0"/>
              <a:t>practice</a:t>
            </a:r>
            <a:endParaRPr lang="da-DK" sz="2400" dirty="0" smtClean="0"/>
          </a:p>
          <a:p>
            <a:pPr marL="0" indent="0">
              <a:buNone/>
            </a:pPr>
            <a:endParaRPr lang="da-DK" sz="800" dirty="0"/>
          </a:p>
          <a:p>
            <a:r>
              <a:rPr lang="da-DK" sz="2400" dirty="0" smtClean="0"/>
              <a:t>Behov for incitamenter </a:t>
            </a:r>
            <a:r>
              <a:rPr lang="da-DK" sz="2400" dirty="0"/>
              <a:t>der understøtter alle </a:t>
            </a:r>
            <a:r>
              <a:rPr lang="da-DK" sz="2400" dirty="0" smtClean="0"/>
              <a:t>de ovenstående præmisser</a:t>
            </a:r>
            <a:endParaRPr lang="da-DK" sz="2400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14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298108" cy="936104"/>
          </a:xfrm>
        </p:spPr>
        <p:txBody>
          <a:bodyPr/>
          <a:lstStyle/>
          <a:p>
            <a:pPr algn="ctr"/>
            <a:r>
              <a:rPr lang="da-DK" sz="3600" dirty="0" smtClean="0"/>
              <a:t>Formål med det nationale ledelsesprogram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1988840"/>
            <a:ext cx="6912768" cy="3196952"/>
          </a:xfrm>
        </p:spPr>
        <p:txBody>
          <a:bodyPr/>
          <a:lstStyle/>
          <a:p>
            <a:r>
              <a:rPr lang="da-DK" sz="2400" dirty="0" smtClean="0"/>
              <a:t>Styrke </a:t>
            </a:r>
            <a:r>
              <a:rPr lang="da-DK" sz="2400" dirty="0"/>
              <a:t>ledelsernes kompetencer til at identificere regionale/kommunale </a:t>
            </a:r>
            <a:r>
              <a:rPr lang="da-DK" sz="2400" dirty="0" smtClean="0"/>
              <a:t>kvalitetsudfordringer</a:t>
            </a:r>
          </a:p>
          <a:p>
            <a:pPr marL="0" indent="0">
              <a:buNone/>
            </a:pPr>
            <a:endParaRPr lang="da-DK" sz="800" b="1" dirty="0" smtClean="0"/>
          </a:p>
          <a:p>
            <a:r>
              <a:rPr lang="da-DK" sz="2400" dirty="0"/>
              <a:t>Styrke ledelsernes kompetencer til </a:t>
            </a:r>
            <a:r>
              <a:rPr lang="da-DK" sz="2400" dirty="0" smtClean="0"/>
              <a:t>at lede</a:t>
            </a:r>
            <a:r>
              <a:rPr lang="da-DK" sz="2400" dirty="0"/>
              <a:t>, understøtte og sikre fremdrift i det lokale arbejde med datadrevne, kliniknære </a:t>
            </a:r>
            <a:r>
              <a:rPr lang="da-DK" sz="2400" dirty="0" smtClean="0"/>
              <a:t>kvalitetsforbedringer</a:t>
            </a:r>
          </a:p>
          <a:p>
            <a:pPr marL="0" indent="0">
              <a:buNone/>
            </a:pPr>
            <a:endParaRPr lang="da-DK" sz="800" b="1" dirty="0"/>
          </a:p>
          <a:p>
            <a:r>
              <a:rPr lang="da-DK" sz="2400" dirty="0"/>
              <a:t>Skabe et fælles sprog for forbedringsarbejdet</a:t>
            </a:r>
            <a:r>
              <a:rPr lang="da-DK" sz="2400" b="1" dirty="0"/>
              <a:t/>
            </a:r>
            <a:br>
              <a:rPr lang="da-DK" sz="2400" b="1" dirty="0"/>
            </a:br>
            <a:endParaRPr lang="da-DK" sz="2400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45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506020" cy="936104"/>
          </a:xfrm>
        </p:spPr>
        <p:txBody>
          <a:bodyPr/>
          <a:lstStyle/>
          <a:p>
            <a:pPr algn="ctr"/>
            <a:r>
              <a:rPr lang="da-DK" sz="3600" dirty="0" smtClean="0"/>
              <a:t>Målgruppe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060848"/>
            <a:ext cx="6506020" cy="3600400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Personer </a:t>
            </a:r>
            <a:r>
              <a:rPr lang="da-DK" sz="2400" dirty="0"/>
              <a:t>i sundhedsvæsenet, der er </a:t>
            </a:r>
            <a:r>
              <a:rPr lang="da-DK" sz="2400" b="1" dirty="0"/>
              <a:t>ledere af ledere med </a:t>
            </a:r>
            <a:r>
              <a:rPr lang="da-DK" sz="2400" b="1" dirty="0" smtClean="0"/>
              <a:t>driftsansvar</a:t>
            </a:r>
          </a:p>
          <a:p>
            <a:pPr marL="0" indent="0">
              <a:buNone/>
            </a:pPr>
            <a:endParaRPr lang="da-DK" sz="800" b="1" dirty="0" smtClean="0"/>
          </a:p>
          <a:p>
            <a:r>
              <a:rPr lang="da-DK" sz="2400" dirty="0" smtClean="0"/>
              <a:t>med </a:t>
            </a:r>
            <a:r>
              <a:rPr lang="da-DK" sz="2400" dirty="0"/>
              <a:t>tilknytning til den kliniske hverdag </a:t>
            </a:r>
            <a:r>
              <a:rPr lang="da-DK" sz="2400" dirty="0" smtClean="0"/>
              <a:t>nødvendige ledelsesmæssige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sz="2400" dirty="0" smtClean="0"/>
              <a:t>faglige </a:t>
            </a:r>
            <a:r>
              <a:rPr lang="da-DK" sz="2400" dirty="0"/>
              <a:t>gennemslagskraft til at gøre en reel forskel i egen organisation og indenfor sit faglige </a:t>
            </a:r>
            <a:r>
              <a:rPr lang="da-DK" sz="2400" dirty="0" smtClean="0"/>
              <a:t>felt.</a:t>
            </a:r>
            <a:endParaRPr lang="da-DK" sz="24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05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Kvalitet og pakker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Kernen i et nye kvalitetsprogram </a:t>
            </a:r>
            <a:r>
              <a:rPr lang="da-DK" dirty="0" smtClean="0">
                <a:solidFill>
                  <a:schemeClr val="tx1"/>
                </a:solidFill>
              </a:rPr>
              <a:t>er som I husker en </a:t>
            </a:r>
            <a:r>
              <a:rPr lang="da-DK" dirty="0">
                <a:solidFill>
                  <a:schemeClr val="tx1"/>
                </a:solidFill>
              </a:rPr>
              <a:t>ambition om, kontinuerligt at løfte kvaliteten af sundhedsydelserne så vi skaber størst mulig værdi for patienterne</a:t>
            </a:r>
            <a:r>
              <a:rPr lang="da-DK" dirty="0" smtClean="0">
                <a:solidFill>
                  <a:schemeClr val="tx1"/>
                </a:solidFill>
              </a:rPr>
              <a:t>.</a:t>
            </a:r>
          </a:p>
          <a:p>
            <a:r>
              <a:rPr lang="da-DK" dirty="0" smtClean="0">
                <a:solidFill>
                  <a:schemeClr val="tx1"/>
                </a:solidFill>
              </a:rPr>
              <a:t>Det er i tråd med pakkeforløbene, som også er tænkt som at skabe værdi for patienten, og hvor vi vil arbejde med effekt m.m.</a:t>
            </a:r>
          </a:p>
          <a:p>
            <a:r>
              <a:rPr lang="da-DK" dirty="0" smtClean="0">
                <a:solidFill>
                  <a:schemeClr val="tx1"/>
                </a:solidFill>
              </a:rPr>
              <a:t>Pakkekonceptet </a:t>
            </a:r>
            <a:r>
              <a:rPr lang="da-DK" dirty="0">
                <a:solidFill>
                  <a:schemeClr val="tx1"/>
                </a:solidFill>
              </a:rPr>
              <a:t>i psykiatri - og andre specialer - kan bidrage til kvalitetsprogrammet ved at hjælpe til at sikre høj ensartet </a:t>
            </a:r>
            <a:r>
              <a:rPr lang="da-DK" dirty="0" smtClean="0">
                <a:solidFill>
                  <a:schemeClr val="tx1"/>
                </a:solidFill>
              </a:rPr>
              <a:t>kvalitet.</a:t>
            </a:r>
          </a:p>
          <a:p>
            <a:r>
              <a:rPr lang="da-DK" dirty="0" smtClean="0">
                <a:solidFill>
                  <a:schemeClr val="tx1"/>
                </a:solidFill>
              </a:rPr>
              <a:t>Pakkekonceptet </a:t>
            </a:r>
            <a:r>
              <a:rPr lang="da-DK" dirty="0">
                <a:solidFill>
                  <a:schemeClr val="tx1"/>
                </a:solidFill>
              </a:rPr>
              <a:t>kan være en hjælp til at sikre mere kliniknær forskning i psykiatrien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15.06.2016</a:t>
            </a:r>
          </a:p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9634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3600" b="1" dirty="0"/>
              <a:t>Tak for </a:t>
            </a:r>
            <a:r>
              <a:rPr lang="da-DK" sz="3600" b="1" dirty="0" smtClean="0"/>
              <a:t>opmærksomheden!</a:t>
            </a:r>
          </a:p>
          <a:p>
            <a:pPr marL="0" indent="0" algn="ctr">
              <a:buNone/>
            </a:pPr>
            <a:endParaRPr lang="da-DK" sz="3600" b="1" dirty="0"/>
          </a:p>
          <a:p>
            <a:pPr marL="0" indent="0">
              <a:buNone/>
            </a:pPr>
            <a:endParaRPr lang="da-DK" sz="2800" b="1" dirty="0" smtClean="0"/>
          </a:p>
          <a:p>
            <a:pPr marL="0" indent="0">
              <a:buNone/>
            </a:pPr>
            <a:endParaRPr lang="da-DK" sz="2800" b="1" dirty="0" smtClean="0"/>
          </a:p>
          <a:p>
            <a:pPr marL="0" indent="0">
              <a:buNone/>
            </a:pPr>
            <a:endParaRPr lang="da-DK" sz="2400" dirty="0" smtClean="0"/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2707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928992" cy="1296144"/>
          </a:xfrm>
        </p:spPr>
        <p:txBody>
          <a:bodyPr/>
          <a:lstStyle/>
          <a:p>
            <a:pPr algn="ctr"/>
            <a:r>
              <a:rPr lang="da-DK" sz="2800" dirty="0" smtClean="0"/>
              <a:t>Det nye nationale kvalitetsprogram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dirty="0" smtClean="0"/>
              <a:t>Fra kvalitetskontrol til  kvalitetsudvikling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7" name="Ellipse 6"/>
          <p:cNvSpPr/>
          <p:nvPr/>
        </p:nvSpPr>
        <p:spPr>
          <a:xfrm>
            <a:off x="251520" y="3429000"/>
            <a:ext cx="2232248" cy="22322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</a:rPr>
              <a:t>Kvalitetskontrol</a:t>
            </a:r>
            <a:endParaRPr lang="da-DK" sz="1400" b="1" dirty="0">
              <a:solidFill>
                <a:schemeClr val="bg1"/>
              </a:solidFill>
            </a:endParaRPr>
          </a:p>
        </p:txBody>
      </p:sp>
      <p:cxnSp>
        <p:nvCxnSpPr>
          <p:cNvPr id="8" name="Lige forbindelse 7"/>
          <p:cNvCxnSpPr/>
          <p:nvPr/>
        </p:nvCxnSpPr>
        <p:spPr>
          <a:xfrm flipV="1">
            <a:off x="1835696" y="3356992"/>
            <a:ext cx="200361" cy="2109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1907704" y="2132856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/>
              <a:t>Kvalitets-planlægning</a:t>
            </a:r>
            <a:endParaRPr lang="da-DK" sz="1400" b="1" dirty="0"/>
          </a:p>
        </p:txBody>
      </p:sp>
      <p:cxnSp>
        <p:nvCxnSpPr>
          <p:cNvPr id="10" name="Lige forbindelse 9"/>
          <p:cNvCxnSpPr/>
          <p:nvPr/>
        </p:nvCxnSpPr>
        <p:spPr>
          <a:xfrm>
            <a:off x="3275856" y="3429000"/>
            <a:ext cx="272369" cy="5709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699792" y="4005064"/>
            <a:ext cx="157152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/>
              <a:t>Kvalitets-forbedring</a:t>
            </a:r>
            <a:endParaRPr lang="da-DK" sz="1400" b="1" dirty="0"/>
          </a:p>
        </p:txBody>
      </p:sp>
      <p:cxnSp>
        <p:nvCxnSpPr>
          <p:cNvPr id="12" name="Lige forbindelse 11"/>
          <p:cNvCxnSpPr/>
          <p:nvPr/>
        </p:nvCxnSpPr>
        <p:spPr>
          <a:xfrm flipH="1">
            <a:off x="2267744" y="522920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3923928" y="3717032"/>
            <a:ext cx="129614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5652120" y="2204864"/>
            <a:ext cx="158417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/>
              <a:t>Kvalitets-planlægning</a:t>
            </a:r>
            <a:endParaRPr lang="da-DK" sz="1400" b="1" dirty="0"/>
          </a:p>
        </p:txBody>
      </p:sp>
      <p:cxnSp>
        <p:nvCxnSpPr>
          <p:cNvPr id="15" name="Lige forbindelse 14"/>
          <p:cNvCxnSpPr/>
          <p:nvPr/>
        </p:nvCxnSpPr>
        <p:spPr>
          <a:xfrm flipV="1">
            <a:off x="5868144" y="3717032"/>
            <a:ext cx="22867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/>
        </p:nvCxnSpPr>
        <p:spPr>
          <a:xfrm>
            <a:off x="7164288" y="3284984"/>
            <a:ext cx="216024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6573899" y="3501008"/>
            <a:ext cx="2232248" cy="22322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</a:rPr>
              <a:t>Kvalitetsudvikling</a:t>
            </a:r>
            <a:endParaRPr lang="da-DK" sz="1400" b="1" dirty="0">
              <a:solidFill>
                <a:schemeClr val="bg1"/>
              </a:solidFill>
            </a:endParaRPr>
          </a:p>
        </p:txBody>
      </p:sp>
      <p:cxnSp>
        <p:nvCxnSpPr>
          <p:cNvPr id="18" name="Lige forbindelse 17"/>
          <p:cNvCxnSpPr/>
          <p:nvPr/>
        </p:nvCxnSpPr>
        <p:spPr>
          <a:xfrm flipH="1">
            <a:off x="6300192" y="537321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4932040" y="4077072"/>
            <a:ext cx="157152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err="1" smtClean="0"/>
              <a:t>Kvalitets-kontrol</a:t>
            </a: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9559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632848" cy="936104"/>
          </a:xfrm>
        </p:spPr>
        <p:txBody>
          <a:bodyPr/>
          <a:lstStyle/>
          <a:p>
            <a:pPr algn="ctr"/>
            <a:r>
              <a:rPr lang="da-DK" sz="3600" dirty="0" smtClean="0"/>
              <a:t>De tre hovedelementer i det nye kvalitetsprogram</a:t>
            </a:r>
            <a:endParaRPr lang="da-DK" sz="36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3131840" y="2204864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/>
              <a:t>8</a:t>
            </a:r>
            <a:r>
              <a:rPr lang="da-DK" b="1" dirty="0" smtClean="0"/>
              <a:t> Nationale mål for sundhedsvæsenet</a:t>
            </a:r>
            <a:endParaRPr lang="da-DK" b="1" dirty="0"/>
          </a:p>
        </p:txBody>
      </p:sp>
      <p:sp>
        <p:nvSpPr>
          <p:cNvPr id="7" name="Rektangel 6"/>
          <p:cNvSpPr/>
          <p:nvPr/>
        </p:nvSpPr>
        <p:spPr>
          <a:xfrm>
            <a:off x="899592" y="4293096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Lærings- og kvalitetsteams</a:t>
            </a:r>
            <a:endParaRPr lang="da-DK" b="1" dirty="0"/>
          </a:p>
        </p:txBody>
      </p:sp>
      <p:sp>
        <p:nvSpPr>
          <p:cNvPr id="8" name="Rektangel 7"/>
          <p:cNvSpPr/>
          <p:nvPr/>
        </p:nvSpPr>
        <p:spPr>
          <a:xfrm>
            <a:off x="5364088" y="4293096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Nationalt ledelsesprogram</a:t>
            </a:r>
            <a:endParaRPr lang="da-DK" b="1" dirty="0"/>
          </a:p>
        </p:txBody>
      </p:sp>
      <p:cxnSp>
        <p:nvCxnSpPr>
          <p:cNvPr id="10" name="Lige forbindelse 9"/>
          <p:cNvCxnSpPr>
            <a:endCxn id="7" idx="0"/>
          </p:cNvCxnSpPr>
          <p:nvPr/>
        </p:nvCxnSpPr>
        <p:spPr>
          <a:xfrm flipH="1">
            <a:off x="2375756" y="3212976"/>
            <a:ext cx="111612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>
            <a:endCxn id="8" idx="0"/>
          </p:cNvCxnSpPr>
          <p:nvPr/>
        </p:nvCxnSpPr>
        <p:spPr>
          <a:xfrm>
            <a:off x="5796136" y="3212976"/>
            <a:ext cx="1044116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>
            <a:stCxn id="8" idx="1"/>
            <a:endCxn id="7" idx="3"/>
          </p:cNvCxnSpPr>
          <p:nvPr/>
        </p:nvCxnSpPr>
        <p:spPr>
          <a:xfrm flipH="1">
            <a:off x="3851920" y="4797152"/>
            <a:ext cx="15121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7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06020" cy="936104"/>
          </a:xfrm>
        </p:spPr>
        <p:txBody>
          <a:bodyPr/>
          <a:lstStyle/>
          <a:p>
            <a:pPr algn="ctr"/>
            <a:r>
              <a:rPr lang="da-DK" sz="3600" dirty="0" smtClean="0"/>
              <a:t>Men også andre vigtige elementer…</a:t>
            </a:r>
            <a:endParaRPr lang="da-DK" sz="36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2981158" y="1628800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Styrket patientinddragelse</a:t>
            </a:r>
            <a:endParaRPr lang="da-DK" b="1" dirty="0"/>
          </a:p>
        </p:txBody>
      </p:sp>
      <p:sp>
        <p:nvSpPr>
          <p:cNvPr id="15" name="Rektangel 14"/>
          <p:cNvSpPr/>
          <p:nvPr/>
        </p:nvSpPr>
        <p:spPr>
          <a:xfrm>
            <a:off x="2981158" y="3068960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Bedre brug af sundhedsdata</a:t>
            </a:r>
            <a:endParaRPr lang="da-DK" b="1" dirty="0"/>
          </a:p>
        </p:txBody>
      </p:sp>
      <p:sp>
        <p:nvSpPr>
          <p:cNvPr id="16" name="Rektangel 15"/>
          <p:cNvSpPr/>
          <p:nvPr/>
        </p:nvSpPr>
        <p:spPr>
          <a:xfrm>
            <a:off x="2981158" y="4578492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Værdibaseret styring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784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6982" y="548680"/>
            <a:ext cx="6506020" cy="936104"/>
          </a:xfrm>
        </p:spPr>
        <p:txBody>
          <a:bodyPr/>
          <a:lstStyle/>
          <a:p>
            <a:pPr algn="ctr"/>
            <a:r>
              <a:rPr lang="da-DK" sz="3600" dirty="0" smtClean="0"/>
              <a:t>Nationale mål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91680" y="1844824"/>
            <a:ext cx="6506020" cy="864096"/>
          </a:xfrm>
        </p:spPr>
        <p:txBody>
          <a:bodyPr/>
          <a:lstStyle/>
          <a:p>
            <a:r>
              <a:rPr lang="da-DK" sz="2400" dirty="0" smtClean="0"/>
              <a:t>Politisk fastsatte</a:t>
            </a:r>
          </a:p>
          <a:p>
            <a:r>
              <a:rPr lang="da-DK" sz="2400" dirty="0" smtClean="0"/>
              <a:t>Oversættes til lokale kvalitetsindsatser</a:t>
            </a:r>
            <a:endParaRPr lang="da-DK" sz="24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Danske Regioner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1187624" y="3501008"/>
            <a:ext cx="180020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smtClean="0"/>
              <a:t>Eksisterende data og indikatorer</a:t>
            </a:r>
            <a:br>
              <a:rPr lang="da-DK" sz="1600" b="1" dirty="0" smtClean="0"/>
            </a:br>
            <a:r>
              <a:rPr lang="da-DK" sz="1600" b="1" dirty="0" smtClean="0"/>
              <a:t/>
            </a:r>
            <a:br>
              <a:rPr lang="da-DK" sz="1600" b="1" dirty="0" smtClean="0"/>
            </a:br>
            <a:r>
              <a:rPr lang="da-DK" sz="1600" b="1" dirty="0" smtClean="0"/>
              <a:t>De enkelte sektorers indsats</a:t>
            </a:r>
            <a:endParaRPr lang="da-DK" sz="1600" b="1" dirty="0"/>
          </a:p>
        </p:txBody>
      </p:sp>
      <p:sp>
        <p:nvSpPr>
          <p:cNvPr id="7" name="Tekstboks 6"/>
          <p:cNvSpPr txBox="1"/>
          <p:nvPr/>
        </p:nvSpPr>
        <p:spPr>
          <a:xfrm>
            <a:off x="1187624" y="30689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</a:rPr>
              <a:t>2016</a:t>
            </a:r>
            <a:endParaRPr lang="da-DK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012160" y="3501008"/>
            <a:ext cx="180020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smtClean="0"/>
              <a:t>Indikatorer der måler værdi på tværs af specialer og sektorer</a:t>
            </a:r>
            <a:br>
              <a:rPr lang="da-DK" sz="1600" b="1" dirty="0" smtClean="0"/>
            </a:br>
            <a:r>
              <a:rPr lang="da-DK" sz="1600" b="1" dirty="0" smtClean="0"/>
              <a:t/>
            </a:r>
            <a:br>
              <a:rPr lang="da-DK" sz="1600" b="1" dirty="0" smtClean="0"/>
            </a:br>
            <a:r>
              <a:rPr lang="da-DK" sz="1600" b="1" dirty="0" smtClean="0"/>
              <a:t>Klinikerinvolvering</a:t>
            </a:r>
            <a:endParaRPr lang="da-DK" sz="1600" b="1" dirty="0"/>
          </a:p>
        </p:txBody>
      </p:sp>
      <p:sp>
        <p:nvSpPr>
          <p:cNvPr id="9" name="Tekstboks 8"/>
          <p:cNvSpPr txBox="1"/>
          <p:nvPr/>
        </p:nvSpPr>
        <p:spPr>
          <a:xfrm>
            <a:off x="6012160" y="305966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</a:rPr>
              <a:t>Ambition</a:t>
            </a:r>
            <a:endParaRPr lang="da-DK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Lige pilforbindelse 10"/>
          <p:cNvCxnSpPr/>
          <p:nvPr/>
        </p:nvCxnSpPr>
        <p:spPr>
          <a:xfrm>
            <a:off x="3419872" y="4437112"/>
            <a:ext cx="21602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boks 11"/>
          <p:cNvSpPr txBox="1"/>
          <p:nvPr/>
        </p:nvSpPr>
        <p:spPr>
          <a:xfrm>
            <a:off x="3563888" y="38610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</a:rPr>
              <a:t>Udvikling</a:t>
            </a:r>
            <a:endParaRPr lang="da-DK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1153277" y="5547200"/>
            <a:ext cx="6624736" cy="461665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>
                <a:solidFill>
                  <a:schemeClr val="accent1">
                    <a:lumMod val="50000"/>
                  </a:schemeClr>
                </a:solidFill>
              </a:rPr>
              <a:t>Regionernes kliniske kvalitetsprogram</a:t>
            </a:r>
            <a:endParaRPr lang="da-D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5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506020" cy="936104"/>
          </a:xfrm>
        </p:spPr>
        <p:txBody>
          <a:bodyPr/>
          <a:lstStyle/>
          <a:p>
            <a:pPr algn="ctr"/>
            <a:r>
              <a:rPr lang="da-DK" sz="2800" dirty="0"/>
              <a:t>H</a:t>
            </a:r>
            <a:r>
              <a:rPr lang="da-DK" sz="2800" dirty="0" smtClean="0"/>
              <a:t>ovedelementer i det nye kvalitetsprogram</a:t>
            </a:r>
            <a:endParaRPr lang="da-DK" sz="28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3131840" y="1412776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5-10 Nationale mål for sundhedsvæsenet</a:t>
            </a:r>
            <a:endParaRPr lang="da-DK" b="1" dirty="0"/>
          </a:p>
        </p:txBody>
      </p:sp>
      <p:sp>
        <p:nvSpPr>
          <p:cNvPr id="7" name="Rektangel 6"/>
          <p:cNvSpPr/>
          <p:nvPr/>
        </p:nvSpPr>
        <p:spPr>
          <a:xfrm>
            <a:off x="372879" y="2636912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Lærings- og kvalitetsteams</a:t>
            </a:r>
            <a:endParaRPr lang="da-DK" b="1" dirty="0"/>
          </a:p>
        </p:txBody>
      </p:sp>
      <p:sp>
        <p:nvSpPr>
          <p:cNvPr id="8" name="Rektangel 7"/>
          <p:cNvSpPr/>
          <p:nvPr/>
        </p:nvSpPr>
        <p:spPr>
          <a:xfrm>
            <a:off x="3097264" y="3847520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Nationalt ledelsesprogram</a:t>
            </a:r>
            <a:endParaRPr lang="da-DK" b="1" dirty="0"/>
          </a:p>
        </p:txBody>
      </p:sp>
      <p:sp>
        <p:nvSpPr>
          <p:cNvPr id="13" name="Rektangel 12"/>
          <p:cNvSpPr/>
          <p:nvPr/>
        </p:nvSpPr>
        <p:spPr>
          <a:xfrm>
            <a:off x="5933486" y="2636912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Styrket patientinddragelse</a:t>
            </a:r>
            <a:endParaRPr lang="da-DK" b="1" dirty="0"/>
          </a:p>
        </p:txBody>
      </p:sp>
      <p:sp>
        <p:nvSpPr>
          <p:cNvPr id="15" name="Rektangel 14"/>
          <p:cNvSpPr/>
          <p:nvPr/>
        </p:nvSpPr>
        <p:spPr>
          <a:xfrm>
            <a:off x="683568" y="5085184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Bedre brug af sundhedsdata</a:t>
            </a:r>
            <a:endParaRPr lang="da-DK" b="1" dirty="0"/>
          </a:p>
        </p:txBody>
      </p:sp>
      <p:sp>
        <p:nvSpPr>
          <p:cNvPr id="16" name="Rektangel 15"/>
          <p:cNvSpPr/>
          <p:nvPr/>
        </p:nvSpPr>
        <p:spPr>
          <a:xfrm>
            <a:off x="5664794" y="5085184"/>
            <a:ext cx="29523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Værdibaseret styring</a:t>
            </a:r>
            <a:endParaRPr lang="da-DK" b="1" dirty="0"/>
          </a:p>
        </p:txBody>
      </p:sp>
      <p:pic>
        <p:nvPicPr>
          <p:cNvPr id="5122" name="Picture 2" descr="C:\Users\mid\AppData\Local\Microsoft\Windows\Temporary Internet Files\Content.Outlook\JJGI7LOK\Slide 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ladsholder til sidefod 4"/>
          <p:cNvSpPr txBox="1">
            <a:spLocks/>
          </p:cNvSpPr>
          <p:nvPr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11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Indikatorerne omfatter også psykiatrien herunder: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Indikatorerne </a:t>
            </a:r>
            <a:r>
              <a:rPr lang="da-DK" dirty="0"/>
              <a:t>for behandling af høj kvalitet </a:t>
            </a:r>
          </a:p>
          <a:p>
            <a:pPr lvl="0"/>
            <a:r>
              <a:rPr lang="da-DK" dirty="0"/>
              <a:t>opfyldelse af kvalitetsmål i de kliniske kvalitetsdatabaser herunder også databaser i psykiatrien, </a:t>
            </a:r>
          </a:p>
          <a:p>
            <a:pPr lvl="0"/>
            <a:r>
              <a:rPr lang="da-DK" dirty="0"/>
              <a:t>indlagte i psykiatrien, der bæltefikseres</a:t>
            </a:r>
          </a:p>
          <a:p>
            <a:r>
              <a:rPr lang="da-DK" dirty="0"/>
              <a:t>Indikatorer for hurtig udredning og behandling</a:t>
            </a:r>
          </a:p>
          <a:p>
            <a:pPr lvl="0"/>
            <a:r>
              <a:rPr lang="da-DK" dirty="0"/>
              <a:t>Ventetider i det psykiatriske sygehusvæsen</a:t>
            </a:r>
          </a:p>
          <a:p>
            <a:pPr lvl="0"/>
            <a:r>
              <a:rPr lang="da-DK" dirty="0"/>
              <a:t>Overholdelse af udredningsrette for psykiatriske patienter</a:t>
            </a:r>
          </a:p>
          <a:p>
            <a:endParaRPr lang="da-DK" dirty="0" smtClean="0"/>
          </a:p>
          <a:p>
            <a:r>
              <a:rPr lang="da-DK" dirty="0"/>
              <a:t>Vi arbejder på at få LUP Psykiatrisvar ind til måling og patientinddragelse.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FAA9-C177-4962-B7C2-E58867B01E4F}" type="datetime1">
              <a:rPr lang="da-DK" smtClean="0"/>
              <a:t>07-07-2016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929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35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dsholder til sidefod 4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Danske Regioner</a:t>
            </a:r>
            <a:endParaRPr lang="da-DK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0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2229" y="404664"/>
            <a:ext cx="8100392" cy="936104"/>
          </a:xfrm>
        </p:spPr>
        <p:txBody>
          <a:bodyPr/>
          <a:lstStyle/>
          <a:p>
            <a:pPr algn="ctr"/>
            <a:r>
              <a:rPr lang="da-DK" sz="3600" dirty="0" smtClean="0"/>
              <a:t>Lærings- og kvalitetsteams</a:t>
            </a:r>
            <a:endParaRPr lang="da-DK" sz="360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Danske Regioner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467544" y="1628800"/>
            <a:ext cx="8676456" cy="360040"/>
          </a:xfrm>
        </p:spPr>
        <p:txBody>
          <a:bodyPr/>
          <a:lstStyle/>
          <a:p>
            <a:pPr marL="0" lvl="0" indent="0">
              <a:buNone/>
            </a:pPr>
            <a:r>
              <a:rPr lang="da-DK" sz="1800" b="1" dirty="0" smtClean="0"/>
              <a:t>Etableres </a:t>
            </a:r>
            <a:r>
              <a:rPr lang="da-DK" sz="1800" b="1" dirty="0"/>
              <a:t>på områder med utilfredsstillende kvalitet eller stor variation</a:t>
            </a:r>
          </a:p>
          <a:p>
            <a:endParaRPr lang="da-DK" dirty="0"/>
          </a:p>
        </p:txBody>
      </p:sp>
      <p:sp>
        <p:nvSpPr>
          <p:cNvPr id="7" name="Ellipse 6"/>
          <p:cNvSpPr/>
          <p:nvPr/>
        </p:nvSpPr>
        <p:spPr>
          <a:xfrm>
            <a:off x="2856012" y="2564904"/>
            <a:ext cx="3096344" cy="31683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4139952" y="227687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A</a:t>
            </a:r>
            <a:endParaRPr lang="da-DK" sz="1100" b="1" dirty="0"/>
          </a:p>
        </p:txBody>
      </p:sp>
      <p:sp>
        <p:nvSpPr>
          <p:cNvPr id="9" name="Rektangel 8"/>
          <p:cNvSpPr/>
          <p:nvPr/>
        </p:nvSpPr>
        <p:spPr>
          <a:xfrm>
            <a:off x="5724128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C</a:t>
            </a:r>
            <a:endParaRPr lang="da-DK" sz="1100" b="1" dirty="0"/>
          </a:p>
        </p:txBody>
      </p:sp>
      <p:sp>
        <p:nvSpPr>
          <p:cNvPr id="10" name="Rektangel 9"/>
          <p:cNvSpPr/>
          <p:nvPr/>
        </p:nvSpPr>
        <p:spPr>
          <a:xfrm>
            <a:off x="5364088" y="2852936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/>
            </a:r>
            <a:br>
              <a:rPr lang="da-DK" sz="1100" b="1" dirty="0" smtClean="0"/>
            </a:br>
            <a:r>
              <a:rPr lang="da-DK" sz="1100" b="1" dirty="0" smtClean="0"/>
              <a:t>Afd</a:t>
            </a:r>
            <a:r>
              <a:rPr lang="da-DK" sz="1100" b="1" dirty="0"/>
              <a:t>. </a:t>
            </a:r>
            <a:r>
              <a:rPr lang="da-DK" sz="1100" b="1" dirty="0" smtClean="0"/>
              <a:t>B</a:t>
            </a:r>
            <a:endParaRPr lang="da-DK" sz="1100" b="1" dirty="0"/>
          </a:p>
          <a:p>
            <a:pPr algn="ctr"/>
            <a:endParaRPr lang="da-DK" sz="1100" dirty="0"/>
          </a:p>
        </p:txBody>
      </p:sp>
      <p:sp>
        <p:nvSpPr>
          <p:cNvPr id="11" name="Rektangel 10"/>
          <p:cNvSpPr/>
          <p:nvPr/>
        </p:nvSpPr>
        <p:spPr>
          <a:xfrm>
            <a:off x="4139952" y="544522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E</a:t>
            </a:r>
            <a:endParaRPr lang="da-DK" sz="1100" b="1" dirty="0"/>
          </a:p>
        </p:txBody>
      </p:sp>
      <p:sp>
        <p:nvSpPr>
          <p:cNvPr id="12" name="Rektangel 11"/>
          <p:cNvSpPr/>
          <p:nvPr/>
        </p:nvSpPr>
        <p:spPr>
          <a:xfrm>
            <a:off x="5220072" y="5013176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D</a:t>
            </a:r>
            <a:endParaRPr lang="da-DK" sz="1100" b="1" dirty="0"/>
          </a:p>
        </p:txBody>
      </p:sp>
      <p:sp>
        <p:nvSpPr>
          <p:cNvPr id="13" name="Rektangel 12"/>
          <p:cNvSpPr/>
          <p:nvPr/>
        </p:nvSpPr>
        <p:spPr>
          <a:xfrm>
            <a:off x="2627784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G</a:t>
            </a:r>
            <a:endParaRPr lang="da-DK" sz="1100" b="1" dirty="0"/>
          </a:p>
        </p:txBody>
      </p:sp>
      <p:sp>
        <p:nvSpPr>
          <p:cNvPr id="14" name="Rektangel 13"/>
          <p:cNvSpPr/>
          <p:nvPr/>
        </p:nvSpPr>
        <p:spPr>
          <a:xfrm>
            <a:off x="3131840" y="278092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H</a:t>
            </a:r>
            <a:endParaRPr lang="da-DK" sz="1100" b="1" dirty="0"/>
          </a:p>
        </p:txBody>
      </p:sp>
      <p:sp>
        <p:nvSpPr>
          <p:cNvPr id="15" name="Rektangel 14"/>
          <p:cNvSpPr/>
          <p:nvPr/>
        </p:nvSpPr>
        <p:spPr>
          <a:xfrm>
            <a:off x="30598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 smtClean="0"/>
              <a:t>Afd. F</a:t>
            </a:r>
            <a:endParaRPr lang="da-DK" sz="1100" b="1" dirty="0"/>
          </a:p>
        </p:txBody>
      </p:sp>
      <p:sp>
        <p:nvSpPr>
          <p:cNvPr id="16" name="Ellipse 15"/>
          <p:cNvSpPr/>
          <p:nvPr/>
        </p:nvSpPr>
        <p:spPr>
          <a:xfrm>
            <a:off x="3779912" y="3501008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err="1" smtClean="0"/>
              <a:t>Ekspert-gruppe</a:t>
            </a:r>
            <a:endParaRPr lang="da-DK" sz="1600" dirty="0"/>
          </a:p>
        </p:txBody>
      </p:sp>
      <p:cxnSp>
        <p:nvCxnSpPr>
          <p:cNvPr id="18" name="Lige forbindelse 17"/>
          <p:cNvCxnSpPr/>
          <p:nvPr/>
        </p:nvCxnSpPr>
        <p:spPr>
          <a:xfrm>
            <a:off x="4355976" y="2708920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stCxn id="11" idx="0"/>
          </p:cNvCxnSpPr>
          <p:nvPr/>
        </p:nvCxnSpPr>
        <p:spPr>
          <a:xfrm flipV="1">
            <a:off x="4355976" y="4725144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/>
          <p:cNvCxnSpPr>
            <a:stCxn id="9" idx="1"/>
          </p:cNvCxnSpPr>
          <p:nvPr/>
        </p:nvCxnSpPr>
        <p:spPr>
          <a:xfrm flipH="1">
            <a:off x="5004048" y="4077072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/>
          <p:cNvCxnSpPr>
            <a:stCxn id="13" idx="3"/>
          </p:cNvCxnSpPr>
          <p:nvPr/>
        </p:nvCxnSpPr>
        <p:spPr>
          <a:xfrm>
            <a:off x="3059832" y="4077072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7"/>
          <p:cNvCxnSpPr/>
          <p:nvPr/>
        </p:nvCxnSpPr>
        <p:spPr>
          <a:xfrm>
            <a:off x="3563888" y="3212976"/>
            <a:ext cx="432048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/>
          <p:cNvCxnSpPr>
            <a:endCxn id="16" idx="7"/>
          </p:cNvCxnSpPr>
          <p:nvPr/>
        </p:nvCxnSpPr>
        <p:spPr>
          <a:xfrm flipH="1">
            <a:off x="4824777" y="3284984"/>
            <a:ext cx="539311" cy="3952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 flipV="1">
            <a:off x="3491880" y="4581128"/>
            <a:ext cx="504056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forbindelse 34"/>
          <p:cNvCxnSpPr/>
          <p:nvPr/>
        </p:nvCxnSpPr>
        <p:spPr>
          <a:xfrm flipH="1" flipV="1">
            <a:off x="4824777" y="4581128"/>
            <a:ext cx="395296" cy="4673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boks 36"/>
          <p:cNvSpPr txBox="1"/>
          <p:nvPr/>
        </p:nvSpPr>
        <p:spPr>
          <a:xfrm>
            <a:off x="179512" y="2557641"/>
            <a:ext cx="23042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b="1" dirty="0" smtClean="0"/>
              <a:t>Afdelingerne:</a:t>
            </a:r>
            <a:endParaRPr lang="da-DK" b="1" dirty="0"/>
          </a:p>
          <a:p>
            <a:pPr lvl="0"/>
            <a:endParaRPr lang="da-DK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Datadrevet</a:t>
            </a:r>
            <a:r>
              <a:rPr lang="da-DK" dirty="0"/>
              <a:t>, kliniknært </a:t>
            </a:r>
            <a:r>
              <a:rPr lang="da-DK" dirty="0" smtClean="0"/>
              <a:t>forbedringsarbejde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/>
              <a:t>Systematisk brug af tidstro </a:t>
            </a:r>
            <a:r>
              <a:rPr lang="da-DK" dirty="0" smtClean="0"/>
              <a:t>data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Veje til</a:t>
            </a:r>
            <a:br>
              <a:rPr lang="da-DK" dirty="0" smtClean="0"/>
            </a:br>
            <a:r>
              <a:rPr lang="da-DK" dirty="0" smtClean="0"/>
              <a:t>målopfyldelse </a:t>
            </a:r>
            <a:r>
              <a:rPr lang="da-DK" dirty="0"/>
              <a:t>tilpasses lokale forhold</a:t>
            </a:r>
          </a:p>
          <a:p>
            <a:endParaRPr lang="da-DK" sz="1600" b="1" dirty="0"/>
          </a:p>
        </p:txBody>
      </p:sp>
      <p:sp>
        <p:nvSpPr>
          <p:cNvPr id="38" name="Tekstboks 37"/>
          <p:cNvSpPr txBox="1"/>
          <p:nvPr/>
        </p:nvSpPr>
        <p:spPr>
          <a:xfrm>
            <a:off x="6444208" y="2557641"/>
            <a:ext cx="25922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b="1" dirty="0" smtClean="0"/>
              <a:t>Ekspertgruppen:</a:t>
            </a:r>
            <a:endParaRPr lang="da-DK" b="1" dirty="0"/>
          </a:p>
          <a:p>
            <a:pPr lvl="0"/>
            <a:endParaRPr lang="da-DK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Førende klinikere, forbedringseksperter, peer-eksperter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Definerer mål for og indhold af forbedringsarbejdet</a:t>
            </a:r>
            <a:br>
              <a:rPr lang="da-DK" dirty="0" smtClean="0"/>
            </a:br>
            <a:endParaRPr lang="da-D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Understøtter afdelingernes forbedringsarbejde</a:t>
            </a:r>
            <a:endParaRPr lang="da-DK" dirty="0"/>
          </a:p>
          <a:p>
            <a:endParaRPr lang="da-DK" sz="1600" b="1" dirty="0"/>
          </a:p>
        </p:txBody>
      </p:sp>
    </p:spTree>
    <p:extLst>
      <p:ext uri="{BB962C8B-B14F-4D97-AF65-F5344CB8AC3E}">
        <p14:creationId xmlns:p14="http://schemas.microsoft.com/office/powerpoint/2010/main" val="35671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heme/theme1.xml><?xml version="1.0" encoding="utf-8"?>
<a:theme xmlns:a="http://schemas.openxmlformats.org/drawingml/2006/main" name="Dansk ppt 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g ny powerskab SKITSE3-aug13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Re 13 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reg ny powerskab SKITSE3-aug13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Dansk ppt skabelon</Template>
  <TotalTime>1042</TotalTime>
  <Words>698</Words>
  <Application>Microsoft Office PowerPoint</Application>
  <PresentationFormat>Skærmshow (4:3)</PresentationFormat>
  <Paragraphs>186</Paragraphs>
  <Slides>18</Slides>
  <Notes>16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18</vt:i4>
      </vt:variant>
    </vt:vector>
  </HeadingPairs>
  <TitlesOfParts>
    <vt:vector size="23" baseType="lpstr">
      <vt:lpstr>Dansk ppt skabelon</vt:lpstr>
      <vt:lpstr>reg ny powerskab SKITSE3-aug13</vt:lpstr>
      <vt:lpstr>DRe 13 skabelon</vt:lpstr>
      <vt:lpstr>1_reg ny powerskab SKITSE3-aug13</vt:lpstr>
      <vt:lpstr>think-cell Slide</vt:lpstr>
      <vt:lpstr>PowerPoint-præsentation</vt:lpstr>
      <vt:lpstr>Det nye nationale kvalitetsprogram  Fra kvalitetskontrol til  kvalitetsudvikling</vt:lpstr>
      <vt:lpstr>De tre hovedelementer i det nye kvalitetsprogram</vt:lpstr>
      <vt:lpstr>Men også andre vigtige elementer…</vt:lpstr>
      <vt:lpstr>Nationale mål</vt:lpstr>
      <vt:lpstr>Hovedelementer i det nye kvalitetsprogram</vt:lpstr>
      <vt:lpstr>Indikatorerne omfatter også psykiatrien herunder: </vt:lpstr>
      <vt:lpstr>PowerPoint-præsentation</vt:lpstr>
      <vt:lpstr>Lærings- og kvalitetsteams</vt:lpstr>
      <vt:lpstr>Psykiatriens lærings- og kvalitetsteam…</vt:lpstr>
      <vt:lpstr>PowerPoint-præsentation</vt:lpstr>
      <vt:lpstr>Lærings- og kvalitetsteams - udrulning i regionerne: </vt:lpstr>
      <vt:lpstr>Nationalt ledelsesprogram</vt:lpstr>
      <vt:lpstr>Præmisser for ledelse under det nye kvalitetsprogram</vt:lpstr>
      <vt:lpstr>Formål med det nationale ledelsesprogram</vt:lpstr>
      <vt:lpstr>Målgruppe</vt:lpstr>
      <vt:lpstr>Kvalitet og pakker</vt:lpstr>
      <vt:lpstr>PowerPoint-præsentation</vt:lpstr>
    </vt:vector>
  </TitlesOfParts>
  <Company>Danske Regioner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Troels Busk Hoff, TRH.</dc:creator>
  <cp:lastModifiedBy>Josefina Krausing-Vinther, JKV</cp:lastModifiedBy>
  <cp:revision>99</cp:revision>
  <cp:lastPrinted>2016-05-26T06:22:37Z</cp:lastPrinted>
  <dcterms:created xsi:type="dcterms:W3CDTF">2016-01-14T13:19:31Z</dcterms:created>
  <dcterms:modified xsi:type="dcterms:W3CDTF">2016-07-07T11:10:38Z</dcterms:modified>
</cp:coreProperties>
</file>