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5"/>
  </p:notesMasterIdLst>
  <p:sldIdLst>
    <p:sldId id="298" r:id="rId2"/>
    <p:sldId id="383" r:id="rId3"/>
    <p:sldId id="395" r:id="rId4"/>
    <p:sldId id="397" r:id="rId5"/>
    <p:sldId id="396" r:id="rId6"/>
    <p:sldId id="398" r:id="rId7"/>
    <p:sldId id="399" r:id="rId8"/>
    <p:sldId id="400" r:id="rId9"/>
    <p:sldId id="401" r:id="rId10"/>
    <p:sldId id="403" r:id="rId11"/>
    <p:sldId id="393" r:id="rId12"/>
    <p:sldId id="392" r:id="rId13"/>
    <p:sldId id="402" r:id="rId14"/>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na Christiansen" initials="NC"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677A"/>
    <a:srgbClr val="0E5F7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4608" autoAdjust="0"/>
  </p:normalViewPr>
  <p:slideViewPr>
    <p:cSldViewPr>
      <p:cViewPr varScale="1">
        <p:scale>
          <a:sx n="126" d="100"/>
          <a:sy n="126" d="100"/>
        </p:scale>
        <p:origin x="-119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F2C9E1-918B-4BE6-93EF-D385FD7E737A}" type="datetimeFigureOut">
              <a:rPr lang="en-US" smtClean="0"/>
              <a:pPr/>
              <a:t>12/2/2016</a:t>
            </a:fld>
            <a:endParaRPr lang="en-US"/>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F35206-1412-4D20-9205-293285C7446A}" type="slidenum">
              <a:rPr lang="en-US" smtClean="0"/>
              <a:pPr/>
              <a:t>‹nr.›</a:t>
            </a:fld>
            <a:endParaRPr lang="en-US"/>
          </a:p>
        </p:txBody>
      </p:sp>
    </p:spTree>
    <p:extLst>
      <p:ext uri="{BB962C8B-B14F-4D97-AF65-F5344CB8AC3E}">
        <p14:creationId xmlns:p14="http://schemas.microsoft.com/office/powerpoint/2010/main" val="1092430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9FF35206-1412-4D20-9205-293285C7446A}" type="slidenum">
              <a:rPr lang="en-US" smtClean="0"/>
              <a:pPr/>
              <a:t>1</a:t>
            </a:fld>
            <a:endParaRPr lang="en-US"/>
          </a:p>
        </p:txBody>
      </p:sp>
    </p:spTree>
    <p:extLst>
      <p:ext uri="{BB962C8B-B14F-4D97-AF65-F5344CB8AC3E}">
        <p14:creationId xmlns:p14="http://schemas.microsoft.com/office/powerpoint/2010/main" val="21743200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srcRect t="15800" b="27373"/>
          <a:stretch/>
        </p:blipFill>
        <p:spPr>
          <a:xfrm>
            <a:off x="0" y="756904"/>
            <a:ext cx="9144000" cy="3462370"/>
          </a:xfrm>
          <a:prstGeom prst="rect">
            <a:avLst/>
          </a:prstGeom>
        </p:spPr>
      </p:pic>
      <p:sp>
        <p:nvSpPr>
          <p:cNvPr id="3" name="Subtitle 2"/>
          <p:cNvSpPr>
            <a:spLocks noGrp="1"/>
          </p:cNvSpPr>
          <p:nvPr>
            <p:ph type="subTitle" idx="1" hasCustomPrompt="1"/>
          </p:nvPr>
        </p:nvSpPr>
        <p:spPr>
          <a:xfrm>
            <a:off x="631197" y="4343786"/>
            <a:ext cx="7951614" cy="514570"/>
          </a:xfrm>
        </p:spPr>
        <p:txBody>
          <a:bodyPr>
            <a:normAutofit/>
          </a:bodyPr>
          <a:lstStyle>
            <a:lvl1pPr marL="0" indent="0" algn="l">
              <a:buNone/>
              <a:defRPr sz="2400" spc="3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CLICK TO EDIT MASTER SUBTITLE STYLE</a:t>
            </a:r>
            <a:endParaRPr lang="en-US" dirty="0"/>
          </a:p>
        </p:txBody>
      </p:sp>
      <p:sp>
        <p:nvSpPr>
          <p:cNvPr id="2" name="Title 1"/>
          <p:cNvSpPr>
            <a:spLocks noGrp="1"/>
          </p:cNvSpPr>
          <p:nvPr>
            <p:ph type="ctrTitle" hasCustomPrompt="1"/>
          </p:nvPr>
        </p:nvSpPr>
        <p:spPr>
          <a:xfrm>
            <a:off x="720175" y="3385121"/>
            <a:ext cx="8194290" cy="584776"/>
          </a:xfrm>
          <a:solidFill>
            <a:schemeClr val="tx1"/>
          </a:solidFill>
          <a:ln>
            <a:noFill/>
          </a:ln>
        </p:spPr>
        <p:txBody>
          <a:bodyPr wrap="square" anchor="ctr">
            <a:spAutoFit/>
          </a:bodyPr>
          <a:lstStyle>
            <a:lvl1pPr>
              <a:defRPr>
                <a:solidFill>
                  <a:schemeClr val="bg1"/>
                </a:solidFill>
              </a:defRPr>
            </a:lvl1pPr>
          </a:lstStyle>
          <a:p>
            <a:r>
              <a:rPr lang="da-DK" dirty="0" smtClean="0"/>
              <a:t>CLICK TO EDIT MASTER TITLE STYLE</a:t>
            </a:r>
            <a:endParaRPr lang="en-US" dirty="0"/>
          </a:p>
        </p:txBody>
      </p:sp>
      <p:pic>
        <p:nvPicPr>
          <p:cNvPr id="5" name="Bille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150" y="6266353"/>
            <a:ext cx="876315" cy="368052"/>
          </a:xfrm>
          <a:prstGeom prst="rect">
            <a:avLst/>
          </a:prstGeom>
        </p:spPr>
      </p:pic>
    </p:spTree>
    <p:extLst>
      <p:ext uri="{BB962C8B-B14F-4D97-AF65-F5344CB8AC3E}">
        <p14:creationId xmlns:p14="http://schemas.microsoft.com/office/powerpoint/2010/main" val="4728905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fld id="{9BBFEB4F-249D-3548-8B15-96F3D49042B9}" type="datetimeFigureOut">
              <a:rPr lang="en-US" smtClean="0">
                <a:solidFill>
                  <a:prstClr val="black"/>
                </a:solidFill>
              </a:rPr>
              <a:pPr defTabSz="457200"/>
              <a:t>12/2/2016</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457200"/>
            <a:fld id="{147C6322-079B-6144-B8C0-520A2826050D}" type="slidenum">
              <a:rPr lang="en-US" smtClean="0">
                <a:solidFill>
                  <a:prstClr val="black"/>
                </a:solidFill>
              </a:rPr>
              <a:pPr defTabSz="457200"/>
              <a:t>‹nr.›</a:t>
            </a:fld>
            <a:endParaRPr lang="en-US">
              <a:solidFill>
                <a:prstClr val="black"/>
              </a:solidFill>
            </a:endParaRPr>
          </a:p>
        </p:txBody>
      </p:sp>
      <p:pic>
        <p:nvPicPr>
          <p:cNvPr id="6" name="Billed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8150" y="6266353"/>
            <a:ext cx="876315" cy="368052"/>
          </a:xfrm>
          <a:prstGeom prst="rect">
            <a:avLst/>
          </a:prstGeom>
        </p:spPr>
      </p:pic>
    </p:spTree>
    <p:extLst>
      <p:ext uri="{BB962C8B-B14F-4D97-AF65-F5344CB8AC3E}">
        <p14:creationId xmlns:p14="http://schemas.microsoft.com/office/powerpoint/2010/main" val="3183621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a-DK"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9BBFEB4F-249D-3548-8B15-96F3D49042B9}" type="datetimeFigureOut">
              <a:rPr lang="en-US" smtClean="0">
                <a:solidFill>
                  <a:prstClr val="black"/>
                </a:solidFill>
              </a:rPr>
              <a:pPr defTabSz="457200"/>
              <a:t>12/2/2016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147C6322-079B-6144-B8C0-520A2826050D}" type="slidenum">
              <a:rPr lang="en-US" smtClean="0">
                <a:solidFill>
                  <a:prstClr val="black"/>
                </a:solidFill>
              </a:rPr>
              <a:pPr defTabSz="457200"/>
              <a:t>‹nr.›</a:t>
            </a:fld>
            <a:endParaRPr lang="en-US">
              <a:solidFill>
                <a:prstClr val="black"/>
              </a:solidFill>
            </a:endParaRPr>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8150" y="6266353"/>
            <a:ext cx="876315" cy="368052"/>
          </a:xfrm>
          <a:prstGeom prst="rect">
            <a:avLst/>
          </a:prstGeom>
        </p:spPr>
      </p:pic>
    </p:spTree>
    <p:extLst>
      <p:ext uri="{BB962C8B-B14F-4D97-AF65-F5344CB8AC3E}">
        <p14:creationId xmlns:p14="http://schemas.microsoft.com/office/powerpoint/2010/main" val="39578807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a-DK"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9BBFEB4F-249D-3548-8B15-96F3D49042B9}" type="datetimeFigureOut">
              <a:rPr lang="en-US" smtClean="0">
                <a:solidFill>
                  <a:prstClr val="black"/>
                </a:solidFill>
              </a:rPr>
              <a:pPr defTabSz="457200"/>
              <a:t>12/2/2016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147C6322-079B-6144-B8C0-520A2826050D}" type="slidenum">
              <a:rPr lang="en-US" smtClean="0">
                <a:solidFill>
                  <a:prstClr val="black"/>
                </a:solidFill>
              </a:rPr>
              <a:pPr defTabSz="457200"/>
              <a:t>‹nr.›</a:t>
            </a:fld>
            <a:endParaRPr lang="en-US">
              <a:solidFill>
                <a:prstClr val="black"/>
              </a:solidFill>
            </a:endParaRPr>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8150" y="6266353"/>
            <a:ext cx="876315" cy="368052"/>
          </a:xfrm>
          <a:prstGeom prst="rect">
            <a:avLst/>
          </a:prstGeom>
        </p:spPr>
      </p:pic>
    </p:spTree>
    <p:extLst>
      <p:ext uri="{BB962C8B-B14F-4D97-AF65-F5344CB8AC3E}">
        <p14:creationId xmlns:p14="http://schemas.microsoft.com/office/powerpoint/2010/main" val="13850831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9BBFEB4F-249D-3548-8B15-96F3D49042B9}" type="datetimeFigureOut">
              <a:rPr lang="en-US" smtClean="0">
                <a:solidFill>
                  <a:prstClr val="black"/>
                </a:solidFill>
              </a:rPr>
              <a:pPr defTabSz="457200"/>
              <a:t>12/2/2016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147C6322-079B-6144-B8C0-520A2826050D}" type="slidenum">
              <a:rPr lang="en-US" smtClean="0">
                <a:solidFill>
                  <a:prstClr val="black"/>
                </a:solidFill>
              </a:rPr>
              <a:pPr defTabSz="457200"/>
              <a:t>‹nr.›</a:t>
            </a:fld>
            <a:endParaRPr lang="en-US">
              <a:solidFill>
                <a:prstClr val="black"/>
              </a:solidFill>
            </a:endParaRPr>
          </a:p>
        </p:txBody>
      </p:sp>
      <p:pic>
        <p:nvPicPr>
          <p:cNvPr id="8" name="Bille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8150" y="6266353"/>
            <a:ext cx="876315" cy="368052"/>
          </a:xfrm>
          <a:prstGeom prst="rect">
            <a:avLst/>
          </a:prstGeom>
        </p:spPr>
      </p:pic>
    </p:spTree>
    <p:extLst>
      <p:ext uri="{BB962C8B-B14F-4D97-AF65-F5344CB8AC3E}">
        <p14:creationId xmlns:p14="http://schemas.microsoft.com/office/powerpoint/2010/main" val="345975284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a-DK"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9BBFEB4F-249D-3548-8B15-96F3D49042B9}" type="datetimeFigureOut">
              <a:rPr lang="en-US" smtClean="0">
                <a:solidFill>
                  <a:prstClr val="black"/>
                </a:solidFill>
              </a:rPr>
              <a:pPr defTabSz="457200"/>
              <a:t>12/2/2016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147C6322-079B-6144-B8C0-520A2826050D}" type="slidenum">
              <a:rPr lang="en-US" smtClean="0">
                <a:solidFill>
                  <a:prstClr val="black"/>
                </a:solidFill>
              </a:rPr>
              <a:pPr defTabSz="457200"/>
              <a:t>‹nr.›</a:t>
            </a:fld>
            <a:endParaRPr lang="en-US">
              <a:solidFill>
                <a:prstClr val="black"/>
              </a:solidFill>
            </a:endParaRPr>
          </a:p>
        </p:txBody>
      </p:sp>
      <p:pic>
        <p:nvPicPr>
          <p:cNvPr id="8" name="Bille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8150" y="6266353"/>
            <a:ext cx="876315" cy="368052"/>
          </a:xfrm>
          <a:prstGeom prst="rect">
            <a:avLst/>
          </a:prstGeom>
        </p:spPr>
      </p:pic>
    </p:spTree>
    <p:extLst>
      <p:ext uri="{BB962C8B-B14F-4D97-AF65-F5344CB8AC3E}">
        <p14:creationId xmlns:p14="http://schemas.microsoft.com/office/powerpoint/2010/main" val="7415093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srcRect b="29787"/>
          <a:stretch/>
        </p:blipFill>
        <p:spPr>
          <a:xfrm>
            <a:off x="0" y="760428"/>
            <a:ext cx="9144000" cy="3462370"/>
          </a:xfrm>
          <a:prstGeom prst="rect">
            <a:avLst/>
          </a:prstGeom>
        </p:spPr>
      </p:pic>
      <p:sp>
        <p:nvSpPr>
          <p:cNvPr id="4" name="Subtitle 2"/>
          <p:cNvSpPr>
            <a:spLocks noGrp="1"/>
          </p:cNvSpPr>
          <p:nvPr>
            <p:ph type="subTitle" idx="1" hasCustomPrompt="1"/>
          </p:nvPr>
        </p:nvSpPr>
        <p:spPr>
          <a:xfrm>
            <a:off x="631197" y="4347309"/>
            <a:ext cx="7951614" cy="514570"/>
          </a:xfrm>
        </p:spPr>
        <p:txBody>
          <a:bodyPr>
            <a:normAutofit/>
          </a:bodyPr>
          <a:lstStyle>
            <a:lvl1pPr marL="0" indent="0" algn="l">
              <a:buNone/>
              <a:defRPr sz="2400" spc="3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CLICK TO EDIT MASTER SUBTITLE STYLE</a:t>
            </a:r>
            <a:endParaRPr lang="en-US" dirty="0"/>
          </a:p>
        </p:txBody>
      </p:sp>
      <p:sp>
        <p:nvSpPr>
          <p:cNvPr id="5" name="Title 1"/>
          <p:cNvSpPr>
            <a:spLocks noGrp="1"/>
          </p:cNvSpPr>
          <p:nvPr>
            <p:ph type="ctrTitle" hasCustomPrompt="1"/>
          </p:nvPr>
        </p:nvSpPr>
        <p:spPr>
          <a:xfrm>
            <a:off x="720174" y="3388644"/>
            <a:ext cx="8193600" cy="584776"/>
          </a:xfrm>
          <a:solidFill>
            <a:schemeClr val="tx1"/>
          </a:solidFill>
          <a:ln>
            <a:noFill/>
          </a:ln>
        </p:spPr>
        <p:txBody>
          <a:bodyPr wrap="square" anchor="ctr">
            <a:spAutoFit/>
          </a:bodyPr>
          <a:lstStyle>
            <a:lvl1pPr>
              <a:defRPr>
                <a:solidFill>
                  <a:schemeClr val="bg1"/>
                </a:solidFill>
              </a:defRPr>
            </a:lvl1pPr>
          </a:lstStyle>
          <a:p>
            <a:r>
              <a:rPr lang="da-DK" dirty="0" smtClean="0"/>
              <a:t>CLICK TO EDIT MASTER TITLE STYLE</a:t>
            </a:r>
            <a:endParaRPr lang="en-US" dirty="0"/>
          </a:p>
        </p:txBody>
      </p:sp>
      <p:pic>
        <p:nvPicPr>
          <p:cNvPr id="8" name="Billed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150" y="6266353"/>
            <a:ext cx="876315" cy="368052"/>
          </a:xfrm>
          <a:prstGeom prst="rect">
            <a:avLst/>
          </a:prstGeom>
        </p:spPr>
      </p:pic>
    </p:spTree>
    <p:extLst>
      <p:ext uri="{BB962C8B-B14F-4D97-AF65-F5344CB8AC3E}">
        <p14:creationId xmlns:p14="http://schemas.microsoft.com/office/powerpoint/2010/main" val="13800842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smtClean="0"/>
              <a:t>CLICK TO EDIT MASTER TITLE STYLE</a:t>
            </a:r>
            <a:endParaRPr lang="en-US" dirty="0"/>
          </a:p>
        </p:txBody>
      </p:sp>
      <p:sp>
        <p:nvSpPr>
          <p:cNvPr id="3" name="Content Placeholder 2"/>
          <p:cNvSpPr>
            <a:spLocks noGrp="1"/>
          </p:cNvSpPr>
          <p:nvPr>
            <p:ph idx="1"/>
          </p:nvPr>
        </p:nvSpPr>
        <p:spPr/>
        <p:txBody>
          <a:bodyPr/>
          <a:lstStyle/>
          <a:p>
            <a:pPr lvl="0"/>
            <a:r>
              <a:rPr lang="da-DK" dirty="0" err="1" smtClean="0"/>
              <a:t>Click</a:t>
            </a:r>
            <a:r>
              <a:rPr lang="da-DK" dirty="0" smtClean="0"/>
              <a:t> to </a:t>
            </a:r>
            <a:r>
              <a:rPr lang="da-DK" dirty="0" err="1" smtClean="0"/>
              <a:t>edit</a:t>
            </a:r>
            <a:r>
              <a:rPr lang="da-DK" dirty="0" smtClean="0"/>
              <a:t> Master </a:t>
            </a:r>
            <a:r>
              <a:rPr lang="da-DK" dirty="0" err="1" smtClean="0"/>
              <a:t>text</a:t>
            </a:r>
            <a:r>
              <a:rPr lang="da-DK" dirty="0" smtClean="0"/>
              <a:t> </a:t>
            </a:r>
            <a:r>
              <a:rPr lang="da-DK" dirty="0" err="1" smtClean="0"/>
              <a:t>styles</a:t>
            </a:r>
            <a:endParaRPr lang="da-DK" dirty="0" smtClean="0"/>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en-US" dirty="0"/>
          </a:p>
        </p:txBody>
      </p:sp>
      <p:pic>
        <p:nvPicPr>
          <p:cNvPr id="5" name="Bille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8150" y="6266353"/>
            <a:ext cx="876315" cy="368052"/>
          </a:xfrm>
          <a:prstGeom prst="rect">
            <a:avLst/>
          </a:prstGeom>
        </p:spPr>
      </p:pic>
    </p:spTree>
    <p:extLst>
      <p:ext uri="{BB962C8B-B14F-4D97-AF65-F5344CB8AC3E}">
        <p14:creationId xmlns:p14="http://schemas.microsoft.com/office/powerpoint/2010/main" val="24647973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b="74080"/>
          <a:stretch/>
        </p:blipFill>
        <p:spPr>
          <a:xfrm>
            <a:off x="0" y="760428"/>
            <a:ext cx="9144000" cy="1278164"/>
          </a:xfrm>
          <a:prstGeom prst="rect">
            <a:avLst/>
          </a:prstGeom>
        </p:spPr>
      </p:pic>
      <p:sp>
        <p:nvSpPr>
          <p:cNvPr id="3" name="Title 1"/>
          <p:cNvSpPr>
            <a:spLocks noGrp="1"/>
          </p:cNvSpPr>
          <p:nvPr>
            <p:ph type="title" hasCustomPrompt="1"/>
          </p:nvPr>
        </p:nvSpPr>
        <p:spPr>
          <a:xfrm>
            <a:off x="598613" y="962661"/>
            <a:ext cx="8088187" cy="1013155"/>
          </a:xfrm>
        </p:spPr>
        <p:txBody>
          <a:bodyPr/>
          <a:lstStyle/>
          <a:p>
            <a:r>
              <a:rPr lang="da-DK" dirty="0" smtClean="0"/>
              <a:t>CLICK TO EDIT MASTER TITLE STYLE</a:t>
            </a:r>
            <a:endParaRPr lang="en-US" dirty="0"/>
          </a:p>
        </p:txBody>
      </p:sp>
      <p:sp>
        <p:nvSpPr>
          <p:cNvPr id="4" name="Content Placeholder 2"/>
          <p:cNvSpPr>
            <a:spLocks noGrp="1"/>
          </p:cNvSpPr>
          <p:nvPr>
            <p:ph idx="1"/>
          </p:nvPr>
        </p:nvSpPr>
        <p:spPr>
          <a:xfrm>
            <a:off x="598613" y="1967720"/>
            <a:ext cx="8088188" cy="4512089"/>
          </a:xfrm>
        </p:spPr>
        <p:txBody>
          <a:bodyPr/>
          <a:lstStyle/>
          <a:p>
            <a:pPr lvl="0"/>
            <a:r>
              <a:rPr lang="da-DK" dirty="0" err="1" smtClean="0"/>
              <a:t>Click</a:t>
            </a:r>
            <a:r>
              <a:rPr lang="da-DK" dirty="0" smtClean="0"/>
              <a:t> to </a:t>
            </a:r>
            <a:r>
              <a:rPr lang="da-DK" dirty="0" err="1" smtClean="0"/>
              <a:t>edit</a:t>
            </a:r>
            <a:r>
              <a:rPr lang="da-DK" dirty="0" smtClean="0"/>
              <a:t> Master </a:t>
            </a:r>
            <a:r>
              <a:rPr lang="da-DK" dirty="0" err="1" smtClean="0"/>
              <a:t>text</a:t>
            </a:r>
            <a:r>
              <a:rPr lang="da-DK" dirty="0" smtClean="0"/>
              <a:t> </a:t>
            </a:r>
            <a:r>
              <a:rPr lang="da-DK" dirty="0" err="1" smtClean="0"/>
              <a:t>styles</a:t>
            </a:r>
            <a:endParaRPr lang="da-DK" dirty="0" smtClean="0"/>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en-US" dirty="0"/>
          </a:p>
        </p:txBody>
      </p:sp>
      <p:pic>
        <p:nvPicPr>
          <p:cNvPr id="7" name="Billed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150" y="6266353"/>
            <a:ext cx="876315" cy="368052"/>
          </a:xfrm>
          <a:prstGeom prst="rect">
            <a:avLst/>
          </a:prstGeom>
        </p:spPr>
      </p:pic>
    </p:spTree>
    <p:extLst>
      <p:ext uri="{BB962C8B-B14F-4D97-AF65-F5344CB8AC3E}">
        <p14:creationId xmlns:p14="http://schemas.microsoft.com/office/powerpoint/2010/main" val="11014987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159857" y="962661"/>
            <a:ext cx="6526943" cy="1013155"/>
          </a:xfrm>
        </p:spPr>
        <p:txBody>
          <a:bodyPr/>
          <a:lstStyle/>
          <a:p>
            <a:r>
              <a:rPr lang="da-DK" dirty="0" smtClean="0"/>
              <a:t>CLICK TO EDIT MASTER TITLE STYLE</a:t>
            </a:r>
            <a:endParaRPr lang="en-US" dirty="0"/>
          </a:p>
        </p:txBody>
      </p:sp>
      <p:sp>
        <p:nvSpPr>
          <p:cNvPr id="4" name="Content Placeholder 2"/>
          <p:cNvSpPr>
            <a:spLocks noGrp="1"/>
          </p:cNvSpPr>
          <p:nvPr>
            <p:ph idx="1"/>
          </p:nvPr>
        </p:nvSpPr>
        <p:spPr>
          <a:xfrm>
            <a:off x="2159857" y="1967720"/>
            <a:ext cx="6526944" cy="4512089"/>
          </a:xfrm>
        </p:spPr>
        <p:txBody>
          <a:bodyPr/>
          <a:lstStyle/>
          <a:p>
            <a:pPr lvl="0"/>
            <a:r>
              <a:rPr lang="da-DK" dirty="0" err="1" smtClean="0"/>
              <a:t>Click</a:t>
            </a:r>
            <a:r>
              <a:rPr lang="da-DK" dirty="0" smtClean="0"/>
              <a:t> to </a:t>
            </a:r>
            <a:r>
              <a:rPr lang="da-DK" dirty="0" err="1" smtClean="0"/>
              <a:t>edit</a:t>
            </a:r>
            <a:r>
              <a:rPr lang="da-DK" dirty="0" smtClean="0"/>
              <a:t> Master </a:t>
            </a:r>
            <a:r>
              <a:rPr lang="da-DK" dirty="0" err="1" smtClean="0"/>
              <a:t>text</a:t>
            </a:r>
            <a:r>
              <a:rPr lang="da-DK" dirty="0" smtClean="0"/>
              <a:t> </a:t>
            </a:r>
            <a:r>
              <a:rPr lang="da-DK" dirty="0" err="1" smtClean="0"/>
              <a:t>styles</a:t>
            </a:r>
            <a:endParaRPr lang="da-DK" dirty="0" smtClean="0"/>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en-US" dirty="0"/>
          </a:p>
        </p:txBody>
      </p:sp>
      <p:pic>
        <p:nvPicPr>
          <p:cNvPr id="5" name="Picture 4"/>
          <p:cNvPicPr>
            <a:picLocks noChangeAspect="1"/>
          </p:cNvPicPr>
          <p:nvPr userDrawn="1"/>
        </p:nvPicPr>
        <p:blipFill rotWithShape="1">
          <a:blip r:embed="rId2" cstate="print"/>
          <a:srcRect l="19984" t="11088"/>
          <a:stretch/>
        </p:blipFill>
        <p:spPr>
          <a:xfrm>
            <a:off x="0" y="760426"/>
            <a:ext cx="1876729" cy="6097573"/>
          </a:xfrm>
          <a:prstGeom prst="rect">
            <a:avLst/>
          </a:prstGeom>
        </p:spPr>
      </p:pic>
      <p:pic>
        <p:nvPicPr>
          <p:cNvPr id="6" name="Billed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146" y="6266353"/>
            <a:ext cx="774102" cy="267003"/>
          </a:xfrm>
          <a:prstGeom prst="rect">
            <a:avLst/>
          </a:prstGeom>
        </p:spPr>
      </p:pic>
      <p:pic>
        <p:nvPicPr>
          <p:cNvPr id="7" name="Billed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38150" y="6266353"/>
            <a:ext cx="876315" cy="368052"/>
          </a:xfrm>
          <a:prstGeom prst="rect">
            <a:avLst/>
          </a:prstGeom>
        </p:spPr>
      </p:pic>
    </p:spTree>
    <p:extLst>
      <p:ext uri="{BB962C8B-B14F-4D97-AF65-F5344CB8AC3E}">
        <p14:creationId xmlns:p14="http://schemas.microsoft.com/office/powerpoint/2010/main" val="36110169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print"/>
          <a:srcRect t="3086"/>
          <a:stretch/>
        </p:blipFill>
        <p:spPr>
          <a:xfrm>
            <a:off x="1312" y="0"/>
            <a:ext cx="9162103" cy="6858000"/>
          </a:xfrm>
          <a:prstGeom prst="rect">
            <a:avLst/>
          </a:prstGeom>
        </p:spPr>
      </p:pic>
      <p:sp>
        <p:nvSpPr>
          <p:cNvPr id="12" name="Title 1"/>
          <p:cNvSpPr>
            <a:spLocks noGrp="1"/>
          </p:cNvSpPr>
          <p:nvPr>
            <p:ph type="title" hasCustomPrompt="1"/>
          </p:nvPr>
        </p:nvSpPr>
        <p:spPr>
          <a:xfrm>
            <a:off x="946454" y="1666467"/>
            <a:ext cx="7239969" cy="1013155"/>
          </a:xfrm>
        </p:spPr>
        <p:txBody>
          <a:bodyPr anchor="t"/>
          <a:lstStyle>
            <a:lvl1pPr algn="ctr">
              <a:lnSpc>
                <a:spcPct val="130000"/>
              </a:lnSpc>
              <a:defRPr sz="3600" spc="300"/>
            </a:lvl1pPr>
          </a:lstStyle>
          <a:p>
            <a:r>
              <a:rPr lang="da-DK" dirty="0" smtClean="0"/>
              <a:t>CLICK TO EDIT MASTER TITLE STYLE</a:t>
            </a:r>
            <a:endParaRPr lang="en-US" dirty="0"/>
          </a:p>
        </p:txBody>
      </p:sp>
    </p:spTree>
    <p:extLst>
      <p:ext uri="{BB962C8B-B14F-4D97-AF65-F5344CB8AC3E}">
        <p14:creationId xmlns:p14="http://schemas.microsoft.com/office/powerpoint/2010/main" val="28235592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9BBFEB4F-249D-3548-8B15-96F3D49042B9}" type="datetimeFigureOut">
              <a:rPr lang="en-US" smtClean="0">
                <a:solidFill>
                  <a:prstClr val="black"/>
                </a:solidFill>
              </a:rPr>
              <a:pPr defTabSz="457200"/>
              <a:t>12/2/2016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147C6322-079B-6144-B8C0-520A2826050D}" type="slidenum">
              <a:rPr lang="en-US" smtClean="0">
                <a:solidFill>
                  <a:prstClr val="black"/>
                </a:solidFill>
              </a:rPr>
              <a:pPr defTabSz="457200"/>
              <a:t>‹nr.›</a:t>
            </a:fld>
            <a:endParaRPr lang="en-US">
              <a:solidFill>
                <a:prstClr val="black"/>
              </a:solidFill>
            </a:endParaRPr>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8150" y="6266353"/>
            <a:ext cx="876315" cy="368052"/>
          </a:xfrm>
          <a:prstGeom prst="rect">
            <a:avLst/>
          </a:prstGeom>
        </p:spPr>
      </p:pic>
    </p:spTree>
    <p:extLst>
      <p:ext uri="{BB962C8B-B14F-4D97-AF65-F5344CB8AC3E}">
        <p14:creationId xmlns:p14="http://schemas.microsoft.com/office/powerpoint/2010/main" val="2875970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fld id="{9BBFEB4F-249D-3548-8B15-96F3D49042B9}" type="datetimeFigureOut">
              <a:rPr lang="en-US" smtClean="0">
                <a:solidFill>
                  <a:prstClr val="black"/>
                </a:solidFill>
              </a:rPr>
              <a:pPr defTabSz="457200"/>
              <a:t>12/2/2016</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457200"/>
            <a:fld id="{147C6322-079B-6144-B8C0-520A2826050D}" type="slidenum">
              <a:rPr lang="en-US" smtClean="0">
                <a:solidFill>
                  <a:prstClr val="black"/>
                </a:solidFill>
              </a:rPr>
              <a:pPr defTabSz="457200"/>
              <a:t>‹nr.›</a:t>
            </a:fld>
            <a:endParaRPr lang="en-US">
              <a:solidFill>
                <a:prstClr val="black"/>
              </a:solidFill>
            </a:endParaRPr>
          </a:p>
        </p:txBody>
      </p:sp>
      <p:pic>
        <p:nvPicPr>
          <p:cNvPr id="11" name="Bille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8150" y="6266353"/>
            <a:ext cx="876315" cy="368052"/>
          </a:xfrm>
          <a:prstGeom prst="rect">
            <a:avLst/>
          </a:prstGeom>
        </p:spPr>
      </p:pic>
    </p:spTree>
    <p:extLst>
      <p:ext uri="{BB962C8B-B14F-4D97-AF65-F5344CB8AC3E}">
        <p14:creationId xmlns:p14="http://schemas.microsoft.com/office/powerpoint/2010/main" val="391544015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a:fld id="{9BBFEB4F-249D-3548-8B15-96F3D49042B9}" type="datetimeFigureOut">
              <a:rPr lang="en-US" smtClean="0">
                <a:solidFill>
                  <a:prstClr val="black"/>
                </a:solidFill>
              </a:rPr>
              <a:pPr defTabSz="457200"/>
              <a:t>12/2/2016</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457200"/>
            <a:fld id="{147C6322-079B-6144-B8C0-520A2826050D}" type="slidenum">
              <a:rPr lang="en-US" smtClean="0">
                <a:solidFill>
                  <a:prstClr val="black"/>
                </a:solidFill>
              </a:rPr>
              <a:pPr defTabSz="457200"/>
              <a:t>‹nr.›</a:t>
            </a:fld>
            <a:endParaRPr lang="en-US">
              <a:solidFill>
                <a:prstClr val="black"/>
              </a:solidFill>
            </a:endParaRPr>
          </a:p>
        </p:txBody>
      </p:sp>
      <p:pic>
        <p:nvPicPr>
          <p:cNvPr id="7" name="Bille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8150" y="6266353"/>
            <a:ext cx="876315" cy="368052"/>
          </a:xfrm>
          <a:prstGeom prst="rect">
            <a:avLst/>
          </a:prstGeom>
        </p:spPr>
      </p:pic>
    </p:spTree>
    <p:extLst>
      <p:ext uri="{BB962C8B-B14F-4D97-AF65-F5344CB8AC3E}">
        <p14:creationId xmlns:p14="http://schemas.microsoft.com/office/powerpoint/2010/main" val="22712116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613" y="962661"/>
            <a:ext cx="8088187" cy="1013155"/>
          </a:xfrm>
          <a:prstGeom prst="rect">
            <a:avLst/>
          </a:prstGeom>
        </p:spPr>
        <p:txBody>
          <a:bodyPr vert="horz" lIns="91440" tIns="45720" rIns="91440" bIns="45720" rtlCol="0" anchor="b">
            <a:no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598613" y="1967720"/>
            <a:ext cx="8088188" cy="4512089"/>
          </a:xfrm>
          <a:prstGeom prst="rect">
            <a:avLst/>
          </a:prstGeom>
        </p:spPr>
        <p:txBody>
          <a:bodyPr vert="horz" lIns="91440" tIns="45720" rIns="91440" bIns="45720" rtlCol="0">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pic>
        <p:nvPicPr>
          <p:cNvPr id="9" name="Picture 8"/>
          <p:cNvPicPr>
            <a:picLocks noChangeAspect="1"/>
          </p:cNvPicPr>
          <p:nvPr userDrawn="1"/>
        </p:nvPicPr>
        <p:blipFill>
          <a:blip r:embed="rId16" cstate="print"/>
          <a:stretch>
            <a:fillRect/>
          </a:stretch>
        </p:blipFill>
        <p:spPr>
          <a:xfrm>
            <a:off x="0" y="0"/>
            <a:ext cx="9144000" cy="755650"/>
          </a:xfrm>
          <a:prstGeom prst="rect">
            <a:avLst/>
          </a:prstGeom>
        </p:spPr>
      </p:pic>
      <p:pic>
        <p:nvPicPr>
          <p:cNvPr id="5" name="Billede 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44146" y="6301308"/>
            <a:ext cx="774102" cy="267003"/>
          </a:xfrm>
          <a:prstGeom prst="rect">
            <a:avLst/>
          </a:prstGeom>
        </p:spPr>
      </p:pic>
      <p:pic>
        <p:nvPicPr>
          <p:cNvPr id="6" name="Billede 5"/>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038150" y="6301308"/>
            <a:ext cx="876315" cy="368052"/>
          </a:xfrm>
          <a:prstGeom prst="rect">
            <a:avLst/>
          </a:prstGeom>
        </p:spPr>
      </p:pic>
    </p:spTree>
    <p:extLst>
      <p:ext uri="{BB962C8B-B14F-4D97-AF65-F5344CB8AC3E}">
        <p14:creationId xmlns:p14="http://schemas.microsoft.com/office/powerpoint/2010/main" val="196901847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tx1"/>
          </a:solidFill>
          <a:latin typeface="Lucida Sans"/>
          <a:ea typeface="+mj-ea"/>
          <a:cs typeface="Lucida Sans"/>
        </a:defRPr>
      </a:lvl1pPr>
    </p:titleStyle>
    <p:bodyStyle>
      <a:lvl1pPr marL="342900" indent="-342900" algn="l" defTabSz="457200" rtl="0" eaLnBrk="1" latinLnBrk="0" hangingPunct="1">
        <a:lnSpc>
          <a:spcPct val="140000"/>
        </a:lnSpc>
        <a:spcBef>
          <a:spcPct val="20000"/>
        </a:spcBef>
        <a:buFont typeface="Wingdings" charset="2"/>
        <a:buChar char="§"/>
        <a:defRPr sz="2800" kern="1200">
          <a:solidFill>
            <a:schemeClr val="tx1"/>
          </a:solidFill>
          <a:latin typeface="Lucida Sans"/>
          <a:ea typeface="+mn-ea"/>
          <a:cs typeface="Lucida Sans"/>
        </a:defRPr>
      </a:lvl1pPr>
      <a:lvl2pPr marL="742950" indent="-285750" algn="l" defTabSz="457200" rtl="0" eaLnBrk="1" latinLnBrk="0" hangingPunct="1">
        <a:lnSpc>
          <a:spcPct val="140000"/>
        </a:lnSpc>
        <a:spcBef>
          <a:spcPct val="20000"/>
        </a:spcBef>
        <a:buFont typeface="Wingdings" charset="2"/>
        <a:buChar char="§"/>
        <a:defRPr sz="2400" kern="1200">
          <a:solidFill>
            <a:schemeClr val="tx1"/>
          </a:solidFill>
          <a:latin typeface="Lucida Sans"/>
          <a:ea typeface="+mn-ea"/>
          <a:cs typeface="Lucida Sans"/>
        </a:defRPr>
      </a:lvl2pPr>
      <a:lvl3pPr marL="1143000" indent="-228600" algn="l" defTabSz="457200" rtl="0" eaLnBrk="1" latinLnBrk="0" hangingPunct="1">
        <a:lnSpc>
          <a:spcPct val="140000"/>
        </a:lnSpc>
        <a:spcBef>
          <a:spcPct val="20000"/>
        </a:spcBef>
        <a:buFont typeface="Wingdings" charset="2"/>
        <a:buChar char="§"/>
        <a:defRPr sz="2000" kern="1200">
          <a:solidFill>
            <a:schemeClr val="tx1"/>
          </a:solidFill>
          <a:latin typeface="Lucida Sans"/>
          <a:ea typeface="+mn-ea"/>
          <a:cs typeface="Lucida Sans"/>
        </a:defRPr>
      </a:lvl3pPr>
      <a:lvl4pPr marL="1600200" indent="-228600" algn="l" defTabSz="457200" rtl="0" eaLnBrk="1" latinLnBrk="0" hangingPunct="1">
        <a:lnSpc>
          <a:spcPct val="140000"/>
        </a:lnSpc>
        <a:spcBef>
          <a:spcPct val="20000"/>
        </a:spcBef>
        <a:buFont typeface="Wingdings" charset="2"/>
        <a:buChar char="§"/>
        <a:defRPr sz="1800" kern="1200">
          <a:solidFill>
            <a:schemeClr val="tx1"/>
          </a:solidFill>
          <a:latin typeface="Lucida Sans"/>
          <a:ea typeface="+mn-ea"/>
          <a:cs typeface="Lucida Sans"/>
        </a:defRPr>
      </a:lvl4pPr>
      <a:lvl5pPr marL="2057400" indent="-228600" algn="l" defTabSz="457200" rtl="0" eaLnBrk="1" latinLnBrk="0" hangingPunct="1">
        <a:lnSpc>
          <a:spcPct val="140000"/>
        </a:lnSpc>
        <a:spcBef>
          <a:spcPct val="20000"/>
        </a:spcBef>
        <a:buFont typeface="Wingdings" charset="2"/>
        <a:buChar char="§"/>
        <a:defRPr sz="18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dk/url?sa=i&amp;rct=j&amp;q=&amp;esrc=s&amp;source=images&amp;cd=&amp;cad=rja&amp;docid=s9mTY_KNNlXlYM&amp;tbnid=TmPP0M2Gz_CCxM:&amp;ved=0CAUQjRw&amp;url=http://www.leonardodavincisecrets.com/invention.html&amp;ei=lD3WUvQizJPRBfqNgYAL&amp;bvm=bv.59378465,d.d2k&amp;psig=AFQjCNEeO3t56QP77XZJduiQUrIYazxGpw&amp;ust=1389858554022269" TargetMode="External"/><Relationship Id="rId1" Type="http://schemas.openxmlformats.org/officeDocument/2006/relationships/slideLayout" Target="../slideLayouts/slideLayout3.xml"/><Relationship Id="rId4" Type="http://schemas.openxmlformats.org/officeDocument/2006/relationships/hyperlink" Target="http://www.google.dk/url?sa=i&amp;rct=j&amp;q=&amp;esrc=s&amp;source=images&amp;cd=&amp;cad=rja&amp;docid=heCXehGNZupk_M&amp;tbnid=4yX7bLs-UFnyLM:&amp;ved=0CAUQjRw&amp;url=http://www.badassoftheweek.com/davinci.html&amp;ei=Vz3WUvf1F4aq0QXD-YCADg&amp;bvm=bv.59378465,d.d2k&amp;psig=AFQjCNHdw330Ly29g-XD9pGoK6wDhdOQ4g&amp;ust=1389858486679617"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dk/url?sa=i&amp;rct=j&amp;q=&amp;esrc=s&amp;source=images&amp;cd=&amp;cad=rja&amp;uact=8&amp;ved=0ahUKEwiRx6qC-rjQAhXDXCwKHVm7A4sQjRwIBw&amp;url=http://bensens.dk/BLOG/dygtigsucces/&amp;bvm=bv.139250283,d.bGg&amp;psig=AFQjCNEJXs-jOJTOsMUw1IP7QJzA8HN3mA&amp;ust=1479786910836918"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noAutofit/>
          </a:bodyPr>
          <a:lstStyle/>
          <a:p>
            <a:r>
              <a:rPr lang="da-DK" sz="2400" dirty="0" err="1" smtClean="0"/>
              <a:t>ScaleUp</a:t>
            </a:r>
            <a:r>
              <a:rPr lang="da-DK" sz="2400" dirty="0" smtClean="0"/>
              <a:t> Denmark – </a:t>
            </a:r>
            <a:r>
              <a:rPr lang="da-DK" sz="2400" smtClean="0"/>
              <a:t>Peter Torstensen </a:t>
            </a:r>
            <a:endParaRPr lang="da-DK" sz="2400" dirty="0"/>
          </a:p>
        </p:txBody>
      </p:sp>
      <p:sp>
        <p:nvSpPr>
          <p:cNvPr id="2" name="Undertitel 1"/>
          <p:cNvSpPr>
            <a:spLocks noGrp="1"/>
          </p:cNvSpPr>
          <p:nvPr>
            <p:ph type="subTitle" idx="1"/>
          </p:nvPr>
        </p:nvSpPr>
        <p:spPr/>
        <p:txBody>
          <a:bodyPr>
            <a:normAutofit fontScale="92500" lnSpcReduction="20000"/>
          </a:bodyPr>
          <a:lstStyle/>
          <a:p>
            <a:r>
              <a:rPr lang="da-DK" dirty="0" smtClean="0"/>
              <a:t>November 2016</a:t>
            </a:r>
            <a:endParaRPr lang="da-DK" dirty="0"/>
          </a:p>
        </p:txBody>
      </p:sp>
    </p:spTree>
    <p:extLst>
      <p:ext uri="{BB962C8B-B14F-4D97-AF65-F5344CB8AC3E}">
        <p14:creationId xmlns:p14="http://schemas.microsoft.com/office/powerpoint/2010/main" val="3300819938"/>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s://encrypted-tbn3.gstatic.com/images?q=tbn:ANd9GcT-a1-lrY2hVDDdt6utMRz5tmWBZcFZeBENrm_VD4ZN0q7-8BvD">
            <a:hlinkClick r:id="rId2"/>
          </p:cNvPr>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0" y="764704"/>
            <a:ext cx="9144001" cy="5501988"/>
          </a:xfrm>
          <a:prstGeom prst="rect">
            <a:avLst/>
          </a:prstGeom>
          <a:noFill/>
        </p:spPr>
      </p:pic>
      <p:sp>
        <p:nvSpPr>
          <p:cNvPr id="4" name="Tekstboks 3"/>
          <p:cNvSpPr txBox="1"/>
          <p:nvPr/>
        </p:nvSpPr>
        <p:spPr>
          <a:xfrm>
            <a:off x="611560" y="3573016"/>
            <a:ext cx="1871025" cy="461665"/>
          </a:xfrm>
          <a:prstGeom prst="rect">
            <a:avLst/>
          </a:prstGeom>
          <a:noFill/>
        </p:spPr>
        <p:txBody>
          <a:bodyPr wrap="none" rtlCol="0">
            <a:spAutoFit/>
          </a:bodyPr>
          <a:lstStyle/>
          <a:p>
            <a:r>
              <a:rPr lang="da-DK" sz="2400" b="1" dirty="0" smtClean="0">
                <a:solidFill>
                  <a:schemeClr val="bg1"/>
                </a:solidFill>
              </a:rPr>
              <a:t>P(</a:t>
            </a:r>
            <a:r>
              <a:rPr lang="da-DK" sz="2400" b="1" dirty="0" err="1" smtClean="0">
                <a:solidFill>
                  <a:schemeClr val="bg1"/>
                </a:solidFill>
              </a:rPr>
              <a:t>Success</a:t>
            </a:r>
            <a:r>
              <a:rPr lang="da-DK" sz="2400" b="1" dirty="0" smtClean="0">
                <a:solidFill>
                  <a:schemeClr val="bg1"/>
                </a:solidFill>
              </a:rPr>
              <a:t>) =  </a:t>
            </a:r>
            <a:endParaRPr lang="da-DK" sz="2400" b="1" dirty="0">
              <a:solidFill>
                <a:schemeClr val="bg1"/>
              </a:solidFill>
            </a:endParaRPr>
          </a:p>
        </p:txBody>
      </p:sp>
      <p:sp>
        <p:nvSpPr>
          <p:cNvPr id="7" name="Tekstboks 6"/>
          <p:cNvSpPr txBox="1"/>
          <p:nvPr/>
        </p:nvSpPr>
        <p:spPr>
          <a:xfrm>
            <a:off x="2195736" y="3429000"/>
            <a:ext cx="516488" cy="830997"/>
          </a:xfrm>
          <a:prstGeom prst="rect">
            <a:avLst/>
          </a:prstGeom>
          <a:noFill/>
        </p:spPr>
        <p:txBody>
          <a:bodyPr wrap="none" rtlCol="0">
            <a:spAutoFit/>
          </a:bodyPr>
          <a:lstStyle/>
          <a:p>
            <a:r>
              <a:rPr lang="da-DK" sz="4800" b="1" dirty="0" smtClean="0">
                <a:solidFill>
                  <a:schemeClr val="bg1"/>
                </a:solidFill>
              </a:rPr>
              <a:t>⌠</a:t>
            </a:r>
            <a:endParaRPr lang="da-DK" sz="4800" b="1" dirty="0">
              <a:solidFill>
                <a:schemeClr val="bg1"/>
              </a:solidFill>
            </a:endParaRPr>
          </a:p>
        </p:txBody>
      </p:sp>
      <p:sp>
        <p:nvSpPr>
          <p:cNvPr id="8" name="Tekstboks 7"/>
          <p:cNvSpPr txBox="1"/>
          <p:nvPr/>
        </p:nvSpPr>
        <p:spPr>
          <a:xfrm>
            <a:off x="2915816" y="3356992"/>
            <a:ext cx="4761432" cy="461665"/>
          </a:xfrm>
          <a:prstGeom prst="rect">
            <a:avLst/>
          </a:prstGeom>
          <a:noFill/>
        </p:spPr>
        <p:txBody>
          <a:bodyPr wrap="none" rtlCol="0">
            <a:spAutoFit/>
          </a:bodyPr>
          <a:lstStyle/>
          <a:p>
            <a:r>
              <a:rPr lang="da-DK" sz="2400" b="1" dirty="0" smtClean="0">
                <a:solidFill>
                  <a:schemeClr val="bg1"/>
                </a:solidFill>
              </a:rPr>
              <a:t>(</a:t>
            </a:r>
            <a:r>
              <a:rPr lang="da-DK" sz="2400" b="1" dirty="0" err="1" smtClean="0">
                <a:solidFill>
                  <a:schemeClr val="bg1"/>
                </a:solidFill>
              </a:rPr>
              <a:t>∑input</a:t>
            </a:r>
            <a:r>
              <a:rPr lang="da-DK" sz="2400" b="1" dirty="0" smtClean="0">
                <a:solidFill>
                  <a:schemeClr val="bg1"/>
                </a:solidFill>
              </a:rPr>
              <a:t> * </a:t>
            </a:r>
            <a:r>
              <a:rPr lang="da-DK" sz="2400" b="1" dirty="0" err="1" smtClean="0">
                <a:solidFill>
                  <a:schemeClr val="bg1"/>
                </a:solidFill>
              </a:rPr>
              <a:t>Qinput</a:t>
            </a:r>
            <a:r>
              <a:rPr lang="da-DK" sz="2400" b="1" dirty="0" smtClean="0">
                <a:solidFill>
                  <a:schemeClr val="bg1"/>
                </a:solidFill>
              </a:rPr>
              <a:t>) * </a:t>
            </a:r>
            <a:r>
              <a:rPr lang="da-DK" sz="2400" b="1" dirty="0" err="1" smtClean="0">
                <a:solidFill>
                  <a:schemeClr val="bg1"/>
                </a:solidFill>
              </a:rPr>
              <a:t>∆Input</a:t>
            </a:r>
            <a:r>
              <a:rPr lang="da-DK" sz="2400" b="1" dirty="0" smtClean="0">
                <a:solidFill>
                  <a:schemeClr val="bg1"/>
                </a:solidFill>
              </a:rPr>
              <a:t> to action</a:t>
            </a:r>
            <a:endParaRPr lang="da-DK" sz="2400" b="1" dirty="0">
              <a:solidFill>
                <a:schemeClr val="bg1"/>
              </a:solidFill>
            </a:endParaRPr>
          </a:p>
        </p:txBody>
      </p:sp>
      <p:cxnSp>
        <p:nvCxnSpPr>
          <p:cNvPr id="10" name="Lige forbindelse 9"/>
          <p:cNvCxnSpPr/>
          <p:nvPr/>
        </p:nvCxnSpPr>
        <p:spPr>
          <a:xfrm>
            <a:off x="2843808" y="3861048"/>
            <a:ext cx="4752528"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kstboks 10"/>
          <p:cNvSpPr txBox="1"/>
          <p:nvPr/>
        </p:nvSpPr>
        <p:spPr>
          <a:xfrm>
            <a:off x="3347864" y="3933056"/>
            <a:ext cx="3997313" cy="461665"/>
          </a:xfrm>
          <a:prstGeom prst="rect">
            <a:avLst/>
          </a:prstGeom>
          <a:noFill/>
        </p:spPr>
        <p:txBody>
          <a:bodyPr wrap="none" rtlCol="0">
            <a:spAutoFit/>
          </a:bodyPr>
          <a:lstStyle/>
          <a:p>
            <a:r>
              <a:rPr lang="da-DK" sz="2400" b="1" dirty="0" smtClean="0">
                <a:solidFill>
                  <a:schemeClr val="bg1"/>
                </a:solidFill>
              </a:rPr>
              <a:t>100-Size of </a:t>
            </a:r>
            <a:r>
              <a:rPr lang="da-DK" sz="2400" b="1" dirty="0" err="1" smtClean="0">
                <a:solidFill>
                  <a:schemeClr val="bg1"/>
                </a:solidFill>
              </a:rPr>
              <a:t>opportunity</a:t>
            </a:r>
            <a:r>
              <a:rPr lang="da-DK" sz="2400" b="1" dirty="0" smtClean="0">
                <a:solidFill>
                  <a:schemeClr val="bg1"/>
                </a:solidFill>
              </a:rPr>
              <a:t> (0-99)</a:t>
            </a:r>
            <a:endParaRPr lang="da-DK" sz="2400" b="1" dirty="0">
              <a:solidFill>
                <a:schemeClr val="bg1"/>
              </a:solidFill>
            </a:endParaRPr>
          </a:p>
        </p:txBody>
      </p:sp>
      <p:sp>
        <p:nvSpPr>
          <p:cNvPr id="9" name="Tekstboks 8"/>
          <p:cNvSpPr txBox="1"/>
          <p:nvPr/>
        </p:nvSpPr>
        <p:spPr>
          <a:xfrm>
            <a:off x="323528" y="1052736"/>
            <a:ext cx="7848872" cy="584775"/>
          </a:xfrm>
          <a:prstGeom prst="rect">
            <a:avLst/>
          </a:prstGeom>
          <a:noFill/>
        </p:spPr>
        <p:txBody>
          <a:bodyPr wrap="square" rtlCol="0">
            <a:spAutoFit/>
          </a:bodyPr>
          <a:lstStyle/>
          <a:p>
            <a:r>
              <a:rPr lang="da-DK" sz="3200" b="1" dirty="0" smtClean="0">
                <a:solidFill>
                  <a:schemeClr val="bg1"/>
                </a:solidFill>
              </a:rPr>
              <a:t>”</a:t>
            </a:r>
            <a:r>
              <a:rPr lang="da-DK" sz="3200" b="1" dirty="0" err="1" smtClean="0">
                <a:solidFill>
                  <a:schemeClr val="bg1"/>
                </a:solidFill>
              </a:rPr>
              <a:t>Simplicity</a:t>
            </a:r>
            <a:r>
              <a:rPr lang="da-DK" sz="3200" b="1" dirty="0" smtClean="0">
                <a:solidFill>
                  <a:schemeClr val="bg1"/>
                </a:solidFill>
              </a:rPr>
              <a:t> is the </a:t>
            </a:r>
            <a:r>
              <a:rPr lang="da-DK" sz="3200" b="1" dirty="0" err="1" smtClean="0">
                <a:solidFill>
                  <a:schemeClr val="bg1"/>
                </a:solidFill>
              </a:rPr>
              <a:t>ultimate</a:t>
            </a:r>
            <a:r>
              <a:rPr lang="da-DK" sz="3200" b="1" dirty="0" smtClean="0">
                <a:solidFill>
                  <a:schemeClr val="bg1"/>
                </a:solidFill>
              </a:rPr>
              <a:t> </a:t>
            </a:r>
            <a:r>
              <a:rPr lang="da-DK" sz="3200" b="1" dirty="0" err="1" smtClean="0">
                <a:solidFill>
                  <a:schemeClr val="bg1"/>
                </a:solidFill>
              </a:rPr>
              <a:t>sophistication</a:t>
            </a:r>
            <a:r>
              <a:rPr lang="da-DK" sz="3200" b="1" dirty="0" smtClean="0">
                <a:solidFill>
                  <a:schemeClr val="bg1"/>
                </a:solidFill>
              </a:rPr>
              <a:t>”</a:t>
            </a:r>
            <a:endParaRPr lang="da-DK" sz="3200" b="1" dirty="0">
              <a:solidFill>
                <a:schemeClr val="bg1"/>
              </a:solidFill>
            </a:endParaRPr>
          </a:p>
        </p:txBody>
      </p:sp>
      <p:sp>
        <p:nvSpPr>
          <p:cNvPr id="13314" name="AutoShape 2" descr="data:image/jpeg;base64,/9j/4AAQSkZJRgABAQAAAQABAAD/2wCEAAkGBxQTEhUUExQWFhUXGBgbGRgYGBwcGBkbGRcYHxgaGBgYHigiGBolHBoYITEiJSkrLi4uGCAzODMsNygtLisBCgoKDg0OGhAQGiwcHBwsLCwsLCwsLCwsLCwsLCwsLCwsLCwsLCwsLCwsLCwsLCwsLCw4LCwsLCw3LCw3NywsLP/AABEIAOEA4QMBIgACEQEDEQH/xAAbAAACAwEBAQAAAAAAAAAAAAADBAACBQEGB//EAD4QAAECBAMFBQYEBgICAwAAAAECEQADITEEEkEFUWFxgSKRobHwEzJCwdHhUnKy8QYUI2KCkjOiFUMkU2P/xAAYAQEBAQEBAAAAAAAAAAAAAAABAAIDBf/EAB4RAQEBAQEBAAIDAAAAAAAAAAABESECMUFhEhNR/9oADAMBAAIRAxEAPwD0CJdKvEXNFsw72aKTF14fSMCTiAr2iEpAWZiyVN7oBqSejB/lHhSa9Y/OxgUsoSoAD3iCO5NacTxbk7IxSQzFLAMwjxG0VIlpIVlawDssAq94Fu0Kuxe8U2ZsxTe0cF1MmjpUk17RSCEqreOv9czVr6RLmA6imlDEQgZt/UeUed2BiklVZYD70i4cNXjHpglBoQk9B87RizBVJpqGaLLI3+LiLnCIIIKEkEWIHjSOpwsu4Qj/AFHnENVEvX0YZlCnSKJw6C3YRcuGG7lF/wCWl/gR3D6RYLXVJSkvRzr9okwgQCamUPgRw7I+kJz5qRYI/wBRTqYVDyiN8VADkuI8JtTbGeaZUpmyOpQ4uGrQUq/GNPBBC5ZErDlSUghJTkvuIJfxMN8/609UJg3i/fzgZTc2jCmyFJQEqlMLFwHerMQWfjS8VlqCFZVtkyuCvLTtMQSTvjOJvpUDq4g8sBj6uIzESEkOyeYSPpD2HkjRKePZEZiowSNS/wA4uQBbu+8RWFS3uJfkAOsUGDRrLQOLN0hwIuXVqtvpFFNr6EEGDR+BPcPV4DMwSH/40dwixaJmAIr6745NIt6vFV4aWB/xpPEJEI4xUsJKjLSwuSAAANYDDyzSzCFvbGWRV5Z70Hifwnw8sWbIMwBpYlo1UQkKO4B6AHjXhGacGCGIYEFJOYnM4qEgEu1dGd41he6XPgM1bgR5hOCZABDsU5SS5Zw4ejniY9LM0GsAxzKfQH1iRXPEiLExeKSElRLkWAPvE2HfCOyQ6V5gO1MXmO85jTkIDhV5pxUaJRQbsxFe4UpvMN7PmUUlwSZi7bySYfkaVxf8PpUCyQX0UC3N6FJ4husY+wpK8LPVL9mVBQSUoKiO0LlJPZNuce0lSzl/uhSZJC1ZVgECopbvhnu5lZwReCQVKyqyL94/hr6uCOMclGcins1FrFJSQW0rUQKaiahsigSLBVWG6lQObxpYHGBYZXZmAVTv/uSdRy6xBRO0cvvJUl294FNeZpDSZoU70B0+0FSCXCgFC1N3FJ1hPEYDKl5RZnOVROQjcC7p8hugwH5dak+G7yiTBWhoNB94yMNjAQ+ZuBPaB6+qQ4hRNdPPq8KwLFhVQ790Ye3CpKHoBq4oxd42l6i9vVIw/wCJ0LVKZGjvU7m0Icv3RefpeCGOWlRRlSVKUwUdK0AINud49ZsXHzZJTJEnIM2VSipq2dm3izx4LF4hTgvUWua7+do9jN2oshLzQuagpU+V0kAFgQCAdCbXG6O/vzwStmftqcpa5RkEJluoqzWyhwpmqLUjIkzkz5IKwHIUFEVIZx00rdyOcaOK2gpGGmLK3zDLVLKUSLBjVPXfGBseaohcwpZLnd2XarU7JIa/3xJwx73ZqhkSRlNACEq4CjOWppGvJUxsX4v8owNiygJeYjIpZJItuAIrQEAHrG6kZcp8z4xyv1U3kOlvWpiqVb/nHFT0gCvjGbitpy0D3g9mFydwAqTEMPKxSQSGL8i3QwjiNrSwoJJJULABRI6AEmLSMCuaAqaopT+BBr/mrfvZr3hxMhKABLA8KceMSZ83FzVURLUCbFTpHcanoIDicCweYvOs1ShsqCoVD6kPvLcI014hEkOpVTpdSuQufLlGfivaTvhShJpoVNvcghJ74kQmzFTpaF4hCUhCiQHqtQNgkFr0hbBbLzrzKDDNQE5lXcVrlSKUvxFo3MNs1KVOwdtanqeMPy5R0ZtW584WtZ+Jwf8ATIdqhqMxBDEPFpGLCg5DKBykEEB9/EG8N7RIyUapHmIXxKAFBVGoFcNx76cjwjIlM5RHYX9qmJFqx5nA4IJSBdrk1c74XwO0paVrSR2cyq7zmYfKPRS5LaaerR42bJCZk25AWosFITRyQwUKnXdSNeZrVr1OH2pLzZQa+i1YcAdy446x83kbdQCWlqUC2Y5iNdGSwrv+ceulZBJC5Syih7JIU/BTGhfcYfXjGZW4ne7n1pCyMNmBzgXcNcbiDpCcmTMzhlylf4n6l4b/AJQ1PtHO4JoNN8ZIk7EzZSHcLA0WGP8AsPpF5O1wof1ZcxIq7DOnm6dPGCL2bMUls6GP9hf9V4z5sqdhwE0mAuQ1DcUZRrffCzxqy9pINHzI0UDQUsoaRb+SlqDywEm4KPpY9YRRspUztKSlCmFcxC24lFG6xwysRLSyAghveSTnTxKcrLA5gxoUeRgluQtab0ZFCOqve4QnitmTilQKETEl7HKWOjEEE9Y7JmmYUhU1efMXABQCyS+UMPFzXWNYbLSwcrUWupajQ8ftEtfE8dsxap65csEs7ilBW5sAI9Hs7ArliVNkzcpmOg5h7p4aVYR7FGwpZnKJUQSrRIydlIyhVO0Bx5R3EbDMsf05gCGc5kukKSoFHLVzG/XvYZjzO2NjzJqc0yYFLJyhgAl2s+hJhTZGy1pITNKkAEOhiSWFaCpeoePc4TZeZAzzAak1R2S9yA4e5heZhHmoHtTTs0AFGoEkVA+0Z/lzDosr2sxTBGRIqFLD5uAGbz7oPi8PNIZK8yqOnKwbiQaePKDz9koKSfaTRwExVeF7vAdnYVCJSSZq0rIf/kJJrVkrcGMYzog2QLzFe0/tsnuBc9TDCJKAwShIbUAMN9WqesZSziVE5UGYAOyVH2aSeKVXHTWKHBYn/wBic9qIWAOQRQHrFhai9rykjK7t+FJPcQGMI/z86Y+VIlp0K6q/1DBPeeUDlTFF0plrdJqFMkJ1vUmm54dTh526WOOZRP6YlyF5eAU+ZSgVEVUbnhy4UjSkyOXKFVy54L0UOCqj/YCFZysS4aWDX4lBupDkaWBjLX1slt7dIp/MJsSOEYGFnKmqWmavLkBdEsklRf8AEQKClON4RnqT/wCv2qylVXCyksKjsHSnCEY9ZjFhSKEO414iBz0v2SL0P0jzgxhStCUhTEpDKEwVzByCoaPYnWPR4i9jUxWJhf8AjT/9x7okbNdw7/tEixAC/wBIypeypc1KswqJsxi1aKPCtDGslLliN1YvhJbJVSy1mn5juiirNV/DoDZVZWBGhHUM2ggOI2OtSWdAe5TLZR4vYnpHoEqq5P7v4xJdeENtGvO/ykyUoFKkk1LKS3kYfkY1SVAqlEsLJIIL6sogwbEynU5OlN/hGhKkggFhbv4+mjMum/CWI/iFKSBkmOdMv1LQOfjlzCPZylEAKfOwFWpc7obm7OzLqAQKgmo5XvD0nCpCfQrGmeRjy5kxJPZUxuCpJHQ38Y7M2mpPvoI6acCHB6kRqhIILaQpiUPvPQxaoQxW0paso7QKXIJSWBylu0LVi2ydtCZ/TUcpAFrF/wAJaxpydoIUi2nlHjtvSFnEpTKQ4BJSUvwKn3dp+8QzpyPosrCpFdd5qe/jF566F+1Szenjzeyv4jmEATUAFmJVmB5szHmN8NzsfNWGTJYFxnVQClwkhz3RCyteXNSocosZKSKpHdHnZ2IxMolaUCYgsQEl73YNXmN8Ew+3Jywf/jLzaAhSdLklLAd0Iw5j9pJQVAVyB2rlFHdR4fhv5wrsPaElMtKlKKlkB1ZFHjlBZgBwMZkuXO9qZc4ghR9ottT7oTb3adwEeilIBAbT10jNayOTNtJJACVE/kKm55bd8Vm7TFHz30lKJ7zQQzLw6LAaWEERgkuC1WiHCeH2jLJVmJQXAOYEH3RY27oMvEyjX2if9h8zBFYY6d0BVgANK6VHS8S4XXtmWkkIzTDSgTT/AHLJ8YFiMWtXuyltvKh4NDMjBTN44U82MMyMOoXy9HgXI8sjY6vaLVNkCYFKJT/UIYblABjHJmyVqJdKR2iWStYFWDMlnDABuEex9lyaFJstlUFD5xWtT1rFw+y/ZJKjfMlr0qH1JMa+bSJimyV3p5e8I6tLUiWhRINnPp4kZRaWoBR1tBcKaFz8SuXvHugBPa3bqxeQih/Ou/5vCNQUYmrObGBJmEXrETOexpbQ2i6pY+Kh7u4RYNLzDmNRpbWvGHMLRNRaIiSE8fVoalAAMRUeucWK+nFE5hubrBkI7NTTju+ccUDFkji3n941GKqlAFoHPQSGtr6LwcJveF51PXmfV4qoWUnUkcmhdckBaFPZxwZQ1HSDKqNxO8+FNYVxAIS4bMGVSgJTUCps4gbbSEsKs7aW51gM+UogkFjrRw277xaVPExAUlmLH1ervui4mk8tX+ULIaZByADQChtSwfWOI5VufpBRUO78Q3lAZs0JBUSkJAd9/wBIkxsuecshzUJdvw/ckdI1EILV6MYzMLRnua7hU1q0a8gk6v64RluioQBfQcvO0FCQz+ucVIBGUt64QQc9LQsVD4/J4qpIMcXJBL24i9N8RCAzd2+ILJHpoIE8IokM7RdVBSsScKoWn+XlDBVuaF55A5GAwljVHL1FN9R4xdYIMDxUwAMDUlNOREdmElm8fGBtXNxHdHI57BW/13RIkHk7T7mgeDmq7X519e0e+DTjX6QPZZd/zr8FGFGpcpnDNx9Wi61s1C77u6IvQanStYKAQdW9b4WVsOkh719awx57j9oAg9PW+CoU4It69VhZdKWJNuZ8hEG/y+cDKu1T7cotKW46+rxRC5uXUQCek1ZheC52hbFzCmtuFLfWGqAzZbjTkGbwhXEqyoUXsHbW2jxUIOZ8zDdXxaEdpylK7KHJUwCiTQk0LPanhGW27hZbSwhrAWpW5PU74rNLSmUTQMS2o172gkha2ZSWLaMQWuY7NQVIOR0kgsd268LIcoD2IuxHWorS4+UVmYXLIUkDMopJD3JZ7weUgpljMXUwBO/61rExc5aUnIlyE60/fXuiWsvCJ7KSC7saXrreNbDp/u8D1jJ2fNGRABoQNOHc8Pyud9xgxqnQ40HPfF0GAIu+nj0i6g1eUMZopEVfWKqFDA0A0evrwiAyCOXrfFyYojv4x0nl4QJSZmplAZ68OUVXLfSCF+EBWe/wt5REljWCKDVNvzCLqWA/rvhTaJOSgbtJr/mIMECBvA/5kb/Ex2C5eEdiXAihy50Y7vQgWxkEiYSAP6kwAf5nl6EFC7+ngWxy6FU/9kzn/wAh1jeCtFQ5fbjBEb6MLGAAEuGfrfdBUp03X19dImVUpqfVYNLQ4qXvW3lESitbcu6LB6Gw5d/KLA57Nvn1gRxORSU5TX4gOyG/EdIKoE0I19CukW9no0WIHDYsLTmZQqoDfQtmY6G/WLKU5u7+ni8yW8CJ0twvCglDc/L0YDh5bzU/2pJ5PQXJ4xefOYO9rnlC2y8OpMwzFljMRRJ+EJNBzLvzPCAthrNpviub16tEMwHURiK2iGKfaAqzMUk9oXoOfSDRJrcURqdIEXDmxau5tBzjDnbRKQioKlUZ6g/l0DhnjXxU4plKLh8h78sRzGZgeyMrPRJA4KSCKaVzRqSkcPp4/aMr2SkrdXuqQgJNi6QQoHiaGHkTC+vryiappG8hvVNIYcevvAMPMfVxrekElzAbaEjW4NafOKMVcPFgfX1ipt689IoUHfCF0F/tHVkXMRKYtAVTpQU8ICpbG0GUTy5mATBaJQjtMnIfzI/UIk5FR6vE2jLeWRxT4KB1iyjY+qQNxTPzjkTOn0Y5CVQGLsawPZCjlXSntJrV/wD0VcRda2Ab7QDZQZJ/OvcPjUTCGsk0Zw/H7xZSq0+VeULJmUq4PBvG7QdBqG8Wbvi1nBQkn9u6I7VN25D1wjrvc90Su8Urp6tAEStjTzixXQuRAwupdi9m8f3js1FL31LEN63xoYWXPezhvtA8Ria3pwFBFlg2A8H84VUknTU6RluReWM8xKXdIGZXQjKNda9IfWXmpdnCFHhUp3wpsdByrWR7xYU+FNBbjm8IaQGmuzf0z+oPGmb9FTLFKDujI22grcISnsBySGBJplB4XPMRrTpuUBqqNAN/PgNTCWOwiPZKCkkkAly9Sbmm/jAoBLA9stwlhlIYCzB0ni5eNNUlJBGUMRuFvvGcZCZS0lKTlW6VEkliQMtzQUI6xoyUlqn104QU0uvCmbJSzZgykuLEBmPA1BbfAMJiHG7hUMbEd7w5s73E2r6b7woZYTNWney7fiFb8R4xGG0qF9eN/GGwaQkmlW56eDwwhW7xv0MUFF5euscaOjr64wKYoizKtwo9+MLI4P7RYc4HHREkIgE6YOPrjBzAJ4gMZu2VEyyKe8j9aY7MU5+ekD2oT7MvvR+sXYxJkl6u3KBuDNy9dYkAb08SI4opmqTe8TZinSRrnXb86md+kc9oNSekVwKbly2Zf6zAjyknefXq8GSXFH+cBCTu4U1HD9osmo0Yer0rCzR5CBUm5PoNHVKAIDO5bfXS2kVQ/TnQxEStH8bV1hC6RW30/eLq9BojjcPXWKFfA9/rxiAcyc27k4J/aEMdOZJVuB1LdN0HnzQNGcPaMus1RQzIBGYuHOuUDefB4takb8tkS02ZKQO4eu+M/E4p5ktge0FAXr7pLf2hr/aHxLpWpexsOA5RlGfmxSFFsozS+ZUHJHBwB0hEbGHkBIzHtLN3FuAGghbaU8DInWZMCegGY8qBusP5gA/7/ePP42Y+JSSPdyM/96jmPGyYlJramSMySkv8wfk0Uw81wQfeTQj5jgfqIKslwN/owptmksqBZQBYirvRvWsFE6Pg09hIqOyny4whj1dsKBqnsq/y+4HfDmEnBWUj3SkNCm3JIGWYHHaQFHhUB+AKh3QNT6PKnkhzw9b4PLDsdeMJ4Uf5A+rw+kF34dYoqIBTf64Rxi9/XyiSg4dvXKOkteFlZ21rHaaiBqXHELJsDFqxdukUV4RwqLevRgazAcJbTV/TP+PL3hC2MmqobgGvAfu0X2sT7NXT9Q3QPI93G8fvBrp5gX80jcYkV/kU7/KJGdPAsBNJBSfeSWPHceo+cObJV2VcJkz9aozsQjIc4t8X5d7cPmYe2SrsUp21/rNWrG4L8PKRvDevCLv6vFCK8fWhgj03d3i0WMCBIOnX5R1KerG0CQksa240gktVBqza+gYgMs0919z2eBKWWc+ukdmk/YRm7QxJSC3aJIGVqkmgDE3MKkTHTSSEoYrNn00zFtI7gML7JIBJOQmrVUWclRo1SeUG2fgwkOoJzLYqpusB/aPV4rtdQJRLBGZT7iwFyHoC7VhP6Dx2MUvspJSPj3sP7gWBPWkJTTlRmAIKCCwH4SKDmzdYdl4ZKQAOfU8avzeOTVElKCgsSmrgihBNHewMBjVH9QNZJAPN9OfGMXao/q5RulW/OW04Rs4ZFW3JT1vWMKYomYVMn/kQATWiFAUbi5rvi0SdbktPaUa3AZhTz1MLbSU6kS+aiOAoNd5HdBlJIWTfMA3S58u4QliGM+p+BNeRVeISdUwyCCpI+EZ5e6vvp4jNX/KNDCzfaBQWKWIUG0cuN30jMx6snbBqhj0+IXqCHh6dJ9okEM/i4sUq0MDVKbOXeoLEhzeharGpjTC2Gvy5xjmWZM0/gWcyeCm7ST5xpSVJNbk+ECptM4mKKNeekWSq9qcPnFG5Nw+caZWCYqTZvrFlB+71pESnnBU6VaRTKxev1jsxTNaAzVEwFn7bb2Si9mb/AGEI7TxZDNVaiQkN48gKw9tdDyVZibDdoRpAEdtXtBZ2RwTqrqQOgEVbjO/8aP7/APYxI2Mo9NEg6f5Ak8hC2xZmQFBNM8zL/ursndv5coOrWnHh3wPBSQpB07cytq+0VUQwVqE058T6EdI3ef1hFeZYKHyqDVA0BFQ/C/Mw8B+z1tF1l1K97d9fvFRMalBvGkVWC1ha0AysKn5+u6I4viJvPl+8ZmGKps8FmSiwBvmpruG7fDGJWN7voGD/ADHfBf4dS6VLPxl+QYAMfygHrGh+G7LVv9fOMaaAuYpY07Iruvcb3gm0seEkS0+8Q7tbiTbkNekdweFCUhn8OhtSISDSpZ0J4WP34QCes+0QAHqS3ADg7VIgk4cSDdyGJ72vC2zw82YomyABrdyTd9ExFfHz5ksKPswoBLhlmlkkORuL9DCuFwuQykCuXjSgr4tGvj0EyVNU5adKwpgV5pruOyjQ3zkN4JPfEpeDTlr7IKQ4oS+/fSodqQjhnWtS7OWYbhTXv6xsrSH4HzjKwExvhf7cIqvIuKGVJpStqP1AjmxJryWJqklNiCQLeDWhnEzHBAS9N3kIQwM5UuYoFIAWzXbMAzbqgBuUZP4OzAJyCg6a6gixHWFcFNIOVRqHBp8Qv0h5BaoSAdd3Pj+8Z20ZRE1BtnFdASnh+X9MKjRKmZm8PKCFYa/rfAJOHpfdS0FWly0TK5NHB+v0i4P7fKKKXVrNxii3fhFUKZfowNcWTMpWFsZOslFVK/60948OGsCjH/iHEZ0TJST7oeYWLAaIpqfAcxGhPSHoLbhu0hPG4ZMrDzADUgqUTdROp3w0VHML0i43FXO7wiRb/L13RyJFs12GtjE2cs5Ks+Zf61eMdUNaXiuyx/TOn9SZ+tT+MUVNzpRUBlLEFwQLd9xv3wbCTiSQWCho+m8cL1EVSX+/1q+scVhwQCKHQg1+44GkLKaEE+tIUxIGg6+FzY9YI/wrDKNW0V+UnyMAnqSG7It/b5m0RZeOWoJWxoAwLjkGY6R6aS0uW9kpSH32YczHnFLExaEJJqQpRo2VJBL7ybciTGptPKooRm3qpUdlsobmfCNaHcHKKlFandWjW3Djq/MxqSpQAu9ddOQhfDywwqDw/cwwUBtOHrSAULE15njzsdIT2YO1NDNRJu4btC/SG5wPDqSPlxjKmJKFIUC2bsqYnVyDYWIHfFFHoVCjVtv4RjbEIC1VclCLf2lY+Y740KqQbglNNwOXw8owcPMUiXKWkOQEBvxBTA1bf4iJR6MqfKXo+9tDGbgpVVVspYp+ZUNyZjpQ4owPhrGfg1kqJd0lS/1G8RjYsLv68YUxcgLFqdPJ4NK4MVXrQHnSCEaNe7HX5wD4U2ZPOUoWSSFEOS7/AIXPFPiDHceM0pW9NRv7O7mH74DjkFBzproU0qOD2UKt94bwU8LqkuCNbuKFwbGzxH9kZagpLZqGlyD0ILjmGjQlCl/WsZEmRkUUK+G1WdPwnnp0jSkoSBxOkGmmFlI17vvHBNDeqwNfq0Am4wZsiASvX8KfzH5XiGC4mcAAlNZivdHmpXAerwWRh8mpJNzvP04QPCYcJJNcx95Rub9wrQQwqZVmfjurEmZttIMlbgdkX+m77xRU2rac/XGL7dpImflgAQ5jNa8je2HHuiR3IN3hHIdOBqppSKbNSMpoffmM3GYrQGLk/tAtmOxJ/Eun+arQwNBJqz052ixsb/aKe0fVtdGf6xY1FzpaJlFyEqSzP3g+Fucec2xsqaMpSpRQD2mLrZi1Lli1o9IEEPU+vWsWSsk1vv18milxMDZeMlS0kr7JJYqNSpywD6tQGwEHwic01agRl91Ib4WcljWpr3Q7iNmJVmUnsrLh0gV3uDfmYRkYWYhXbBUl3zgO78AzeLNGi3cK1GA6eW54JNXregZ/N4XkFx2WbmDB0qcuSegiZqs2WkCgrz9axh49JKQwchiO1cgggXqHEbWJTQ1DbwWbnGfNlC993au26raQRQ7gZ4XLBSD2vDgSWtaMRIaUHJASrrSY9T03w1sybkmzUEsjKmYXPuklQNdAWfvgUwp9otGYFKwpQZ6V7aSN1QRzMOGNKUWalgwbpd6aRn7MmOilyVcPiV6pBtmzQUBzVBCT0cZuoD9YUwy0y5kwaZioHRlOf1OO6AtvD9/d31g+bm/LyMZ2GnAUzM/D5tTwh5NdfL1+8AsBxM1wSD/2A+drRlS8R7KcklTJUWUOJByn5dBGrPUAGbv58flGJjpLsoM6VAg/lLgE8RTrFDD8zZ3tVFS1qASTlAbUXfUMRQvaEcbhMmUKmKCHrmWlJbUgIDq1pDM6ZNmISjDpVKSWKpigAQNQlPxE2ekHwuywFBa1rmqAopbMDqwa/GEdZeztmLLnMtKSXSSO0wJqKOAzXreN7CoCDlSGHeTzJufGCy1gkXF/LWLC9KU1gVq3tB1f1TSOFb014xDLB4m/rdAzAmftpY9hMpTKWhgJAYiFdtTGlLZ7NDMuofTyiaEznh3xyI43+X0iRamfnr5xbZ7ZKPVS/wBauECyDNFZOBQ9jc1c69YVT6KDU3qR4RZamDcYzzs+UFOxffmP1gs3Cp0zafEfraIHXfur6PnEQGqXrYfeBpwCP7n/ADK+sSdg08R/kruvEjOQ7rc+77wRChbd0hL+URpm/wBld3CLIwqWsW5nuvvhFFnYcFzlJVoQWPAPHEhQALvSxDHqofSCJwYFn7yz8jHRhEjQtzMNGk5uJA+BQbUDMPCvhHmcV/EclIILhT0ADU6jnHsU4JI3j/Ixm4z+GJK81A6uZ63r3xQyx5/Zu1pZmLmLJowCTUFOUmoepcqudRujR2ttOWcpQrKtJUK9kEUzpfe+UtwjiP4NwyX/AKYL6l/A6QzL/h+Un3UqAH96qPqx1O+HYeA7GWpcnOkjtqchVmz16sD1jXxGHlLSxy0ZiKNyIsIzpOy5QoElrF1KL8TWsXXsTD0eTL4ONOEGqgTcLMQexlWOJYt3N3NHZGMmgpBlKBUWqRlt+I07oOjZaEixYF2zHKGtQm9ILK2dJUA6Ki3aVRmFA7CsZ2ExLwqlGpAH9tVHqWAPSGZeHSmrOd5LmAy8FLHwf9ifn5x1WCTSg01I8+6Jk2pLaVtX5QFKG+cDODSQzcmJ+sRGCR+E6/EflAhpRvvHqtI4EPo9vTRROEQ1Qe9Xk8Q4KXqH6n5GFGC5LcIEElzr5RQYdLBge8/WAzsGCeHNRNoEV20ppa2a1Xv3RaVPzMAFAgkV8eccxGzpZBGVX+xru1i5PPTSCtxfMfSfvEirHd4RIlgA+LkPOJLuOcciQxUY+6nmfMxY+6ef1iRIYDvwK9b4krXkfKJEhZAk+70+Zg6PeHrWOxIEblW7/OKzLp5mJEhYW+EcvmYHp3/OJEjRLLseX1is6yPW6JEjJUFzyPkYkq3d5CJEirTqfc6mLJ+Y8lRIkYTsr5Hyg+I91HTyiRI1BUXpHPXiYkSBBH3ep846PeHSJEhVW1V61VHD9I7EiQOvdAp1x184kSM360vEiRIS/9k=">
            <a:hlinkClick r:id="rId4"/>
          </p:cNvPr>
          <p:cNvSpPr>
            <a:spLocks noChangeAspect="1" noChangeArrowheads="1"/>
          </p:cNvSpPr>
          <p:nvPr/>
        </p:nvSpPr>
        <p:spPr bwMode="auto">
          <a:xfrm>
            <a:off x="0" y="-1828800"/>
            <a:ext cx="3810000" cy="3810000"/>
          </a:xfrm>
          <a:prstGeom prst="rect">
            <a:avLst/>
          </a:prstGeom>
          <a:noFill/>
        </p:spPr>
        <p:txBody>
          <a:bodyPr vert="horz" wrap="square" lIns="91440" tIns="45720" rIns="91440" bIns="45720" numCol="1" anchor="t" anchorCtr="0" compatLnSpc="1">
            <a:prstTxWarp prst="textNoShape">
              <a:avLst/>
            </a:prstTxWarp>
          </a:bodyPr>
          <a:lstStyle/>
          <a:p>
            <a:endParaRPr lang="da-DK"/>
          </a:p>
        </p:txBody>
      </p:sp>
      <p:sp>
        <p:nvSpPr>
          <p:cNvPr id="13" name="Rektangel 12"/>
          <p:cNvSpPr/>
          <p:nvPr/>
        </p:nvSpPr>
        <p:spPr>
          <a:xfrm>
            <a:off x="683568" y="4365104"/>
            <a:ext cx="2600392" cy="369332"/>
          </a:xfrm>
          <a:prstGeom prst="rect">
            <a:avLst/>
          </a:prstGeom>
        </p:spPr>
        <p:txBody>
          <a:bodyPr wrap="none">
            <a:spAutoFit/>
          </a:bodyPr>
          <a:lstStyle/>
          <a:p>
            <a:r>
              <a:rPr lang="da-DK" b="1" i="1" dirty="0" err="1" smtClean="0">
                <a:solidFill>
                  <a:schemeClr val="bg1"/>
                </a:solidFill>
              </a:rPr>
              <a:t>∑input</a:t>
            </a:r>
            <a:r>
              <a:rPr lang="da-DK" b="1" i="1" dirty="0" smtClean="0">
                <a:solidFill>
                  <a:schemeClr val="bg1"/>
                </a:solidFill>
              </a:rPr>
              <a:t> = Antallet af input</a:t>
            </a:r>
            <a:endParaRPr lang="da-DK" b="1" i="1" dirty="0">
              <a:solidFill>
                <a:schemeClr val="bg1"/>
              </a:solidFill>
            </a:endParaRPr>
          </a:p>
        </p:txBody>
      </p:sp>
      <p:sp>
        <p:nvSpPr>
          <p:cNvPr id="14" name="Rektangel 13"/>
          <p:cNvSpPr/>
          <p:nvPr/>
        </p:nvSpPr>
        <p:spPr>
          <a:xfrm>
            <a:off x="683568" y="4797152"/>
            <a:ext cx="2831544" cy="369332"/>
          </a:xfrm>
          <a:prstGeom prst="rect">
            <a:avLst/>
          </a:prstGeom>
        </p:spPr>
        <p:txBody>
          <a:bodyPr wrap="none">
            <a:spAutoFit/>
          </a:bodyPr>
          <a:lstStyle/>
          <a:p>
            <a:r>
              <a:rPr lang="da-DK" b="1" i="1" dirty="0" err="1" smtClean="0">
                <a:solidFill>
                  <a:schemeClr val="bg1"/>
                </a:solidFill>
              </a:rPr>
              <a:t>Qinput</a:t>
            </a:r>
            <a:r>
              <a:rPr lang="da-DK" b="1" i="1" dirty="0" smtClean="0">
                <a:solidFill>
                  <a:schemeClr val="bg1"/>
                </a:solidFill>
              </a:rPr>
              <a:t> = Kvaliteten af input</a:t>
            </a:r>
            <a:endParaRPr lang="da-DK" b="1" i="1" dirty="0">
              <a:solidFill>
                <a:schemeClr val="bg1"/>
              </a:solidFill>
            </a:endParaRPr>
          </a:p>
        </p:txBody>
      </p:sp>
      <p:sp>
        <p:nvSpPr>
          <p:cNvPr id="15" name="Rektangel 14"/>
          <p:cNvSpPr/>
          <p:nvPr/>
        </p:nvSpPr>
        <p:spPr>
          <a:xfrm>
            <a:off x="683568" y="5229200"/>
            <a:ext cx="6351995" cy="369332"/>
          </a:xfrm>
          <a:prstGeom prst="rect">
            <a:avLst/>
          </a:prstGeom>
        </p:spPr>
        <p:txBody>
          <a:bodyPr wrap="none">
            <a:spAutoFit/>
          </a:bodyPr>
          <a:lstStyle/>
          <a:p>
            <a:r>
              <a:rPr lang="da-DK" b="1" i="1" dirty="0" err="1" smtClean="0">
                <a:solidFill>
                  <a:schemeClr val="bg1"/>
                </a:solidFill>
              </a:rPr>
              <a:t>∆Input</a:t>
            </a:r>
            <a:r>
              <a:rPr lang="da-DK" b="1" i="1" dirty="0" smtClean="0">
                <a:solidFill>
                  <a:schemeClr val="bg1"/>
                </a:solidFill>
              </a:rPr>
              <a:t> to action = Teamets evne til at omsætte input til handling</a:t>
            </a:r>
            <a:endParaRPr lang="da-DK" b="1" i="1" dirty="0">
              <a:solidFill>
                <a:schemeClr val="bg1"/>
              </a:solidFill>
            </a:endParaRPr>
          </a:p>
        </p:txBody>
      </p:sp>
      <p:sp>
        <p:nvSpPr>
          <p:cNvPr id="16" name="Tekstboks 15"/>
          <p:cNvSpPr txBox="1"/>
          <p:nvPr/>
        </p:nvSpPr>
        <p:spPr>
          <a:xfrm>
            <a:off x="683568" y="5676255"/>
            <a:ext cx="8257838" cy="369332"/>
          </a:xfrm>
          <a:prstGeom prst="rect">
            <a:avLst/>
          </a:prstGeom>
          <a:noFill/>
        </p:spPr>
        <p:txBody>
          <a:bodyPr wrap="none" rtlCol="0">
            <a:spAutoFit/>
          </a:bodyPr>
          <a:lstStyle/>
          <a:p>
            <a:r>
              <a:rPr lang="da-DK" b="1" i="1" dirty="0" smtClean="0">
                <a:solidFill>
                  <a:schemeClr val="bg1"/>
                </a:solidFill>
              </a:rPr>
              <a:t>100-Størreksen af muligheden (0-99) = Kvaliteten af innovation på en skala fra 1-100</a:t>
            </a:r>
            <a:endParaRPr lang="da-DK" b="1" i="1"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takingcharge.csh.umn.edu/sites/default/files/images/inline/spiral.png"/>
          <p:cNvPicPr>
            <a:picLocks noChangeAspect="1" noChangeArrowheads="1"/>
          </p:cNvPicPr>
          <p:nvPr/>
        </p:nvPicPr>
        <p:blipFill>
          <a:blip r:embed="rId2" cstate="print"/>
          <a:srcRect/>
          <a:stretch>
            <a:fillRect/>
          </a:stretch>
        </p:blipFill>
        <p:spPr bwMode="auto">
          <a:xfrm>
            <a:off x="467544" y="2402886"/>
            <a:ext cx="5096942" cy="3564396"/>
          </a:xfrm>
          <a:prstGeom prst="rect">
            <a:avLst/>
          </a:prstGeom>
          <a:noFill/>
        </p:spPr>
      </p:pic>
      <p:sp>
        <p:nvSpPr>
          <p:cNvPr id="6" name="Tekstboks 5"/>
          <p:cNvSpPr txBox="1"/>
          <p:nvPr/>
        </p:nvSpPr>
        <p:spPr>
          <a:xfrm>
            <a:off x="3946201" y="4924907"/>
            <a:ext cx="1260281" cy="646331"/>
          </a:xfrm>
          <a:prstGeom prst="rect">
            <a:avLst/>
          </a:prstGeom>
          <a:noFill/>
        </p:spPr>
        <p:txBody>
          <a:bodyPr wrap="none" rtlCol="0">
            <a:spAutoFit/>
          </a:bodyPr>
          <a:lstStyle/>
          <a:p>
            <a:r>
              <a:rPr lang="en-US" dirty="0" err="1" smtClean="0"/>
              <a:t>Skaber</a:t>
            </a:r>
            <a:r>
              <a:rPr lang="en-US" dirty="0" smtClean="0"/>
              <a:t> </a:t>
            </a:r>
            <a:r>
              <a:rPr lang="en-US" dirty="0" err="1" smtClean="0"/>
              <a:t>nye</a:t>
            </a:r>
            <a:endParaRPr lang="en-US" dirty="0" smtClean="0"/>
          </a:p>
          <a:p>
            <a:r>
              <a:rPr lang="en-US" dirty="0" err="1" smtClean="0"/>
              <a:t>muligheder</a:t>
            </a:r>
            <a:endParaRPr lang="en-US" dirty="0"/>
          </a:p>
        </p:txBody>
      </p:sp>
      <p:sp>
        <p:nvSpPr>
          <p:cNvPr id="7" name="Tekstboks 6"/>
          <p:cNvSpPr txBox="1"/>
          <p:nvPr/>
        </p:nvSpPr>
        <p:spPr>
          <a:xfrm>
            <a:off x="1087098" y="5050486"/>
            <a:ext cx="1129476" cy="646331"/>
          </a:xfrm>
          <a:prstGeom prst="rect">
            <a:avLst/>
          </a:prstGeom>
          <a:noFill/>
        </p:spPr>
        <p:txBody>
          <a:bodyPr wrap="none" rtlCol="0">
            <a:spAutoFit/>
          </a:bodyPr>
          <a:lstStyle/>
          <a:p>
            <a:r>
              <a:rPr lang="en-US" dirty="0" err="1" smtClean="0"/>
              <a:t>Tiltrækker</a:t>
            </a:r>
            <a:endParaRPr lang="en-US" dirty="0" smtClean="0"/>
          </a:p>
          <a:p>
            <a:r>
              <a:rPr lang="en-US" dirty="0" err="1" smtClean="0"/>
              <a:t>kapital</a:t>
            </a:r>
            <a:endParaRPr lang="en-US" dirty="0" smtClean="0"/>
          </a:p>
        </p:txBody>
      </p:sp>
      <p:sp>
        <p:nvSpPr>
          <p:cNvPr id="8" name="Tekstboks 7"/>
          <p:cNvSpPr txBox="1"/>
          <p:nvPr/>
        </p:nvSpPr>
        <p:spPr>
          <a:xfrm>
            <a:off x="4211960" y="3723878"/>
            <a:ext cx="2376264" cy="369332"/>
          </a:xfrm>
          <a:prstGeom prst="rect">
            <a:avLst/>
          </a:prstGeom>
          <a:noFill/>
        </p:spPr>
        <p:txBody>
          <a:bodyPr wrap="square" rtlCol="0">
            <a:spAutoFit/>
          </a:bodyPr>
          <a:lstStyle/>
          <a:p>
            <a:r>
              <a:rPr lang="en-US" dirty="0" err="1" smtClean="0"/>
              <a:t>Skaber</a:t>
            </a:r>
            <a:r>
              <a:rPr lang="en-US" dirty="0" smtClean="0"/>
              <a:t> </a:t>
            </a:r>
            <a:r>
              <a:rPr lang="en-US" dirty="0" err="1" smtClean="0"/>
              <a:t>succes</a:t>
            </a:r>
            <a:endParaRPr lang="en-US" dirty="0" smtClean="0"/>
          </a:p>
        </p:txBody>
      </p:sp>
      <p:sp>
        <p:nvSpPr>
          <p:cNvPr id="9" name="Tekstboks 8"/>
          <p:cNvSpPr txBox="1"/>
          <p:nvPr/>
        </p:nvSpPr>
        <p:spPr>
          <a:xfrm>
            <a:off x="632224" y="3861048"/>
            <a:ext cx="1292405" cy="646331"/>
          </a:xfrm>
          <a:prstGeom prst="rect">
            <a:avLst/>
          </a:prstGeom>
          <a:noFill/>
        </p:spPr>
        <p:txBody>
          <a:bodyPr wrap="none" rtlCol="0">
            <a:spAutoFit/>
          </a:bodyPr>
          <a:lstStyle/>
          <a:p>
            <a:r>
              <a:rPr lang="en-US" dirty="0" err="1" smtClean="0"/>
              <a:t>Tiltrækker</a:t>
            </a:r>
            <a:endParaRPr lang="en-US" dirty="0" smtClean="0"/>
          </a:p>
          <a:p>
            <a:r>
              <a:rPr lang="en-US" dirty="0" smtClean="0"/>
              <a:t>Mere talent</a:t>
            </a:r>
          </a:p>
        </p:txBody>
      </p:sp>
      <p:sp>
        <p:nvSpPr>
          <p:cNvPr id="10" name="Tekstboks 9"/>
          <p:cNvSpPr txBox="1"/>
          <p:nvPr/>
        </p:nvSpPr>
        <p:spPr>
          <a:xfrm>
            <a:off x="402734" y="2564904"/>
            <a:ext cx="1129476" cy="923330"/>
          </a:xfrm>
          <a:prstGeom prst="rect">
            <a:avLst/>
          </a:prstGeom>
          <a:noFill/>
        </p:spPr>
        <p:txBody>
          <a:bodyPr wrap="none" rtlCol="0">
            <a:spAutoFit/>
          </a:bodyPr>
          <a:lstStyle/>
          <a:p>
            <a:r>
              <a:rPr lang="en-US" dirty="0" err="1" smtClean="0"/>
              <a:t>Tiltrækker</a:t>
            </a:r>
            <a:endParaRPr lang="en-US" dirty="0" smtClean="0"/>
          </a:p>
          <a:p>
            <a:r>
              <a:rPr lang="en-US" dirty="0" smtClean="0"/>
              <a:t>Mere</a:t>
            </a:r>
          </a:p>
          <a:p>
            <a:r>
              <a:rPr lang="en-US" dirty="0" err="1" smtClean="0"/>
              <a:t>kapital</a:t>
            </a:r>
            <a:endParaRPr lang="en-US" dirty="0" smtClean="0"/>
          </a:p>
        </p:txBody>
      </p:sp>
      <p:sp>
        <p:nvSpPr>
          <p:cNvPr id="11" name="Tekstboks 10"/>
          <p:cNvSpPr txBox="1"/>
          <p:nvPr/>
        </p:nvSpPr>
        <p:spPr>
          <a:xfrm>
            <a:off x="4499993" y="2942946"/>
            <a:ext cx="1302985" cy="646331"/>
          </a:xfrm>
          <a:prstGeom prst="rect">
            <a:avLst/>
          </a:prstGeom>
          <a:noFill/>
        </p:spPr>
        <p:txBody>
          <a:bodyPr wrap="none" rtlCol="0">
            <a:spAutoFit/>
          </a:bodyPr>
          <a:lstStyle/>
          <a:p>
            <a:r>
              <a:rPr lang="en-US" dirty="0" err="1" smtClean="0"/>
              <a:t>Skaber</a:t>
            </a:r>
            <a:r>
              <a:rPr lang="en-US" dirty="0" smtClean="0"/>
              <a:t> </a:t>
            </a:r>
            <a:r>
              <a:rPr lang="en-US" dirty="0" err="1" smtClean="0"/>
              <a:t>flere</a:t>
            </a:r>
            <a:endParaRPr lang="en-US" dirty="0" smtClean="0"/>
          </a:p>
          <a:p>
            <a:r>
              <a:rPr lang="en-US" dirty="0" err="1" smtClean="0"/>
              <a:t>muligheder</a:t>
            </a:r>
            <a:endParaRPr lang="en-US" dirty="0" smtClean="0"/>
          </a:p>
        </p:txBody>
      </p:sp>
      <p:sp>
        <p:nvSpPr>
          <p:cNvPr id="12" name="Afrundet rektangel 11"/>
          <p:cNvSpPr/>
          <p:nvPr/>
        </p:nvSpPr>
        <p:spPr>
          <a:xfrm>
            <a:off x="2051720" y="6075294"/>
            <a:ext cx="1944216" cy="378042"/>
          </a:xfrm>
          <a:prstGeom prst="round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2400" b="1" dirty="0" smtClean="0"/>
              <a:t>TALENT</a:t>
            </a:r>
            <a:endParaRPr lang="da-DK" sz="2400" b="1" dirty="0"/>
          </a:p>
        </p:txBody>
      </p:sp>
      <p:sp>
        <p:nvSpPr>
          <p:cNvPr id="13" name="Titel 12"/>
          <p:cNvSpPr>
            <a:spLocks noGrp="1"/>
          </p:cNvSpPr>
          <p:nvPr>
            <p:ph type="title"/>
          </p:nvPr>
        </p:nvSpPr>
        <p:spPr/>
        <p:txBody>
          <a:bodyPr/>
          <a:lstStyle/>
          <a:p>
            <a:r>
              <a:rPr lang="da-DK" dirty="0" smtClean="0"/>
              <a:t>SUCCES AVLER SUCCES</a:t>
            </a:r>
            <a:endParaRPr lang="da-DK" dirty="0"/>
          </a:p>
        </p:txBody>
      </p:sp>
      <p:sp>
        <p:nvSpPr>
          <p:cNvPr id="14" name="Tekstboks 13"/>
          <p:cNvSpPr txBox="1"/>
          <p:nvPr/>
        </p:nvSpPr>
        <p:spPr>
          <a:xfrm>
            <a:off x="6300192" y="2492896"/>
            <a:ext cx="2520280" cy="923330"/>
          </a:xfrm>
          <a:prstGeom prst="rect">
            <a:avLst/>
          </a:prstGeom>
          <a:solidFill>
            <a:schemeClr val="bg1">
              <a:lumMod val="85000"/>
            </a:schemeClr>
          </a:solidFill>
        </p:spPr>
        <p:txBody>
          <a:bodyPr wrap="square" rtlCol="0">
            <a:spAutoFit/>
          </a:bodyPr>
          <a:lstStyle/>
          <a:p>
            <a:r>
              <a:rPr lang="da-DK" dirty="0" smtClean="0"/>
              <a:t>Udvikle en forretningsmodel for økosystemet</a:t>
            </a:r>
            <a:endParaRPr lang="da-DK" dirty="0"/>
          </a:p>
        </p:txBody>
      </p:sp>
      <p:sp>
        <p:nvSpPr>
          <p:cNvPr id="15" name="Tekstboks 14"/>
          <p:cNvSpPr txBox="1"/>
          <p:nvPr/>
        </p:nvSpPr>
        <p:spPr>
          <a:xfrm>
            <a:off x="6300192" y="4293096"/>
            <a:ext cx="2520280" cy="1477328"/>
          </a:xfrm>
          <a:prstGeom prst="rect">
            <a:avLst/>
          </a:prstGeom>
          <a:solidFill>
            <a:schemeClr val="bg1">
              <a:lumMod val="85000"/>
            </a:schemeClr>
          </a:solidFill>
        </p:spPr>
        <p:txBody>
          <a:bodyPr wrap="square" rtlCol="0">
            <a:spAutoFit/>
          </a:bodyPr>
          <a:lstStyle/>
          <a:p>
            <a:r>
              <a:rPr lang="da-DK" dirty="0" smtClean="0"/>
              <a:t>Vi kan måle om vi nærmer os – antal ansøgere, kvalitet af ansøgere, evne til at tiltrække penge, succes</a:t>
            </a:r>
            <a:endParaRPr lang="da-DK"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IKKE KUN ”UNICORNS”</a:t>
            </a:r>
            <a:endParaRPr lang="da-DK" dirty="0"/>
          </a:p>
        </p:txBody>
      </p:sp>
      <p:cxnSp>
        <p:nvCxnSpPr>
          <p:cNvPr id="5" name="Lige pilforbindelse 4"/>
          <p:cNvCxnSpPr/>
          <p:nvPr/>
        </p:nvCxnSpPr>
        <p:spPr>
          <a:xfrm>
            <a:off x="827584" y="5867980"/>
            <a:ext cx="626469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Lige pilforbindelse 6"/>
          <p:cNvCxnSpPr/>
          <p:nvPr/>
        </p:nvCxnSpPr>
        <p:spPr>
          <a:xfrm flipV="1">
            <a:off x="827584" y="2627620"/>
            <a:ext cx="0" cy="32403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kstboks 7"/>
          <p:cNvSpPr txBox="1"/>
          <p:nvPr/>
        </p:nvSpPr>
        <p:spPr>
          <a:xfrm>
            <a:off x="2987824" y="5939988"/>
            <a:ext cx="2645917" cy="369332"/>
          </a:xfrm>
          <a:prstGeom prst="rect">
            <a:avLst/>
          </a:prstGeom>
          <a:noFill/>
        </p:spPr>
        <p:txBody>
          <a:bodyPr wrap="none" rtlCol="0">
            <a:spAutoFit/>
          </a:bodyPr>
          <a:lstStyle/>
          <a:p>
            <a:r>
              <a:rPr lang="da-DK" dirty="0" smtClean="0"/>
              <a:t>Størrelse på virksomheder</a:t>
            </a:r>
            <a:endParaRPr lang="da-DK" dirty="0"/>
          </a:p>
        </p:txBody>
      </p:sp>
      <p:sp>
        <p:nvSpPr>
          <p:cNvPr id="9" name="Tekstboks 8"/>
          <p:cNvSpPr txBox="1"/>
          <p:nvPr/>
        </p:nvSpPr>
        <p:spPr>
          <a:xfrm rot="16200000">
            <a:off x="-428726" y="4009928"/>
            <a:ext cx="2017860" cy="369332"/>
          </a:xfrm>
          <a:prstGeom prst="rect">
            <a:avLst/>
          </a:prstGeom>
          <a:noFill/>
        </p:spPr>
        <p:txBody>
          <a:bodyPr wrap="none" rtlCol="0">
            <a:spAutoFit/>
          </a:bodyPr>
          <a:lstStyle/>
          <a:p>
            <a:r>
              <a:rPr lang="da-DK" dirty="0" smtClean="0"/>
              <a:t>Antal virksomheder</a:t>
            </a:r>
            <a:endParaRPr lang="da-DK" dirty="0"/>
          </a:p>
        </p:txBody>
      </p:sp>
      <p:sp>
        <p:nvSpPr>
          <p:cNvPr id="11" name="Kombinationstegning 10"/>
          <p:cNvSpPr/>
          <p:nvPr/>
        </p:nvSpPr>
        <p:spPr>
          <a:xfrm>
            <a:off x="885217" y="3136773"/>
            <a:ext cx="5301574" cy="2684834"/>
          </a:xfrm>
          <a:custGeom>
            <a:avLst/>
            <a:gdLst>
              <a:gd name="connsiteX0" fmla="*/ 0 w 5301574"/>
              <a:gd name="connsiteY0" fmla="*/ 0 h 2684834"/>
              <a:gd name="connsiteX1" fmla="*/ 38911 w 5301574"/>
              <a:gd name="connsiteY1" fmla="*/ 544749 h 2684834"/>
              <a:gd name="connsiteX2" fmla="*/ 68094 w 5301574"/>
              <a:gd name="connsiteY2" fmla="*/ 1225685 h 2684834"/>
              <a:gd name="connsiteX3" fmla="*/ 107004 w 5301574"/>
              <a:gd name="connsiteY3" fmla="*/ 2003898 h 2684834"/>
              <a:gd name="connsiteX4" fmla="*/ 214009 w 5301574"/>
              <a:gd name="connsiteY4" fmla="*/ 2324911 h 2684834"/>
              <a:gd name="connsiteX5" fmla="*/ 486383 w 5301574"/>
              <a:gd name="connsiteY5" fmla="*/ 2519464 h 2684834"/>
              <a:gd name="connsiteX6" fmla="*/ 1031132 w 5301574"/>
              <a:gd name="connsiteY6" fmla="*/ 2587557 h 2684834"/>
              <a:gd name="connsiteX7" fmla="*/ 2431915 w 5301574"/>
              <a:gd name="connsiteY7" fmla="*/ 2645923 h 2684834"/>
              <a:gd name="connsiteX8" fmla="*/ 3968885 w 5301574"/>
              <a:gd name="connsiteY8" fmla="*/ 2665379 h 2684834"/>
              <a:gd name="connsiteX9" fmla="*/ 5301574 w 5301574"/>
              <a:gd name="connsiteY9" fmla="*/ 2684834 h 2684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01574" h="2684834">
                <a:moveTo>
                  <a:pt x="0" y="0"/>
                </a:moveTo>
                <a:cubicBezTo>
                  <a:pt x="13781" y="170234"/>
                  <a:pt x="27562" y="340468"/>
                  <a:pt x="38911" y="544749"/>
                </a:cubicBezTo>
                <a:cubicBezTo>
                  <a:pt x="50260" y="749030"/>
                  <a:pt x="56745" y="982494"/>
                  <a:pt x="68094" y="1225685"/>
                </a:cubicBezTo>
                <a:cubicBezTo>
                  <a:pt x="79443" y="1468876"/>
                  <a:pt x="82685" y="1820694"/>
                  <a:pt x="107004" y="2003898"/>
                </a:cubicBezTo>
                <a:cubicBezTo>
                  <a:pt x="131323" y="2187102"/>
                  <a:pt x="150779" y="2238983"/>
                  <a:pt x="214009" y="2324911"/>
                </a:cubicBezTo>
                <a:cubicBezTo>
                  <a:pt x="277239" y="2410839"/>
                  <a:pt x="350196" y="2475690"/>
                  <a:pt x="486383" y="2519464"/>
                </a:cubicBezTo>
                <a:cubicBezTo>
                  <a:pt x="622570" y="2563238"/>
                  <a:pt x="706877" y="2566481"/>
                  <a:pt x="1031132" y="2587557"/>
                </a:cubicBezTo>
                <a:cubicBezTo>
                  <a:pt x="1355387" y="2608634"/>
                  <a:pt x="1942290" y="2632953"/>
                  <a:pt x="2431915" y="2645923"/>
                </a:cubicBezTo>
                <a:cubicBezTo>
                  <a:pt x="2921540" y="2658893"/>
                  <a:pt x="3968885" y="2665379"/>
                  <a:pt x="3968885" y="2665379"/>
                </a:cubicBezTo>
                <a:lnTo>
                  <a:pt x="5301574" y="2684834"/>
                </a:ln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da-DK"/>
          </a:p>
        </p:txBody>
      </p:sp>
      <p:sp>
        <p:nvSpPr>
          <p:cNvPr id="12" name="Kombinationstegning 11"/>
          <p:cNvSpPr/>
          <p:nvPr/>
        </p:nvSpPr>
        <p:spPr>
          <a:xfrm>
            <a:off x="963038" y="4488918"/>
            <a:ext cx="4027251" cy="1274323"/>
          </a:xfrm>
          <a:custGeom>
            <a:avLst/>
            <a:gdLst>
              <a:gd name="connsiteX0" fmla="*/ 0 w 4027251"/>
              <a:gd name="connsiteY0" fmla="*/ 0 h 1274323"/>
              <a:gd name="connsiteX1" fmla="*/ 107005 w 4027251"/>
              <a:gd name="connsiteY1" fmla="*/ 389106 h 1274323"/>
              <a:gd name="connsiteX2" fmla="*/ 447473 w 4027251"/>
              <a:gd name="connsiteY2" fmla="*/ 875489 h 1274323"/>
              <a:gd name="connsiteX3" fmla="*/ 1147864 w 4027251"/>
              <a:gd name="connsiteY3" fmla="*/ 1147864 h 1274323"/>
              <a:gd name="connsiteX4" fmla="*/ 1994171 w 4027251"/>
              <a:gd name="connsiteY4" fmla="*/ 1206229 h 1274323"/>
              <a:gd name="connsiteX5" fmla="*/ 3044758 w 4027251"/>
              <a:gd name="connsiteY5" fmla="*/ 1245140 h 1274323"/>
              <a:gd name="connsiteX6" fmla="*/ 4027251 w 4027251"/>
              <a:gd name="connsiteY6" fmla="*/ 1274323 h 127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7251" h="1274323">
                <a:moveTo>
                  <a:pt x="0" y="0"/>
                </a:moveTo>
                <a:cubicBezTo>
                  <a:pt x="16213" y="121595"/>
                  <a:pt x="32426" y="243191"/>
                  <a:pt x="107005" y="389106"/>
                </a:cubicBezTo>
                <a:cubicBezTo>
                  <a:pt x="181584" y="535021"/>
                  <a:pt x="273997" y="749029"/>
                  <a:pt x="447473" y="875489"/>
                </a:cubicBezTo>
                <a:cubicBezTo>
                  <a:pt x="620949" y="1001949"/>
                  <a:pt x="890081" y="1092741"/>
                  <a:pt x="1147864" y="1147864"/>
                </a:cubicBezTo>
                <a:cubicBezTo>
                  <a:pt x="1405647" y="1202987"/>
                  <a:pt x="1678022" y="1190016"/>
                  <a:pt x="1994171" y="1206229"/>
                </a:cubicBezTo>
                <a:cubicBezTo>
                  <a:pt x="2310320" y="1222442"/>
                  <a:pt x="3044758" y="1245140"/>
                  <a:pt x="3044758" y="1245140"/>
                </a:cubicBezTo>
                <a:lnTo>
                  <a:pt x="4027251" y="1274323"/>
                </a:lnTo>
              </a:path>
            </a:pathLst>
          </a:cu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da-DK"/>
          </a:p>
        </p:txBody>
      </p:sp>
      <p:sp>
        <p:nvSpPr>
          <p:cNvPr id="13" name="Rektangel 12"/>
          <p:cNvSpPr/>
          <p:nvPr/>
        </p:nvSpPr>
        <p:spPr>
          <a:xfrm>
            <a:off x="5508104" y="4859868"/>
            <a:ext cx="648072"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15" name="Lige pilforbindelse 14"/>
          <p:cNvCxnSpPr/>
          <p:nvPr/>
        </p:nvCxnSpPr>
        <p:spPr>
          <a:xfrm flipV="1">
            <a:off x="1331640" y="5219908"/>
            <a:ext cx="288032"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kstboks 15"/>
          <p:cNvSpPr txBox="1"/>
          <p:nvPr/>
        </p:nvSpPr>
        <p:spPr>
          <a:xfrm>
            <a:off x="5364088" y="4499828"/>
            <a:ext cx="1016304" cy="369332"/>
          </a:xfrm>
          <a:prstGeom prst="rect">
            <a:avLst/>
          </a:prstGeom>
          <a:noFill/>
        </p:spPr>
        <p:txBody>
          <a:bodyPr wrap="none" rtlCol="0">
            <a:spAutoFit/>
          </a:bodyPr>
          <a:lstStyle/>
          <a:p>
            <a:r>
              <a:rPr lang="da-DK" dirty="0" err="1" smtClean="0"/>
              <a:t>Unicorns</a:t>
            </a:r>
            <a:endParaRPr lang="da-DK" dirty="0"/>
          </a:p>
        </p:txBody>
      </p:sp>
      <p:sp>
        <p:nvSpPr>
          <p:cNvPr id="17" name="Tekstboks 16"/>
          <p:cNvSpPr txBox="1"/>
          <p:nvPr/>
        </p:nvSpPr>
        <p:spPr>
          <a:xfrm>
            <a:off x="1403648" y="4571836"/>
            <a:ext cx="2768835" cy="369332"/>
          </a:xfrm>
          <a:prstGeom prst="rect">
            <a:avLst/>
          </a:prstGeom>
          <a:noFill/>
        </p:spPr>
        <p:txBody>
          <a:bodyPr wrap="none" rtlCol="0">
            <a:spAutoFit/>
          </a:bodyPr>
          <a:lstStyle/>
          <a:p>
            <a:r>
              <a:rPr lang="da-DK" dirty="0" smtClean="0"/>
              <a:t>Fra 5 mio. kr. til 100 mio. kr.</a:t>
            </a:r>
            <a:endParaRPr lang="da-DK" dirty="0"/>
          </a:p>
        </p:txBody>
      </p:sp>
      <p:sp>
        <p:nvSpPr>
          <p:cNvPr id="18" name="Tekstboks 17"/>
          <p:cNvSpPr txBox="1"/>
          <p:nvPr/>
        </p:nvSpPr>
        <p:spPr>
          <a:xfrm>
            <a:off x="5508104" y="2492896"/>
            <a:ext cx="2808312" cy="1477328"/>
          </a:xfrm>
          <a:prstGeom prst="rect">
            <a:avLst/>
          </a:prstGeom>
          <a:solidFill>
            <a:schemeClr val="bg1">
              <a:lumMod val="85000"/>
            </a:schemeClr>
          </a:solidFill>
        </p:spPr>
        <p:txBody>
          <a:bodyPr wrap="square" rtlCol="0">
            <a:spAutoFit/>
          </a:bodyPr>
          <a:lstStyle/>
          <a:p>
            <a:r>
              <a:rPr lang="da-DK" dirty="0" smtClean="0"/>
              <a:t>Skabe den næste generation er serielle </a:t>
            </a:r>
            <a:r>
              <a:rPr lang="da-DK" dirty="0" err="1" smtClean="0"/>
              <a:t>scaleups</a:t>
            </a:r>
            <a:r>
              <a:rPr lang="da-DK" dirty="0" smtClean="0"/>
              <a:t> der har tilegnet sig de rette kompetencer – hurtigere og billigere</a:t>
            </a:r>
            <a:endParaRPr lang="da-DK"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SCALEUP DENMARK SOM STARTUP DER LEDER EFTER SKALERBARHED</a:t>
            </a:r>
            <a:endParaRPr lang="da-DK" dirty="0"/>
          </a:p>
        </p:txBody>
      </p:sp>
      <p:sp>
        <p:nvSpPr>
          <p:cNvPr id="4" name="Tekstboks 3"/>
          <p:cNvSpPr txBox="1"/>
          <p:nvPr/>
        </p:nvSpPr>
        <p:spPr>
          <a:xfrm>
            <a:off x="467544" y="2276872"/>
            <a:ext cx="8676456" cy="4247317"/>
          </a:xfrm>
          <a:prstGeom prst="rect">
            <a:avLst/>
          </a:prstGeom>
          <a:noFill/>
        </p:spPr>
        <p:txBody>
          <a:bodyPr wrap="square" rtlCol="0">
            <a:spAutoFit/>
          </a:bodyPr>
          <a:lstStyle/>
          <a:p>
            <a:r>
              <a:rPr lang="da-DK" b="1" i="1" dirty="0" smtClean="0"/>
              <a:t>VC Team som giver afkast:		vs.		</a:t>
            </a:r>
            <a:r>
              <a:rPr lang="da-DK" b="1" i="1" dirty="0" err="1" smtClean="0"/>
              <a:t>Scaleup</a:t>
            </a:r>
            <a:r>
              <a:rPr lang="da-DK" b="1" i="1" dirty="0" smtClean="0"/>
              <a:t> Denmark:</a:t>
            </a:r>
          </a:p>
          <a:p>
            <a:r>
              <a:rPr lang="da-DK" dirty="0" smtClean="0"/>
              <a:t>10 år og 50 mio. kr.					3 år og 12 mio. kr.</a:t>
            </a:r>
          </a:p>
          <a:p>
            <a:endParaRPr lang="da-DK" dirty="0" smtClean="0"/>
          </a:p>
          <a:p>
            <a:endParaRPr lang="da-DK" dirty="0" smtClean="0"/>
          </a:p>
          <a:p>
            <a:r>
              <a:rPr lang="da-DK" b="1" i="1" dirty="0" smtClean="0"/>
              <a:t>Antal virksomheder igennem		vs.		Antal personer som </a:t>
            </a:r>
            <a:r>
              <a:rPr lang="da-DK" b="1" i="1" dirty="0" err="1" smtClean="0"/>
              <a:t>committer</a:t>
            </a:r>
            <a:endParaRPr lang="da-DK" b="1" i="1" dirty="0" smtClean="0"/>
          </a:p>
          <a:p>
            <a:r>
              <a:rPr lang="da-DK" dirty="0" err="1" smtClean="0"/>
              <a:t>Succes=antal+kapital</a:t>
            </a:r>
            <a:r>
              <a:rPr lang="da-DK" dirty="0" smtClean="0"/>
              <a:t>				</a:t>
            </a:r>
            <a:r>
              <a:rPr lang="da-DK" dirty="0" err="1" smtClean="0"/>
              <a:t>Succes=kvalitet</a:t>
            </a:r>
            <a:r>
              <a:rPr lang="da-DK" dirty="0" smtClean="0"/>
              <a:t> af ressourcer</a:t>
            </a:r>
          </a:p>
          <a:p>
            <a:endParaRPr lang="da-DK" dirty="0" smtClean="0"/>
          </a:p>
          <a:p>
            <a:endParaRPr lang="da-DK" dirty="0" smtClean="0"/>
          </a:p>
          <a:p>
            <a:r>
              <a:rPr lang="da-DK" b="1" i="1" dirty="0" smtClean="0"/>
              <a:t>Projekt som udløber		vs.		Økosystem som lever</a:t>
            </a:r>
          </a:p>
          <a:p>
            <a:r>
              <a:rPr lang="da-DK" dirty="0" smtClean="0"/>
              <a:t>Er det gennemført korrekt				Finder forretningsmodel</a:t>
            </a:r>
          </a:p>
          <a:p>
            <a:endParaRPr lang="da-DK" dirty="0" smtClean="0"/>
          </a:p>
          <a:p>
            <a:endParaRPr lang="da-DK" dirty="0" smtClean="0"/>
          </a:p>
          <a:p>
            <a:r>
              <a:rPr lang="da-DK" b="1" i="1" dirty="0" smtClean="0"/>
              <a:t>Hver operatør er blevet uddannet	vs.		Ny indsigt i </a:t>
            </a:r>
            <a:r>
              <a:rPr lang="da-DK" b="1" i="1" dirty="0" err="1" smtClean="0"/>
              <a:t>scaleup</a:t>
            </a:r>
            <a:r>
              <a:rPr lang="da-DK" b="1" i="1" dirty="0" smtClean="0"/>
              <a:t> succes</a:t>
            </a:r>
          </a:p>
          <a:p>
            <a:r>
              <a:rPr lang="da-DK" dirty="0" smtClean="0"/>
              <a:t>Isolerede data					</a:t>
            </a:r>
            <a:r>
              <a:rPr lang="da-DK" dirty="0" err="1" smtClean="0"/>
              <a:t>Startups</a:t>
            </a:r>
            <a:r>
              <a:rPr lang="da-DK" dirty="0" smtClean="0"/>
              <a:t> var på ”Østerbro”</a:t>
            </a:r>
          </a:p>
          <a:p>
            <a:endParaRPr lang="da-DK"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32" name="Picture 20" descr="Billedresultat for talent"/>
          <p:cNvPicPr>
            <a:picLocks noChangeAspect="1" noChangeArrowheads="1"/>
          </p:cNvPicPr>
          <p:nvPr/>
        </p:nvPicPr>
        <p:blipFill>
          <a:blip r:embed="rId2" cstate="print"/>
          <a:srcRect/>
          <a:stretch>
            <a:fillRect/>
          </a:stretch>
        </p:blipFill>
        <p:spPr bwMode="auto">
          <a:xfrm>
            <a:off x="179512" y="836712"/>
            <a:ext cx="8640960" cy="5307976"/>
          </a:xfrm>
          <a:prstGeom prst="rect">
            <a:avLst/>
          </a:prstGeom>
          <a:noFill/>
        </p:spPr>
      </p:pic>
      <p:sp>
        <p:nvSpPr>
          <p:cNvPr id="2" name="Titel 1"/>
          <p:cNvSpPr>
            <a:spLocks noGrp="1"/>
          </p:cNvSpPr>
          <p:nvPr>
            <p:ph type="title"/>
          </p:nvPr>
        </p:nvSpPr>
        <p:spPr>
          <a:xfrm>
            <a:off x="539553" y="692696"/>
            <a:ext cx="8424936" cy="1013155"/>
          </a:xfrm>
        </p:spPr>
        <p:txBody>
          <a:bodyPr/>
          <a:lstStyle/>
          <a:p>
            <a:r>
              <a:rPr lang="da-DK" dirty="0" smtClean="0"/>
              <a:t>LOV OM ELITEIDRÆT VS. SCALEUP DK</a:t>
            </a:r>
            <a:endParaRPr lang="da-DK" dirty="0"/>
          </a:p>
        </p:txBody>
      </p:sp>
      <p:sp>
        <p:nvSpPr>
          <p:cNvPr id="13314" name="AutoShape 2" descr="Billedresultat for team danmar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a-DK"/>
          </a:p>
        </p:txBody>
      </p:sp>
      <p:sp>
        <p:nvSpPr>
          <p:cNvPr id="13316" name="AutoShape 4" descr="Billedresultat for team danmar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a-DK"/>
          </a:p>
        </p:txBody>
      </p:sp>
      <p:sp>
        <p:nvSpPr>
          <p:cNvPr id="13318" name="AutoShape 6" descr="Billedresultat for team danmar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a-DK"/>
          </a:p>
        </p:txBody>
      </p:sp>
      <p:pic>
        <p:nvPicPr>
          <p:cNvPr id="13320" name="Picture 8" descr="Billedresultat for team danmark"/>
          <p:cNvPicPr>
            <a:picLocks noChangeAspect="1" noChangeArrowheads="1"/>
          </p:cNvPicPr>
          <p:nvPr/>
        </p:nvPicPr>
        <p:blipFill>
          <a:blip r:embed="rId3" cstate="print"/>
          <a:srcRect/>
          <a:stretch>
            <a:fillRect/>
          </a:stretch>
        </p:blipFill>
        <p:spPr bwMode="auto">
          <a:xfrm>
            <a:off x="611560" y="2204864"/>
            <a:ext cx="2438400" cy="1584176"/>
          </a:xfrm>
          <a:prstGeom prst="rect">
            <a:avLst/>
          </a:prstGeom>
          <a:noFill/>
        </p:spPr>
      </p:pic>
      <p:sp>
        <p:nvSpPr>
          <p:cNvPr id="13322" name="AutoShape 10" descr="Billedresultat for scale up denmar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a-DK"/>
          </a:p>
        </p:txBody>
      </p:sp>
      <p:sp>
        <p:nvSpPr>
          <p:cNvPr id="13324" name="AutoShape 12" descr="Billedresultat for scale up denmar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a-DK"/>
          </a:p>
        </p:txBody>
      </p:sp>
      <p:sp>
        <p:nvSpPr>
          <p:cNvPr id="13326" name="AutoShape 14" descr="Billedresultat for scale up denmar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a-DK"/>
          </a:p>
        </p:txBody>
      </p:sp>
      <p:sp>
        <p:nvSpPr>
          <p:cNvPr id="13328" name="AutoShape 16" descr="Billedresultat for scale up denmar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a-DK"/>
          </a:p>
        </p:txBody>
      </p:sp>
      <p:sp>
        <p:nvSpPr>
          <p:cNvPr id="13" name="Rektangel 12"/>
          <p:cNvSpPr/>
          <p:nvPr/>
        </p:nvSpPr>
        <p:spPr>
          <a:xfrm>
            <a:off x="3059832" y="2204864"/>
            <a:ext cx="3528392" cy="15841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a-DK" dirty="0" smtClean="0"/>
              <a:t>Alle kan lære at svømme men ikke alle kan blive olympisk mester i svømning</a:t>
            </a:r>
            <a:endParaRPr lang="da-DK" dirty="0"/>
          </a:p>
        </p:txBody>
      </p:sp>
      <p:pic>
        <p:nvPicPr>
          <p:cNvPr id="13330" name="Picture 18" descr="Billedresultat for scale up denmark"/>
          <p:cNvPicPr>
            <a:picLocks noChangeAspect="1" noChangeArrowheads="1"/>
          </p:cNvPicPr>
          <p:nvPr/>
        </p:nvPicPr>
        <p:blipFill>
          <a:blip r:embed="rId4" cstate="print"/>
          <a:srcRect/>
          <a:stretch>
            <a:fillRect/>
          </a:stretch>
        </p:blipFill>
        <p:spPr bwMode="auto">
          <a:xfrm>
            <a:off x="801216" y="4293096"/>
            <a:ext cx="5715000" cy="1396356"/>
          </a:xfrm>
          <a:prstGeom prst="rect">
            <a:avLst/>
          </a:prstGeom>
          <a:noFill/>
        </p:spPr>
      </p:pic>
      <p:sp>
        <p:nvSpPr>
          <p:cNvPr id="15" name="Rektangel 14"/>
          <p:cNvSpPr/>
          <p:nvPr/>
        </p:nvSpPr>
        <p:spPr>
          <a:xfrm>
            <a:off x="3059832" y="4221088"/>
            <a:ext cx="3528392" cy="15841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a-DK" dirty="0" smtClean="0"/>
              <a:t>Alle kan blive </a:t>
            </a:r>
            <a:r>
              <a:rPr lang="da-DK" dirty="0" err="1" smtClean="0"/>
              <a:t>startups</a:t>
            </a:r>
            <a:r>
              <a:rPr lang="da-DK" dirty="0" smtClean="0"/>
              <a:t> men ikke alle kan blive </a:t>
            </a:r>
            <a:r>
              <a:rPr lang="da-DK" dirty="0" err="1" smtClean="0"/>
              <a:t>scaleups</a:t>
            </a:r>
            <a:endParaRPr lang="da-DK" dirty="0"/>
          </a:p>
        </p:txBody>
      </p:sp>
    </p:spTree>
    <p:extLst>
      <p:ext uri="{BB962C8B-B14F-4D97-AF65-F5344CB8AC3E}">
        <p14:creationId xmlns:p14="http://schemas.microsoft.com/office/powerpoint/2010/main" val="2805336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Billedresultat for danmarkskort med regioner"/>
          <p:cNvPicPr>
            <a:picLocks noChangeAspect="1" noChangeArrowheads="1"/>
          </p:cNvPicPr>
          <p:nvPr/>
        </p:nvPicPr>
        <p:blipFill>
          <a:blip r:embed="rId2" cstate="print">
            <a:grayscl/>
            <a:lum bright="23000"/>
          </a:blip>
          <a:stretch>
            <a:fillRect/>
          </a:stretch>
        </p:blipFill>
        <p:spPr bwMode="auto">
          <a:xfrm>
            <a:off x="323528" y="1052736"/>
            <a:ext cx="8496944" cy="5184576"/>
          </a:xfrm>
          <a:prstGeom prst="rect">
            <a:avLst/>
          </a:prstGeom>
          <a:noFill/>
          <a:ln>
            <a:noFill/>
          </a:ln>
        </p:spPr>
      </p:pic>
      <p:sp>
        <p:nvSpPr>
          <p:cNvPr id="2" name="Titel 1"/>
          <p:cNvSpPr>
            <a:spLocks noGrp="1"/>
          </p:cNvSpPr>
          <p:nvPr>
            <p:ph type="title"/>
          </p:nvPr>
        </p:nvSpPr>
        <p:spPr/>
        <p:txBody>
          <a:bodyPr/>
          <a:lstStyle/>
          <a:p>
            <a:r>
              <a:rPr lang="da-DK" dirty="0" smtClean="0"/>
              <a:t>HVAD ER VORES POTENTIALE?</a:t>
            </a:r>
            <a:endParaRPr lang="da-DK" dirty="0"/>
          </a:p>
        </p:txBody>
      </p:sp>
      <p:sp>
        <p:nvSpPr>
          <p:cNvPr id="6" name="Tekstboks 5"/>
          <p:cNvSpPr txBox="1"/>
          <p:nvPr/>
        </p:nvSpPr>
        <p:spPr>
          <a:xfrm>
            <a:off x="971600" y="2275125"/>
            <a:ext cx="6840760" cy="3477875"/>
          </a:xfrm>
          <a:prstGeom prst="rect">
            <a:avLst/>
          </a:prstGeom>
          <a:solidFill>
            <a:schemeClr val="bg1">
              <a:alpha val="41000"/>
            </a:schemeClr>
          </a:solidFill>
        </p:spPr>
        <p:txBody>
          <a:bodyPr wrap="square" rtlCol="0">
            <a:spAutoFit/>
          </a:bodyPr>
          <a:lstStyle/>
          <a:p>
            <a:r>
              <a:rPr lang="da-DK" sz="2000" b="1" i="1" dirty="0" smtClean="0"/>
              <a:t>Ca. 1250 </a:t>
            </a:r>
            <a:r>
              <a:rPr lang="da-DK" sz="2000" b="1" i="1" dirty="0" err="1" smtClean="0"/>
              <a:t>scaleups</a:t>
            </a:r>
            <a:r>
              <a:rPr lang="da-DK" sz="2000" b="1" i="1" dirty="0" smtClean="0"/>
              <a:t> i dag men hvor mange har potentialet til at blive morgendagens </a:t>
            </a:r>
            <a:r>
              <a:rPr lang="da-DK" sz="2000" b="1" i="1" dirty="0" err="1" smtClean="0"/>
              <a:t>scaleups</a:t>
            </a:r>
            <a:r>
              <a:rPr lang="da-DK" sz="2000" b="1" i="1" dirty="0" smtClean="0"/>
              <a:t>: </a:t>
            </a:r>
          </a:p>
          <a:p>
            <a:endParaRPr lang="da-DK" sz="2000" dirty="0" smtClean="0"/>
          </a:p>
          <a:p>
            <a:pPr>
              <a:buFont typeface="Arial" pitchFamily="34" charset="0"/>
              <a:buChar char="•"/>
            </a:pPr>
            <a:r>
              <a:rPr lang="da-DK" sz="2000" dirty="0" smtClean="0"/>
              <a:t> 10 til 15 ventureinvesteringer pr. år</a:t>
            </a:r>
          </a:p>
          <a:p>
            <a:pPr>
              <a:buFont typeface="Arial" pitchFamily="34" charset="0"/>
              <a:buChar char="•"/>
            </a:pPr>
            <a:r>
              <a:rPr lang="da-DK" sz="2000" dirty="0" smtClean="0"/>
              <a:t> 40 til 60 innovationsmiljøinvesteringer</a:t>
            </a:r>
          </a:p>
          <a:p>
            <a:pPr>
              <a:buFont typeface="Arial" pitchFamily="34" charset="0"/>
              <a:buChar char="•"/>
            </a:pPr>
            <a:r>
              <a:rPr lang="da-DK" sz="2000" dirty="0" smtClean="0"/>
              <a:t> 75 til 100 investeringer fra business </a:t>
            </a:r>
            <a:r>
              <a:rPr lang="da-DK" sz="2000" dirty="0" err="1" smtClean="0"/>
              <a:t>angels</a:t>
            </a:r>
            <a:endParaRPr lang="da-DK" sz="2000" dirty="0" smtClean="0"/>
          </a:p>
          <a:p>
            <a:pPr>
              <a:buFont typeface="Arial" pitchFamily="34" charset="0"/>
              <a:buChar char="•"/>
            </a:pPr>
            <a:endParaRPr lang="da-DK" sz="2000" dirty="0" smtClean="0"/>
          </a:p>
          <a:p>
            <a:r>
              <a:rPr lang="da-DK" sz="2000" b="1" i="1" dirty="0" smtClean="0"/>
              <a:t>Vi må antage at talent er ligeligt fordelt på tværs af nationer og regioner, så det er ikke kun mængden af talent men hvor meget talent vi spilder som er afgørende og vi har ikke råd til at spilde meget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8613" y="962661"/>
            <a:ext cx="8221859" cy="1013155"/>
          </a:xfrm>
        </p:spPr>
        <p:txBody>
          <a:bodyPr/>
          <a:lstStyle/>
          <a:p>
            <a:r>
              <a:rPr lang="da-DK" dirty="0" smtClean="0"/>
              <a:t>TENDENSER I DEN NY GENERATION AF SCALEUPS</a:t>
            </a:r>
            <a:endParaRPr lang="da-DK" dirty="0"/>
          </a:p>
        </p:txBody>
      </p:sp>
      <p:sp>
        <p:nvSpPr>
          <p:cNvPr id="3" name="Pladsholder til indhold 2"/>
          <p:cNvSpPr>
            <a:spLocks noGrp="1"/>
          </p:cNvSpPr>
          <p:nvPr>
            <p:ph idx="1"/>
          </p:nvPr>
        </p:nvSpPr>
        <p:spPr>
          <a:xfrm>
            <a:off x="1691679" y="2204864"/>
            <a:ext cx="6995121" cy="4464496"/>
          </a:xfrm>
        </p:spPr>
        <p:txBody>
          <a:bodyPr>
            <a:normAutofit lnSpcReduction="10000"/>
          </a:bodyPr>
          <a:lstStyle/>
          <a:p>
            <a:pPr marL="457200" indent="-457200">
              <a:spcAft>
                <a:spcPts val="2400"/>
              </a:spcAft>
              <a:buFont typeface="+mj-lt"/>
              <a:buAutoNum type="arabicPeriod"/>
            </a:pPr>
            <a:r>
              <a:rPr lang="en-US" sz="2000" dirty="0" err="1" smtClean="0"/>
              <a:t>Omkostninger</a:t>
            </a:r>
            <a:r>
              <a:rPr lang="en-US" sz="2000" dirty="0" smtClean="0"/>
              <a:t> </a:t>
            </a:r>
            <a:r>
              <a:rPr lang="en-US" sz="2000" dirty="0" err="1" smtClean="0"/>
              <a:t>ved</a:t>
            </a:r>
            <a:r>
              <a:rPr lang="en-US" sz="2000" dirty="0" smtClean="0"/>
              <a:t> at </a:t>
            </a:r>
            <a:r>
              <a:rPr lang="en-US" sz="2000" dirty="0" err="1" smtClean="0"/>
              <a:t>nå</a:t>
            </a:r>
            <a:r>
              <a:rPr lang="en-US" sz="2000" dirty="0" smtClean="0"/>
              <a:t> product-market fit </a:t>
            </a:r>
            <a:r>
              <a:rPr lang="en-US" sz="2000" dirty="0" err="1" smtClean="0"/>
              <a:t>falder</a:t>
            </a:r>
            <a:endParaRPr lang="en-US" sz="1400" dirty="0" smtClean="0"/>
          </a:p>
          <a:p>
            <a:pPr marL="457200" indent="-457200">
              <a:spcAft>
                <a:spcPts val="2400"/>
              </a:spcAft>
              <a:buFont typeface="+mj-lt"/>
              <a:buAutoNum type="arabicPeriod"/>
            </a:pPr>
            <a:r>
              <a:rPr lang="en-US" sz="2000" dirty="0" smtClean="0"/>
              <a:t>Cost of capital </a:t>
            </a:r>
            <a:r>
              <a:rPr lang="en-US" sz="2000" dirty="0" err="1" smtClean="0"/>
              <a:t>falder</a:t>
            </a:r>
            <a:r>
              <a:rPr lang="en-US" sz="2000" dirty="0" smtClean="0"/>
              <a:t> og </a:t>
            </a:r>
            <a:r>
              <a:rPr lang="en-US" sz="2000" dirty="0" err="1" smtClean="0"/>
              <a:t>flere</a:t>
            </a:r>
            <a:r>
              <a:rPr lang="en-US" sz="2000" dirty="0" smtClean="0"/>
              <a:t> </a:t>
            </a:r>
            <a:r>
              <a:rPr lang="en-US" sz="2000" dirty="0" err="1" smtClean="0"/>
              <a:t>muligheder</a:t>
            </a:r>
            <a:r>
              <a:rPr lang="en-US" sz="2000" dirty="0" smtClean="0"/>
              <a:t> </a:t>
            </a:r>
            <a:r>
              <a:rPr lang="en-US" sz="2000" dirty="0" err="1" smtClean="0"/>
              <a:t>opstår</a:t>
            </a:r>
            <a:endParaRPr lang="en-US" sz="2000" dirty="0" smtClean="0"/>
          </a:p>
          <a:p>
            <a:pPr marL="457200" indent="-457200">
              <a:spcAft>
                <a:spcPts val="2400"/>
              </a:spcAft>
              <a:buFont typeface="+mj-lt"/>
              <a:buAutoNum type="arabicPeriod"/>
            </a:pPr>
            <a:r>
              <a:rPr lang="en-US" sz="2000" dirty="0" err="1" smtClean="0"/>
              <a:t>Antal</a:t>
            </a:r>
            <a:r>
              <a:rPr lang="en-US" sz="2000" dirty="0" smtClean="0"/>
              <a:t> </a:t>
            </a:r>
            <a:r>
              <a:rPr lang="en-US" sz="2000" dirty="0" err="1" smtClean="0"/>
              <a:t>af</a:t>
            </a:r>
            <a:r>
              <a:rPr lang="en-US" sz="2000" dirty="0" smtClean="0"/>
              <a:t> </a:t>
            </a:r>
            <a:r>
              <a:rPr lang="en-US" sz="2000" dirty="0" err="1" smtClean="0"/>
              <a:t>tilbud</a:t>
            </a:r>
            <a:r>
              <a:rPr lang="en-US" sz="2000" dirty="0" smtClean="0"/>
              <a:t> </a:t>
            </a:r>
            <a:r>
              <a:rPr lang="en-US" sz="2000" dirty="0" err="1" smtClean="0"/>
              <a:t>til</a:t>
            </a:r>
            <a:r>
              <a:rPr lang="en-US" sz="2000" dirty="0" smtClean="0"/>
              <a:t> startups </a:t>
            </a:r>
            <a:r>
              <a:rPr lang="en-US" sz="2000" dirty="0" err="1" smtClean="0"/>
              <a:t>stiger</a:t>
            </a:r>
            <a:endParaRPr lang="en-US" sz="2000" dirty="0" smtClean="0"/>
          </a:p>
          <a:p>
            <a:pPr marL="457200" indent="-457200">
              <a:spcAft>
                <a:spcPts val="2400"/>
              </a:spcAft>
              <a:buFont typeface="+mj-lt"/>
              <a:buAutoNum type="arabicPeriod"/>
            </a:pPr>
            <a:r>
              <a:rPr lang="en-US" sz="2000" dirty="0" err="1" smtClean="0"/>
              <a:t>Barrierer</a:t>
            </a:r>
            <a:r>
              <a:rPr lang="en-US" sz="2000" dirty="0" smtClean="0"/>
              <a:t> for </a:t>
            </a:r>
            <a:r>
              <a:rPr lang="en-US" sz="2000" dirty="0" err="1" smtClean="0"/>
              <a:t>mobilitet</a:t>
            </a:r>
            <a:r>
              <a:rPr lang="en-US" sz="2000" dirty="0" smtClean="0"/>
              <a:t> </a:t>
            </a:r>
            <a:r>
              <a:rPr lang="en-US" sz="2000" dirty="0" err="1" smtClean="0"/>
              <a:t>bliver</a:t>
            </a:r>
            <a:r>
              <a:rPr lang="en-US" sz="2000" dirty="0" smtClean="0"/>
              <a:t> </a:t>
            </a:r>
            <a:r>
              <a:rPr lang="en-US" sz="2000" dirty="0" err="1" smtClean="0"/>
              <a:t>mindre</a:t>
            </a:r>
            <a:endParaRPr lang="en-US" sz="2000" dirty="0" smtClean="0"/>
          </a:p>
          <a:p>
            <a:pPr marL="457200" indent="-457200">
              <a:spcAft>
                <a:spcPts val="2400"/>
              </a:spcAft>
              <a:buFont typeface="+mj-lt"/>
              <a:buAutoNum type="arabicPeriod"/>
            </a:pPr>
            <a:r>
              <a:rPr lang="en-US" sz="2000" dirty="0" err="1" smtClean="0"/>
              <a:t>Bedre</a:t>
            </a:r>
            <a:r>
              <a:rPr lang="en-US" sz="2000" dirty="0" smtClean="0"/>
              <a:t> </a:t>
            </a:r>
            <a:r>
              <a:rPr lang="en-US" sz="2000" dirty="0" err="1" smtClean="0"/>
              <a:t>adgang</a:t>
            </a:r>
            <a:r>
              <a:rPr lang="en-US" sz="2000" dirty="0" smtClean="0"/>
              <a:t> </a:t>
            </a:r>
            <a:r>
              <a:rPr lang="en-US" sz="2000" dirty="0" err="1" smtClean="0"/>
              <a:t>til</a:t>
            </a:r>
            <a:r>
              <a:rPr lang="en-US" sz="2000" dirty="0" smtClean="0"/>
              <a:t> data og benchmarks</a:t>
            </a:r>
          </a:p>
          <a:p>
            <a:pPr marL="457200" indent="-457200">
              <a:spcAft>
                <a:spcPts val="2400"/>
              </a:spcAft>
              <a:buFont typeface="+mj-lt"/>
              <a:buAutoNum type="arabicPeriod"/>
            </a:pPr>
            <a:r>
              <a:rPr lang="en-US" sz="2000" dirty="0" smtClean="0"/>
              <a:t>Nye </a:t>
            </a:r>
            <a:r>
              <a:rPr lang="en-US" sz="2000" dirty="0" err="1" smtClean="0"/>
              <a:t>metoder</a:t>
            </a:r>
            <a:r>
              <a:rPr lang="en-US" sz="2000" dirty="0" smtClean="0"/>
              <a:t> </a:t>
            </a:r>
            <a:r>
              <a:rPr lang="en-US" sz="2000" dirty="0" err="1" smtClean="0"/>
              <a:t>bliver</a:t>
            </a:r>
            <a:r>
              <a:rPr lang="en-US" sz="2000" dirty="0" smtClean="0"/>
              <a:t> </a:t>
            </a:r>
            <a:r>
              <a:rPr lang="en-US" sz="2000" dirty="0" err="1" smtClean="0"/>
              <a:t>stadig</a:t>
            </a:r>
            <a:r>
              <a:rPr lang="en-US" sz="2000" dirty="0" smtClean="0"/>
              <a:t> mere </a:t>
            </a:r>
            <a:r>
              <a:rPr lang="en-US" sz="2000" dirty="0" err="1" smtClean="0"/>
              <a:t>raffinerede</a:t>
            </a:r>
            <a:endParaRPr lang="en-US" sz="2000" dirty="0" smtClean="0"/>
          </a:p>
        </p:txBody>
      </p:sp>
      <p:pic>
        <p:nvPicPr>
          <p:cNvPr id="1028" name="Picture 4" descr="http://cookusart.com/images/2/global-world/global-world-06.jpg"/>
          <p:cNvPicPr>
            <a:picLocks noChangeAspect="1" noChangeArrowheads="1"/>
          </p:cNvPicPr>
          <p:nvPr/>
        </p:nvPicPr>
        <p:blipFill>
          <a:blip r:embed="rId2" cstate="print"/>
          <a:srcRect/>
          <a:stretch>
            <a:fillRect/>
          </a:stretch>
        </p:blipFill>
        <p:spPr bwMode="auto">
          <a:xfrm>
            <a:off x="764694" y="4149080"/>
            <a:ext cx="720080" cy="720080"/>
          </a:xfrm>
          <a:prstGeom prst="rect">
            <a:avLst/>
          </a:prstGeom>
          <a:noFill/>
        </p:spPr>
      </p:pic>
      <p:pic>
        <p:nvPicPr>
          <p:cNvPr id="1030" name="Picture 6" descr="http://businessfundingshow.com/wp-content/uploads/2015/05/crowdfunding2.jpg"/>
          <p:cNvPicPr>
            <a:picLocks noChangeAspect="1" noChangeArrowheads="1"/>
          </p:cNvPicPr>
          <p:nvPr/>
        </p:nvPicPr>
        <p:blipFill>
          <a:blip r:embed="rId3" cstate="print"/>
          <a:srcRect/>
          <a:stretch>
            <a:fillRect/>
          </a:stretch>
        </p:blipFill>
        <p:spPr bwMode="auto">
          <a:xfrm>
            <a:off x="496572" y="3068960"/>
            <a:ext cx="1256325" cy="864096"/>
          </a:xfrm>
          <a:prstGeom prst="rect">
            <a:avLst/>
          </a:prstGeom>
          <a:noFill/>
        </p:spPr>
      </p:pic>
      <p:pic>
        <p:nvPicPr>
          <p:cNvPr id="1034" name="Picture 10" descr="http://www.odmguide.com/wp-content/uploads/2013/08/Social-Network-Connected-Customer.jpg"/>
          <p:cNvPicPr>
            <a:picLocks noChangeAspect="1" noChangeArrowheads="1"/>
          </p:cNvPicPr>
          <p:nvPr/>
        </p:nvPicPr>
        <p:blipFill>
          <a:blip r:embed="rId4" cstate="print"/>
          <a:srcRect/>
          <a:stretch>
            <a:fillRect/>
          </a:stretch>
        </p:blipFill>
        <p:spPr bwMode="auto">
          <a:xfrm>
            <a:off x="780978" y="5085184"/>
            <a:ext cx="687512" cy="515634"/>
          </a:xfrm>
          <a:prstGeom prst="rect">
            <a:avLst/>
          </a:prstGeom>
          <a:noFill/>
        </p:spPr>
      </p:pic>
      <p:pic>
        <p:nvPicPr>
          <p:cNvPr id="1036" name="Picture 12" descr="http://blogs-images.forbes.com/rodgerdeanduncan/files/2014/05/LeanStartup.jpg"/>
          <p:cNvPicPr>
            <a:picLocks noChangeAspect="1" noChangeArrowheads="1"/>
          </p:cNvPicPr>
          <p:nvPr/>
        </p:nvPicPr>
        <p:blipFill>
          <a:blip r:embed="rId5" cstate="print"/>
          <a:srcRect/>
          <a:stretch>
            <a:fillRect/>
          </a:stretch>
        </p:blipFill>
        <p:spPr bwMode="auto">
          <a:xfrm>
            <a:off x="662937" y="5733256"/>
            <a:ext cx="923595" cy="692696"/>
          </a:xfrm>
          <a:prstGeom prst="rect">
            <a:avLst/>
          </a:prstGeom>
          <a:noFill/>
        </p:spPr>
      </p:pic>
      <p:pic>
        <p:nvPicPr>
          <p:cNvPr id="1038" name="Picture 14" descr="http://www.lonewolfadventure.net/images/decreasetasks.jpg"/>
          <p:cNvPicPr>
            <a:picLocks noChangeAspect="1" noChangeArrowheads="1"/>
          </p:cNvPicPr>
          <p:nvPr/>
        </p:nvPicPr>
        <p:blipFill>
          <a:blip r:embed="rId6" cstate="print"/>
          <a:srcRect/>
          <a:stretch>
            <a:fillRect/>
          </a:stretch>
        </p:blipFill>
        <p:spPr bwMode="auto">
          <a:xfrm>
            <a:off x="763654" y="2276872"/>
            <a:ext cx="722160" cy="72008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Billedresultat for attract"/>
          <p:cNvPicPr>
            <a:picLocks noChangeAspect="1" noChangeArrowheads="1"/>
          </p:cNvPicPr>
          <p:nvPr/>
        </p:nvPicPr>
        <p:blipFill>
          <a:blip r:embed="rId2" cstate="print"/>
          <a:srcRect/>
          <a:stretch>
            <a:fillRect/>
          </a:stretch>
        </p:blipFill>
        <p:spPr bwMode="auto">
          <a:xfrm>
            <a:off x="251520" y="1988840"/>
            <a:ext cx="1807649" cy="576064"/>
          </a:xfrm>
          <a:prstGeom prst="rect">
            <a:avLst/>
          </a:prstGeom>
          <a:noFill/>
        </p:spPr>
      </p:pic>
      <p:sp>
        <p:nvSpPr>
          <p:cNvPr id="2" name="Titel 1"/>
          <p:cNvSpPr>
            <a:spLocks noGrp="1"/>
          </p:cNvSpPr>
          <p:nvPr>
            <p:ph type="title"/>
          </p:nvPr>
        </p:nvSpPr>
        <p:spPr>
          <a:xfrm>
            <a:off x="598613" y="692696"/>
            <a:ext cx="8088187" cy="1013155"/>
          </a:xfrm>
        </p:spPr>
        <p:txBody>
          <a:bodyPr/>
          <a:lstStyle/>
          <a:p>
            <a:r>
              <a:rPr lang="da-DK" dirty="0" smtClean="0"/>
              <a:t>OPGAVEN ER KLAR</a:t>
            </a:r>
            <a:endParaRPr lang="da-DK" dirty="0"/>
          </a:p>
        </p:txBody>
      </p:sp>
      <p:sp>
        <p:nvSpPr>
          <p:cNvPr id="3" name="Pladsholder til indhold 2"/>
          <p:cNvSpPr>
            <a:spLocks noGrp="1"/>
          </p:cNvSpPr>
          <p:nvPr>
            <p:ph idx="1"/>
          </p:nvPr>
        </p:nvSpPr>
        <p:spPr>
          <a:xfrm>
            <a:off x="2182789" y="1941247"/>
            <a:ext cx="6925715" cy="4512089"/>
          </a:xfrm>
        </p:spPr>
        <p:txBody>
          <a:bodyPr>
            <a:normAutofit/>
          </a:bodyPr>
          <a:lstStyle/>
          <a:p>
            <a:r>
              <a:rPr lang="da-DK" dirty="0" smtClean="0"/>
              <a:t>Tiltrække potentiale</a:t>
            </a:r>
          </a:p>
          <a:p>
            <a:r>
              <a:rPr lang="da-DK" dirty="0" smtClean="0"/>
              <a:t>Udvælge potentiale</a:t>
            </a:r>
          </a:p>
          <a:p>
            <a:r>
              <a:rPr lang="da-DK" dirty="0" smtClean="0"/>
              <a:t>Træne og udvikle potentiale</a:t>
            </a:r>
          </a:p>
          <a:p>
            <a:r>
              <a:rPr lang="da-DK" dirty="0" smtClean="0"/>
              <a:t>Finansiere potentiale</a:t>
            </a:r>
          </a:p>
          <a:p>
            <a:r>
              <a:rPr lang="da-DK" dirty="0" smtClean="0"/>
              <a:t>Opbygge helt ny viden om hvad der skaber succes</a:t>
            </a:r>
            <a:endParaRPr lang="da-DK" dirty="0"/>
          </a:p>
        </p:txBody>
      </p:sp>
      <p:pic>
        <p:nvPicPr>
          <p:cNvPr id="34820" name="Picture 4" descr="Billedresultat for talent"/>
          <p:cNvPicPr>
            <a:picLocks noChangeAspect="1" noChangeArrowheads="1"/>
          </p:cNvPicPr>
          <p:nvPr/>
        </p:nvPicPr>
        <p:blipFill>
          <a:blip r:embed="rId3" cstate="print"/>
          <a:srcRect/>
          <a:stretch>
            <a:fillRect/>
          </a:stretch>
        </p:blipFill>
        <p:spPr bwMode="auto">
          <a:xfrm>
            <a:off x="611560" y="2708920"/>
            <a:ext cx="1224136" cy="576064"/>
          </a:xfrm>
          <a:prstGeom prst="rect">
            <a:avLst/>
          </a:prstGeom>
          <a:noFill/>
        </p:spPr>
      </p:pic>
      <p:pic>
        <p:nvPicPr>
          <p:cNvPr id="34822" name="Picture 6" descr="Billedresultat for træne"/>
          <p:cNvPicPr>
            <a:picLocks noChangeAspect="1" noChangeArrowheads="1"/>
          </p:cNvPicPr>
          <p:nvPr/>
        </p:nvPicPr>
        <p:blipFill>
          <a:blip r:embed="rId4" cstate="print"/>
          <a:srcRect/>
          <a:stretch>
            <a:fillRect/>
          </a:stretch>
        </p:blipFill>
        <p:spPr bwMode="auto">
          <a:xfrm>
            <a:off x="539552" y="3645024"/>
            <a:ext cx="1440160" cy="648071"/>
          </a:xfrm>
          <a:prstGeom prst="rect">
            <a:avLst/>
          </a:prstGeom>
          <a:noFill/>
        </p:spPr>
      </p:pic>
      <p:pic>
        <p:nvPicPr>
          <p:cNvPr id="34824" name="Picture 8" descr="Billedresultat for venture capital"/>
          <p:cNvPicPr>
            <a:picLocks noChangeAspect="1" noChangeArrowheads="1"/>
          </p:cNvPicPr>
          <p:nvPr/>
        </p:nvPicPr>
        <p:blipFill>
          <a:blip r:embed="rId5" cstate="print"/>
          <a:srcRect/>
          <a:stretch>
            <a:fillRect/>
          </a:stretch>
        </p:blipFill>
        <p:spPr bwMode="auto">
          <a:xfrm>
            <a:off x="467544" y="4725144"/>
            <a:ext cx="1331640" cy="56190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Billedresultat for Succes">
            <a:hlinkClick r:id="rId2"/>
          </p:cNvPr>
          <p:cNvPicPr>
            <a:picLocks noChangeAspect="1" noChangeArrowheads="1"/>
          </p:cNvPicPr>
          <p:nvPr/>
        </p:nvPicPr>
        <p:blipFill>
          <a:blip r:embed="rId3" cstate="print"/>
          <a:srcRect/>
          <a:stretch>
            <a:fillRect/>
          </a:stretch>
        </p:blipFill>
        <p:spPr bwMode="auto">
          <a:xfrm>
            <a:off x="0" y="764704"/>
            <a:ext cx="9144000" cy="5475360"/>
          </a:xfrm>
          <a:prstGeom prst="rect">
            <a:avLst/>
          </a:prstGeom>
          <a:noFill/>
        </p:spPr>
      </p:pic>
      <p:sp>
        <p:nvSpPr>
          <p:cNvPr id="2" name="Titel 1"/>
          <p:cNvSpPr>
            <a:spLocks noGrp="1"/>
          </p:cNvSpPr>
          <p:nvPr>
            <p:ph type="title"/>
          </p:nvPr>
        </p:nvSpPr>
        <p:spPr/>
        <p:txBody>
          <a:bodyPr/>
          <a:lstStyle/>
          <a:p>
            <a:r>
              <a:rPr lang="da-DK" dirty="0" smtClean="0"/>
              <a:t>BRUGE KRÆFTERNE PÅ DE RIGTIGE</a:t>
            </a:r>
            <a:endParaRPr lang="da-DK" dirty="0"/>
          </a:p>
        </p:txBody>
      </p:sp>
      <p:sp>
        <p:nvSpPr>
          <p:cNvPr id="4" name="Tekstboks 3"/>
          <p:cNvSpPr txBox="1"/>
          <p:nvPr/>
        </p:nvSpPr>
        <p:spPr>
          <a:xfrm>
            <a:off x="755576" y="2276872"/>
            <a:ext cx="3096344" cy="4031873"/>
          </a:xfrm>
          <a:prstGeom prst="rect">
            <a:avLst/>
          </a:prstGeom>
          <a:noFill/>
        </p:spPr>
        <p:txBody>
          <a:bodyPr wrap="square" rtlCol="0">
            <a:spAutoFit/>
          </a:bodyPr>
          <a:lstStyle/>
          <a:p>
            <a:r>
              <a:rPr lang="da-DK" sz="2000" b="1" dirty="0" smtClean="0">
                <a:solidFill>
                  <a:schemeClr val="bg1"/>
                </a:solidFill>
              </a:rPr>
              <a:t>Sport:</a:t>
            </a:r>
          </a:p>
          <a:p>
            <a:endParaRPr lang="da-DK" sz="2000" b="1" dirty="0" smtClean="0">
              <a:solidFill>
                <a:schemeClr val="bg1"/>
              </a:solidFill>
            </a:endParaRPr>
          </a:p>
          <a:p>
            <a:pPr>
              <a:buFont typeface="Arial" pitchFamily="34" charset="0"/>
              <a:buChar char="•"/>
            </a:pPr>
            <a:r>
              <a:rPr lang="da-DK" sz="2000" b="1" dirty="0" smtClean="0">
                <a:solidFill>
                  <a:schemeClr val="bg1"/>
                </a:solidFill>
              </a:rPr>
              <a:t> Specifik fysik (talent)</a:t>
            </a:r>
          </a:p>
          <a:p>
            <a:pPr>
              <a:buFont typeface="Arial" pitchFamily="34" charset="0"/>
              <a:buChar char="•"/>
            </a:pPr>
            <a:endParaRPr lang="da-DK" sz="2000" b="1" dirty="0" smtClean="0">
              <a:solidFill>
                <a:schemeClr val="bg1"/>
              </a:solidFill>
            </a:endParaRPr>
          </a:p>
          <a:p>
            <a:pPr>
              <a:buFont typeface="Arial" pitchFamily="34" charset="0"/>
              <a:buChar char="•"/>
            </a:pPr>
            <a:r>
              <a:rPr lang="da-DK" sz="2000" b="1" dirty="0" smtClean="0">
                <a:solidFill>
                  <a:schemeClr val="bg1"/>
                </a:solidFill>
              </a:rPr>
              <a:t> Specifik psyke</a:t>
            </a:r>
          </a:p>
          <a:p>
            <a:pPr>
              <a:buFont typeface="Arial" pitchFamily="34" charset="0"/>
              <a:buChar char="•"/>
            </a:pPr>
            <a:endParaRPr lang="da-DK" sz="2000" b="1" dirty="0" smtClean="0">
              <a:solidFill>
                <a:schemeClr val="bg1"/>
              </a:solidFill>
            </a:endParaRPr>
          </a:p>
          <a:p>
            <a:pPr>
              <a:buFont typeface="Arial" pitchFamily="34" charset="0"/>
              <a:buChar char="•"/>
            </a:pPr>
            <a:r>
              <a:rPr lang="da-DK" sz="2000" b="1" dirty="0" smtClean="0">
                <a:solidFill>
                  <a:schemeClr val="bg1"/>
                </a:solidFill>
              </a:rPr>
              <a:t> Udvælgelse over lang tid</a:t>
            </a:r>
          </a:p>
          <a:p>
            <a:pPr>
              <a:buFont typeface="Arial" pitchFamily="34" charset="0"/>
              <a:buChar char="•"/>
            </a:pPr>
            <a:endParaRPr lang="da-DK" sz="2000" b="1" dirty="0" smtClean="0">
              <a:solidFill>
                <a:schemeClr val="bg1"/>
              </a:solidFill>
            </a:endParaRPr>
          </a:p>
          <a:p>
            <a:pPr>
              <a:buFont typeface="Arial" pitchFamily="34" charset="0"/>
              <a:buChar char="•"/>
            </a:pPr>
            <a:r>
              <a:rPr lang="da-DK" sz="2000" b="1" dirty="0" smtClean="0">
                <a:solidFill>
                  <a:schemeClr val="bg1"/>
                </a:solidFill>
              </a:rPr>
              <a:t> Specialiseret træning</a:t>
            </a:r>
          </a:p>
          <a:p>
            <a:pPr>
              <a:buFont typeface="Arial" pitchFamily="34" charset="0"/>
              <a:buChar char="•"/>
            </a:pPr>
            <a:endParaRPr lang="da-DK" sz="2000" b="1" dirty="0" smtClean="0">
              <a:solidFill>
                <a:schemeClr val="bg1"/>
              </a:solidFill>
            </a:endParaRPr>
          </a:p>
          <a:p>
            <a:pPr>
              <a:buFont typeface="Arial" pitchFamily="34" charset="0"/>
              <a:buChar char="•"/>
            </a:pPr>
            <a:r>
              <a:rPr lang="da-DK" sz="2000" b="1" dirty="0" smtClean="0">
                <a:solidFill>
                  <a:schemeClr val="bg1"/>
                </a:solidFill>
              </a:rPr>
              <a:t> Specialiserede faciliteter </a:t>
            </a:r>
          </a:p>
          <a:p>
            <a:endParaRPr lang="da-DK" dirty="0" smtClean="0"/>
          </a:p>
          <a:p>
            <a:endParaRPr lang="da-DK" dirty="0"/>
          </a:p>
        </p:txBody>
      </p:sp>
      <p:sp>
        <p:nvSpPr>
          <p:cNvPr id="5" name="Tekstboks 4"/>
          <p:cNvSpPr txBox="1"/>
          <p:nvPr/>
        </p:nvSpPr>
        <p:spPr>
          <a:xfrm>
            <a:off x="5004048" y="2276872"/>
            <a:ext cx="4032448" cy="4031873"/>
          </a:xfrm>
          <a:prstGeom prst="rect">
            <a:avLst/>
          </a:prstGeom>
          <a:noFill/>
        </p:spPr>
        <p:txBody>
          <a:bodyPr wrap="square" rtlCol="0">
            <a:spAutoFit/>
          </a:bodyPr>
          <a:lstStyle/>
          <a:p>
            <a:r>
              <a:rPr lang="da-DK" sz="2000" b="1" dirty="0" err="1" smtClean="0">
                <a:solidFill>
                  <a:schemeClr val="bg1"/>
                </a:solidFill>
              </a:rPr>
              <a:t>Scaleups</a:t>
            </a:r>
            <a:endParaRPr lang="da-DK" sz="2000" b="1" dirty="0" smtClean="0">
              <a:solidFill>
                <a:schemeClr val="bg1"/>
              </a:solidFill>
            </a:endParaRPr>
          </a:p>
          <a:p>
            <a:endParaRPr lang="da-DK" sz="2000" b="1" dirty="0" smtClean="0">
              <a:solidFill>
                <a:schemeClr val="bg1"/>
              </a:solidFill>
            </a:endParaRPr>
          </a:p>
          <a:p>
            <a:pPr>
              <a:buFont typeface="Arial" pitchFamily="34" charset="0"/>
              <a:buChar char="•"/>
            </a:pPr>
            <a:r>
              <a:rPr lang="da-DK" sz="2000" b="1" dirty="0" smtClean="0">
                <a:solidFill>
                  <a:schemeClr val="bg1"/>
                </a:solidFill>
              </a:rPr>
              <a:t> Generisk – alle har det samme</a:t>
            </a:r>
          </a:p>
          <a:p>
            <a:pPr>
              <a:buFont typeface="Arial" pitchFamily="34" charset="0"/>
              <a:buChar char="•"/>
            </a:pPr>
            <a:endParaRPr lang="da-DK" sz="2000" b="1" dirty="0" smtClean="0">
              <a:solidFill>
                <a:schemeClr val="bg1"/>
              </a:solidFill>
            </a:endParaRPr>
          </a:p>
          <a:p>
            <a:pPr>
              <a:buFont typeface="Arial" pitchFamily="34" charset="0"/>
              <a:buChar char="•"/>
            </a:pPr>
            <a:r>
              <a:rPr lang="da-DK" sz="2000" b="1" dirty="0" smtClean="0">
                <a:solidFill>
                  <a:schemeClr val="bg1"/>
                </a:solidFill>
              </a:rPr>
              <a:t> Testes ikke </a:t>
            </a:r>
          </a:p>
          <a:p>
            <a:pPr>
              <a:buFont typeface="Arial" pitchFamily="34" charset="0"/>
              <a:buChar char="•"/>
            </a:pPr>
            <a:endParaRPr lang="da-DK" sz="2000" b="1" dirty="0" smtClean="0">
              <a:solidFill>
                <a:schemeClr val="bg1"/>
              </a:solidFill>
            </a:endParaRPr>
          </a:p>
          <a:p>
            <a:pPr>
              <a:buFont typeface="Arial" pitchFamily="34" charset="0"/>
              <a:buChar char="•"/>
            </a:pPr>
            <a:r>
              <a:rPr lang="da-DK" sz="2000" b="1" dirty="0" smtClean="0">
                <a:solidFill>
                  <a:schemeClr val="bg1"/>
                </a:solidFill>
              </a:rPr>
              <a:t> </a:t>
            </a:r>
            <a:r>
              <a:rPr lang="da-DK" sz="2000" b="1" dirty="0" err="1" smtClean="0">
                <a:solidFill>
                  <a:schemeClr val="bg1"/>
                </a:solidFill>
              </a:rPr>
              <a:t>Pitch</a:t>
            </a:r>
            <a:r>
              <a:rPr lang="da-DK" sz="2000" b="1" dirty="0" smtClean="0">
                <a:solidFill>
                  <a:schemeClr val="bg1"/>
                </a:solidFill>
              </a:rPr>
              <a:t> format</a:t>
            </a:r>
          </a:p>
          <a:p>
            <a:pPr>
              <a:buFont typeface="Arial" pitchFamily="34" charset="0"/>
              <a:buChar char="•"/>
            </a:pPr>
            <a:endParaRPr lang="da-DK" sz="2000" b="1" dirty="0" smtClean="0">
              <a:solidFill>
                <a:schemeClr val="bg1"/>
              </a:solidFill>
            </a:endParaRPr>
          </a:p>
          <a:p>
            <a:pPr>
              <a:buFont typeface="Arial" pitchFamily="34" charset="0"/>
              <a:buChar char="•"/>
            </a:pPr>
            <a:r>
              <a:rPr lang="da-DK" sz="2000" b="1" dirty="0" smtClean="0">
                <a:solidFill>
                  <a:schemeClr val="bg1"/>
                </a:solidFill>
              </a:rPr>
              <a:t> Generisk rådgivning</a:t>
            </a:r>
          </a:p>
          <a:p>
            <a:pPr>
              <a:buFont typeface="Arial" pitchFamily="34" charset="0"/>
              <a:buChar char="•"/>
            </a:pPr>
            <a:endParaRPr lang="da-DK" sz="2000" b="1" dirty="0" smtClean="0">
              <a:solidFill>
                <a:schemeClr val="bg1"/>
              </a:solidFill>
            </a:endParaRPr>
          </a:p>
          <a:p>
            <a:pPr>
              <a:buFont typeface="Arial" pitchFamily="34" charset="0"/>
              <a:buChar char="•"/>
            </a:pPr>
            <a:r>
              <a:rPr lang="da-DK" sz="2000" b="1" dirty="0" smtClean="0">
                <a:solidFill>
                  <a:schemeClr val="bg1"/>
                </a:solidFill>
              </a:rPr>
              <a:t> Stigende specialisering </a:t>
            </a:r>
          </a:p>
          <a:p>
            <a:endParaRPr lang="da-DK" b="1" dirty="0" smtClean="0"/>
          </a:p>
          <a:p>
            <a:endParaRPr lang="da-DK"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Billedresultat for trial and error"/>
          <p:cNvPicPr>
            <a:picLocks noChangeAspect="1" noChangeArrowheads="1"/>
          </p:cNvPicPr>
          <p:nvPr/>
        </p:nvPicPr>
        <p:blipFill>
          <a:blip r:embed="rId2" cstate="print"/>
          <a:srcRect/>
          <a:stretch>
            <a:fillRect/>
          </a:stretch>
        </p:blipFill>
        <p:spPr bwMode="auto">
          <a:xfrm>
            <a:off x="0" y="1556792"/>
            <a:ext cx="8989418" cy="4680520"/>
          </a:xfrm>
          <a:prstGeom prst="rect">
            <a:avLst/>
          </a:prstGeom>
          <a:noFill/>
        </p:spPr>
      </p:pic>
      <p:sp>
        <p:nvSpPr>
          <p:cNvPr id="2" name="Titel 1"/>
          <p:cNvSpPr>
            <a:spLocks noGrp="1"/>
          </p:cNvSpPr>
          <p:nvPr>
            <p:ph type="title"/>
          </p:nvPr>
        </p:nvSpPr>
        <p:spPr>
          <a:xfrm>
            <a:off x="598613" y="543637"/>
            <a:ext cx="8088187" cy="1013155"/>
          </a:xfrm>
        </p:spPr>
        <p:txBody>
          <a:bodyPr/>
          <a:lstStyle/>
          <a:p>
            <a:r>
              <a:rPr lang="da-DK" dirty="0" smtClean="0"/>
              <a:t>HVAD VIL DET SIGE AT SKALERE</a:t>
            </a:r>
            <a:endParaRPr lang="da-DK" dirty="0"/>
          </a:p>
        </p:txBody>
      </p:sp>
      <p:sp>
        <p:nvSpPr>
          <p:cNvPr id="4" name="Afrundet rektangel 3"/>
          <p:cNvSpPr/>
          <p:nvPr/>
        </p:nvSpPr>
        <p:spPr>
          <a:xfrm>
            <a:off x="1403648" y="2924943"/>
            <a:ext cx="1728192" cy="936104"/>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a-DK" b="1" dirty="0" smtClean="0">
                <a:solidFill>
                  <a:schemeClr val="tx1">
                    <a:lumMod val="65000"/>
                    <a:lumOff val="35000"/>
                  </a:schemeClr>
                </a:solidFill>
              </a:rPr>
              <a:t>Test/</a:t>
            </a:r>
          </a:p>
          <a:p>
            <a:pPr algn="ctr"/>
            <a:r>
              <a:rPr lang="da-DK" b="1" dirty="0" smtClean="0">
                <a:solidFill>
                  <a:schemeClr val="tx1">
                    <a:lumMod val="65000"/>
                    <a:lumOff val="35000"/>
                  </a:schemeClr>
                </a:solidFill>
              </a:rPr>
              <a:t>eksperiment</a:t>
            </a:r>
            <a:endParaRPr lang="da-DK" b="1" dirty="0">
              <a:solidFill>
                <a:schemeClr val="tx1">
                  <a:lumMod val="65000"/>
                  <a:lumOff val="35000"/>
                </a:schemeClr>
              </a:solidFill>
            </a:endParaRPr>
          </a:p>
        </p:txBody>
      </p:sp>
      <p:sp>
        <p:nvSpPr>
          <p:cNvPr id="5" name="Afrundet rektangel 4"/>
          <p:cNvSpPr/>
          <p:nvPr/>
        </p:nvSpPr>
        <p:spPr>
          <a:xfrm>
            <a:off x="3707904" y="1772815"/>
            <a:ext cx="1728192" cy="936104"/>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a-DK" b="1" dirty="0" err="1" smtClean="0">
                <a:solidFill>
                  <a:schemeClr val="tx1">
                    <a:lumMod val="65000"/>
                    <a:lumOff val="35000"/>
                  </a:schemeClr>
                </a:solidFill>
              </a:rPr>
              <a:t>Feed-back</a:t>
            </a:r>
            <a:endParaRPr lang="da-DK" b="1" dirty="0">
              <a:solidFill>
                <a:schemeClr val="tx1">
                  <a:lumMod val="65000"/>
                  <a:lumOff val="35000"/>
                </a:schemeClr>
              </a:solidFill>
            </a:endParaRPr>
          </a:p>
        </p:txBody>
      </p:sp>
      <p:sp>
        <p:nvSpPr>
          <p:cNvPr id="6" name="Afrundet rektangel 5"/>
          <p:cNvSpPr/>
          <p:nvPr/>
        </p:nvSpPr>
        <p:spPr>
          <a:xfrm>
            <a:off x="6084168" y="2996951"/>
            <a:ext cx="1728192" cy="936104"/>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a-DK" b="1" dirty="0" smtClean="0">
                <a:solidFill>
                  <a:schemeClr val="tx1">
                    <a:lumMod val="65000"/>
                    <a:lumOff val="35000"/>
                  </a:schemeClr>
                </a:solidFill>
              </a:rPr>
              <a:t>Mønstre</a:t>
            </a:r>
            <a:endParaRPr lang="da-DK" b="1" dirty="0">
              <a:solidFill>
                <a:schemeClr val="tx1">
                  <a:lumMod val="65000"/>
                  <a:lumOff val="35000"/>
                </a:schemeClr>
              </a:solidFill>
            </a:endParaRPr>
          </a:p>
        </p:txBody>
      </p:sp>
      <p:sp>
        <p:nvSpPr>
          <p:cNvPr id="7" name="Afrundet rektangel 6"/>
          <p:cNvSpPr/>
          <p:nvPr/>
        </p:nvSpPr>
        <p:spPr>
          <a:xfrm>
            <a:off x="3707904" y="4293095"/>
            <a:ext cx="1728192" cy="936104"/>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a-DK" b="1" dirty="0" smtClean="0">
                <a:solidFill>
                  <a:schemeClr val="tx1">
                    <a:lumMod val="65000"/>
                    <a:lumOff val="35000"/>
                  </a:schemeClr>
                </a:solidFill>
              </a:rPr>
              <a:t>Koncept</a:t>
            </a:r>
            <a:endParaRPr lang="da-DK" b="1" dirty="0">
              <a:solidFill>
                <a:schemeClr val="tx1">
                  <a:lumMod val="65000"/>
                  <a:lumOff val="35000"/>
                </a:schemeClr>
              </a:solidFill>
            </a:endParaRPr>
          </a:p>
        </p:txBody>
      </p:sp>
      <p:cxnSp>
        <p:nvCxnSpPr>
          <p:cNvPr id="8" name="Figur 7"/>
          <p:cNvCxnSpPr>
            <a:stCxn id="4" idx="0"/>
            <a:endCxn id="5" idx="1"/>
          </p:cNvCxnSpPr>
          <p:nvPr/>
        </p:nvCxnSpPr>
        <p:spPr>
          <a:xfrm rot="5400000" flipH="1" flipV="1">
            <a:off x="2645786" y="1862827"/>
            <a:ext cx="684076" cy="1440160"/>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9" name="Figur 8"/>
          <p:cNvCxnSpPr>
            <a:stCxn id="5" idx="3"/>
            <a:endCxn id="6" idx="0"/>
          </p:cNvCxnSpPr>
          <p:nvPr/>
        </p:nvCxnSpPr>
        <p:spPr>
          <a:xfrm>
            <a:off x="5436096" y="2240867"/>
            <a:ext cx="1512168" cy="756084"/>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10" name="Figur 9"/>
          <p:cNvCxnSpPr>
            <a:stCxn id="6" idx="2"/>
            <a:endCxn id="7" idx="3"/>
          </p:cNvCxnSpPr>
          <p:nvPr/>
        </p:nvCxnSpPr>
        <p:spPr>
          <a:xfrm rot="5400000">
            <a:off x="5778134" y="3591017"/>
            <a:ext cx="828092" cy="1512168"/>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11" name="Figur 10"/>
          <p:cNvCxnSpPr>
            <a:stCxn id="7" idx="1"/>
            <a:endCxn id="4" idx="2"/>
          </p:cNvCxnSpPr>
          <p:nvPr/>
        </p:nvCxnSpPr>
        <p:spPr>
          <a:xfrm rot="10800000">
            <a:off x="2267746" y="3861047"/>
            <a:ext cx="1440160" cy="900100"/>
          </a:xfrm>
          <a:prstGeom prst="bentConnector2">
            <a:avLst/>
          </a:prstGeom>
          <a:ln>
            <a:tailEnd type="arrow"/>
          </a:ln>
        </p:spPr>
        <p:style>
          <a:lnRef idx="2">
            <a:schemeClr val="dk1"/>
          </a:lnRef>
          <a:fillRef idx="0">
            <a:schemeClr val="dk1"/>
          </a:fillRef>
          <a:effectRef idx="1">
            <a:schemeClr val="dk1"/>
          </a:effectRef>
          <a:fontRef idx="minor">
            <a:schemeClr val="tx1"/>
          </a:fontRef>
        </p:style>
      </p:cxnSp>
      <p:sp>
        <p:nvSpPr>
          <p:cNvPr id="12" name="Tekstboks 11"/>
          <p:cNvSpPr txBox="1"/>
          <p:nvPr/>
        </p:nvSpPr>
        <p:spPr>
          <a:xfrm>
            <a:off x="467544" y="4509123"/>
            <a:ext cx="873957" cy="400110"/>
          </a:xfrm>
          <a:prstGeom prst="rect">
            <a:avLst/>
          </a:prstGeom>
          <a:noFill/>
        </p:spPr>
        <p:txBody>
          <a:bodyPr wrap="none" rtlCol="0">
            <a:spAutoFit/>
          </a:bodyPr>
          <a:lstStyle/>
          <a:p>
            <a:r>
              <a:rPr lang="da-DK" sz="2000" b="1" dirty="0" smtClean="0">
                <a:solidFill>
                  <a:schemeClr val="bg1"/>
                </a:solidFill>
              </a:rPr>
              <a:t>Action</a:t>
            </a:r>
            <a:endParaRPr lang="da-DK" sz="2000" b="1" dirty="0">
              <a:solidFill>
                <a:schemeClr val="bg1"/>
              </a:solidFill>
            </a:endParaRPr>
          </a:p>
        </p:txBody>
      </p:sp>
      <p:sp>
        <p:nvSpPr>
          <p:cNvPr id="13" name="Tekstboks 12"/>
          <p:cNvSpPr txBox="1"/>
          <p:nvPr/>
        </p:nvSpPr>
        <p:spPr>
          <a:xfrm>
            <a:off x="467546" y="1700808"/>
            <a:ext cx="1323183" cy="400110"/>
          </a:xfrm>
          <a:prstGeom prst="rect">
            <a:avLst/>
          </a:prstGeom>
          <a:noFill/>
        </p:spPr>
        <p:txBody>
          <a:bodyPr wrap="none" rtlCol="0">
            <a:spAutoFit/>
          </a:bodyPr>
          <a:lstStyle/>
          <a:p>
            <a:r>
              <a:rPr lang="da-DK" sz="2000" b="1" dirty="0" smtClean="0">
                <a:solidFill>
                  <a:schemeClr val="bg1"/>
                </a:solidFill>
              </a:rPr>
              <a:t>Antagelser</a:t>
            </a:r>
            <a:endParaRPr lang="da-DK" sz="2000" b="1" dirty="0">
              <a:solidFill>
                <a:schemeClr val="bg1"/>
              </a:solidFill>
            </a:endParaRPr>
          </a:p>
        </p:txBody>
      </p:sp>
      <p:sp>
        <p:nvSpPr>
          <p:cNvPr id="14" name="Tekstboks 13"/>
          <p:cNvSpPr txBox="1"/>
          <p:nvPr/>
        </p:nvSpPr>
        <p:spPr>
          <a:xfrm>
            <a:off x="8028384" y="4653135"/>
            <a:ext cx="744435" cy="400110"/>
          </a:xfrm>
          <a:prstGeom prst="rect">
            <a:avLst/>
          </a:prstGeom>
          <a:noFill/>
        </p:spPr>
        <p:txBody>
          <a:bodyPr wrap="none" rtlCol="0">
            <a:spAutoFit/>
          </a:bodyPr>
          <a:lstStyle/>
          <a:p>
            <a:r>
              <a:rPr lang="da-DK" sz="2000" b="1" dirty="0" smtClean="0">
                <a:solidFill>
                  <a:schemeClr val="bg1"/>
                </a:solidFill>
              </a:rPr>
              <a:t>Bevis</a:t>
            </a:r>
            <a:endParaRPr lang="da-DK" sz="2000" b="1" dirty="0">
              <a:solidFill>
                <a:schemeClr val="bg1"/>
              </a:solidFill>
            </a:endParaRPr>
          </a:p>
        </p:txBody>
      </p:sp>
      <p:sp>
        <p:nvSpPr>
          <p:cNvPr id="15" name="Tekstboks 14"/>
          <p:cNvSpPr txBox="1"/>
          <p:nvPr/>
        </p:nvSpPr>
        <p:spPr>
          <a:xfrm>
            <a:off x="7452320" y="1948770"/>
            <a:ext cx="1627369" cy="400110"/>
          </a:xfrm>
          <a:prstGeom prst="rect">
            <a:avLst/>
          </a:prstGeom>
          <a:noFill/>
        </p:spPr>
        <p:txBody>
          <a:bodyPr wrap="none" rtlCol="0">
            <a:spAutoFit/>
          </a:bodyPr>
          <a:lstStyle/>
          <a:p>
            <a:r>
              <a:rPr lang="da-DK" sz="2000" b="1" dirty="0" smtClean="0">
                <a:solidFill>
                  <a:schemeClr val="bg1"/>
                </a:solidFill>
              </a:rPr>
              <a:t>Business plan</a:t>
            </a:r>
            <a:endParaRPr lang="da-DK" sz="2000" b="1" dirty="0">
              <a:solidFill>
                <a:schemeClr val="bg1"/>
              </a:solidFill>
            </a:endParaRPr>
          </a:p>
        </p:txBody>
      </p:sp>
      <p:cxnSp>
        <p:nvCxnSpPr>
          <p:cNvPr id="16" name="Lige pilforbindelse 15"/>
          <p:cNvCxnSpPr/>
          <p:nvPr/>
        </p:nvCxnSpPr>
        <p:spPr>
          <a:xfrm flipV="1">
            <a:off x="755576" y="2204863"/>
            <a:ext cx="0" cy="20882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Lige pilforbindelse 16"/>
          <p:cNvCxnSpPr/>
          <p:nvPr/>
        </p:nvCxnSpPr>
        <p:spPr>
          <a:xfrm flipV="1">
            <a:off x="8316416" y="2276871"/>
            <a:ext cx="0" cy="20882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Lige pilforbindelse 17"/>
          <p:cNvCxnSpPr/>
          <p:nvPr/>
        </p:nvCxnSpPr>
        <p:spPr>
          <a:xfrm>
            <a:off x="1403648" y="2204863"/>
            <a:ext cx="432048" cy="3600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Lige pilforbindelse 18"/>
          <p:cNvCxnSpPr/>
          <p:nvPr/>
        </p:nvCxnSpPr>
        <p:spPr>
          <a:xfrm>
            <a:off x="7236298" y="4221087"/>
            <a:ext cx="576064" cy="4320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Pentagon 19"/>
          <p:cNvSpPr/>
          <p:nvPr/>
        </p:nvSpPr>
        <p:spPr>
          <a:xfrm>
            <a:off x="1547664" y="5373216"/>
            <a:ext cx="1440160" cy="648072"/>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a-DK" sz="1400" dirty="0" smtClean="0"/>
              <a:t>Problem/</a:t>
            </a:r>
          </a:p>
          <a:p>
            <a:pPr algn="ctr"/>
            <a:r>
              <a:rPr lang="da-DK" sz="1400" dirty="0" smtClean="0"/>
              <a:t>løsning</a:t>
            </a:r>
            <a:endParaRPr lang="da-DK" sz="1400" dirty="0"/>
          </a:p>
        </p:txBody>
      </p:sp>
      <p:sp>
        <p:nvSpPr>
          <p:cNvPr id="21" name="Pentagon 20"/>
          <p:cNvSpPr/>
          <p:nvPr/>
        </p:nvSpPr>
        <p:spPr>
          <a:xfrm>
            <a:off x="3131840" y="5373216"/>
            <a:ext cx="1440160" cy="648072"/>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a-DK" sz="1400" dirty="0" smtClean="0"/>
              <a:t>Produkt/</a:t>
            </a:r>
          </a:p>
          <a:p>
            <a:pPr algn="ctr"/>
            <a:r>
              <a:rPr lang="da-DK" sz="1400" dirty="0" smtClean="0"/>
              <a:t>marked</a:t>
            </a:r>
          </a:p>
        </p:txBody>
      </p:sp>
      <p:sp>
        <p:nvSpPr>
          <p:cNvPr id="22" name="Pentagon 21"/>
          <p:cNvSpPr/>
          <p:nvPr/>
        </p:nvSpPr>
        <p:spPr>
          <a:xfrm>
            <a:off x="4716016" y="5373216"/>
            <a:ext cx="1440160" cy="648072"/>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a-DK" sz="1400" dirty="0" smtClean="0"/>
              <a:t>Effektivitet</a:t>
            </a:r>
          </a:p>
        </p:txBody>
      </p:sp>
      <p:sp>
        <p:nvSpPr>
          <p:cNvPr id="23" name="Pentagon 22"/>
          <p:cNvSpPr/>
          <p:nvPr/>
        </p:nvSpPr>
        <p:spPr>
          <a:xfrm>
            <a:off x="6300192" y="5373216"/>
            <a:ext cx="1440160" cy="648072"/>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a-DK" sz="1400" dirty="0" smtClean="0"/>
              <a:t>Skalerbarhed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ØKOSYSTEMER ER SPECIALISEREDE</a:t>
            </a:r>
            <a:endParaRPr lang="da-DK" dirty="0"/>
          </a:p>
        </p:txBody>
      </p:sp>
      <p:pic>
        <p:nvPicPr>
          <p:cNvPr id="4" name="Diagram 3" descr="image002"/>
          <p:cNvPicPr>
            <a:picLocks noChangeAspect="1" noChangeArrowheads="1"/>
          </p:cNvPicPr>
          <p:nvPr/>
        </p:nvPicPr>
        <p:blipFill>
          <a:blip r:embed="rId2" cstate="print"/>
          <a:srcRect/>
          <a:stretch>
            <a:fillRect/>
          </a:stretch>
        </p:blipFill>
        <p:spPr bwMode="auto">
          <a:xfrm>
            <a:off x="683568" y="2060848"/>
            <a:ext cx="7272808" cy="2088232"/>
          </a:xfrm>
          <a:prstGeom prst="rect">
            <a:avLst/>
          </a:prstGeom>
          <a:noFill/>
          <a:ln w="9525">
            <a:noFill/>
            <a:miter lim="800000"/>
            <a:headEnd/>
            <a:tailEnd/>
          </a:ln>
        </p:spPr>
      </p:pic>
      <p:cxnSp>
        <p:nvCxnSpPr>
          <p:cNvPr id="5" name="Lige pilforbindelse 4"/>
          <p:cNvCxnSpPr/>
          <p:nvPr/>
        </p:nvCxnSpPr>
        <p:spPr>
          <a:xfrm>
            <a:off x="4355976" y="6093296"/>
            <a:ext cx="381642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Lige pilforbindelse 5"/>
          <p:cNvCxnSpPr/>
          <p:nvPr/>
        </p:nvCxnSpPr>
        <p:spPr>
          <a:xfrm flipV="1">
            <a:off x="4355976" y="4293096"/>
            <a:ext cx="0" cy="1800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Kombinationstegning 6"/>
          <p:cNvSpPr/>
          <p:nvPr/>
        </p:nvSpPr>
        <p:spPr>
          <a:xfrm>
            <a:off x="4365704" y="4635901"/>
            <a:ext cx="3589506" cy="1214337"/>
          </a:xfrm>
          <a:custGeom>
            <a:avLst/>
            <a:gdLst>
              <a:gd name="connsiteX0" fmla="*/ 0 w 3589506"/>
              <a:gd name="connsiteY0" fmla="*/ 8107 h 1214337"/>
              <a:gd name="connsiteX1" fmla="*/ 379378 w 3589506"/>
              <a:gd name="connsiteY1" fmla="*/ 27562 h 1214337"/>
              <a:gd name="connsiteX2" fmla="*/ 914400 w 3589506"/>
              <a:gd name="connsiteY2" fmla="*/ 173477 h 1214337"/>
              <a:gd name="connsiteX3" fmla="*/ 1391055 w 3589506"/>
              <a:gd name="connsiteY3" fmla="*/ 455579 h 1214337"/>
              <a:gd name="connsiteX4" fmla="*/ 1848255 w 3589506"/>
              <a:gd name="connsiteY4" fmla="*/ 873869 h 1214337"/>
              <a:gd name="connsiteX5" fmla="*/ 2169268 w 3589506"/>
              <a:gd name="connsiteY5" fmla="*/ 1029511 h 1214337"/>
              <a:gd name="connsiteX6" fmla="*/ 2714017 w 3589506"/>
              <a:gd name="connsiteY6" fmla="*/ 1136516 h 1214337"/>
              <a:gd name="connsiteX7" fmla="*/ 3589506 w 3589506"/>
              <a:gd name="connsiteY7" fmla="*/ 1214337 h 12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9506" h="1214337">
                <a:moveTo>
                  <a:pt x="0" y="8107"/>
                </a:moveTo>
                <a:cubicBezTo>
                  <a:pt x="113489" y="4053"/>
                  <a:pt x="226978" y="0"/>
                  <a:pt x="379378" y="27562"/>
                </a:cubicBezTo>
                <a:cubicBezTo>
                  <a:pt x="531778" y="55124"/>
                  <a:pt x="745787" y="102141"/>
                  <a:pt x="914400" y="173477"/>
                </a:cubicBezTo>
                <a:cubicBezTo>
                  <a:pt x="1083013" y="244813"/>
                  <a:pt x="1235413" y="338847"/>
                  <a:pt x="1391055" y="455579"/>
                </a:cubicBezTo>
                <a:cubicBezTo>
                  <a:pt x="1546697" y="572311"/>
                  <a:pt x="1718553" y="778214"/>
                  <a:pt x="1848255" y="873869"/>
                </a:cubicBezTo>
                <a:cubicBezTo>
                  <a:pt x="1977957" y="969524"/>
                  <a:pt x="2024974" y="985737"/>
                  <a:pt x="2169268" y="1029511"/>
                </a:cubicBezTo>
                <a:cubicBezTo>
                  <a:pt x="2313562" y="1073286"/>
                  <a:pt x="2477311" y="1105712"/>
                  <a:pt x="2714017" y="1136516"/>
                </a:cubicBezTo>
                <a:cubicBezTo>
                  <a:pt x="2950723" y="1167320"/>
                  <a:pt x="3270114" y="1190828"/>
                  <a:pt x="3589506" y="1214337"/>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da-DK" dirty="0">
              <a:solidFill>
                <a:srgbClr val="FF0000"/>
              </a:solidFill>
            </a:endParaRPr>
          </a:p>
        </p:txBody>
      </p:sp>
      <p:sp>
        <p:nvSpPr>
          <p:cNvPr id="8" name="Kombinationstegning 7"/>
          <p:cNvSpPr/>
          <p:nvPr/>
        </p:nvSpPr>
        <p:spPr>
          <a:xfrm>
            <a:off x="4375431" y="4653736"/>
            <a:ext cx="3599234" cy="1332689"/>
          </a:xfrm>
          <a:custGeom>
            <a:avLst/>
            <a:gdLst>
              <a:gd name="connsiteX0" fmla="*/ 0 w 3599234"/>
              <a:gd name="connsiteY0" fmla="*/ 0 h 1332689"/>
              <a:gd name="connsiteX1" fmla="*/ 145915 w 3599234"/>
              <a:gd name="connsiteY1" fmla="*/ 204281 h 1332689"/>
              <a:gd name="connsiteX2" fmla="*/ 476656 w 3599234"/>
              <a:gd name="connsiteY2" fmla="*/ 583659 h 1332689"/>
              <a:gd name="connsiteX3" fmla="*/ 778213 w 3599234"/>
              <a:gd name="connsiteY3" fmla="*/ 865761 h 1332689"/>
              <a:gd name="connsiteX4" fmla="*/ 1147864 w 3599234"/>
              <a:gd name="connsiteY4" fmla="*/ 1060315 h 1332689"/>
              <a:gd name="connsiteX5" fmla="*/ 1750979 w 3599234"/>
              <a:gd name="connsiteY5" fmla="*/ 1264595 h 1332689"/>
              <a:gd name="connsiteX6" fmla="*/ 2480554 w 3599234"/>
              <a:gd name="connsiteY6" fmla="*/ 1313234 h 1332689"/>
              <a:gd name="connsiteX7" fmla="*/ 3599234 w 3599234"/>
              <a:gd name="connsiteY7" fmla="*/ 1332689 h 133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9234" h="1332689">
                <a:moveTo>
                  <a:pt x="0" y="0"/>
                </a:moveTo>
                <a:cubicBezTo>
                  <a:pt x="33236" y="53502"/>
                  <a:pt x="66472" y="107005"/>
                  <a:pt x="145915" y="204281"/>
                </a:cubicBezTo>
                <a:cubicBezTo>
                  <a:pt x="225358" y="301557"/>
                  <a:pt x="371273" y="473412"/>
                  <a:pt x="476656" y="583659"/>
                </a:cubicBezTo>
                <a:cubicBezTo>
                  <a:pt x="582039" y="693906"/>
                  <a:pt x="666345" y="786318"/>
                  <a:pt x="778213" y="865761"/>
                </a:cubicBezTo>
                <a:cubicBezTo>
                  <a:pt x="890081" y="945204"/>
                  <a:pt x="985736" y="993843"/>
                  <a:pt x="1147864" y="1060315"/>
                </a:cubicBezTo>
                <a:cubicBezTo>
                  <a:pt x="1309992" y="1126787"/>
                  <a:pt x="1528864" y="1222442"/>
                  <a:pt x="1750979" y="1264595"/>
                </a:cubicBezTo>
                <a:cubicBezTo>
                  <a:pt x="1973094" y="1306748"/>
                  <a:pt x="2172512" y="1301885"/>
                  <a:pt x="2480554" y="1313234"/>
                </a:cubicBezTo>
                <a:cubicBezTo>
                  <a:pt x="2788596" y="1324583"/>
                  <a:pt x="3193915" y="1328636"/>
                  <a:pt x="3599234" y="1332689"/>
                </a:cubicBezTo>
              </a:path>
            </a:pathLst>
          </a:cu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da-DK"/>
          </a:p>
        </p:txBody>
      </p:sp>
      <p:sp>
        <p:nvSpPr>
          <p:cNvPr id="9" name="Tekstboks 8"/>
          <p:cNvSpPr txBox="1"/>
          <p:nvPr/>
        </p:nvSpPr>
        <p:spPr>
          <a:xfrm rot="16200000">
            <a:off x="3822909" y="5025485"/>
            <a:ext cx="653833" cy="307777"/>
          </a:xfrm>
          <a:prstGeom prst="rect">
            <a:avLst/>
          </a:prstGeom>
          <a:noFill/>
        </p:spPr>
        <p:txBody>
          <a:bodyPr wrap="none" rtlCol="0">
            <a:spAutoFit/>
          </a:bodyPr>
          <a:lstStyle/>
          <a:p>
            <a:r>
              <a:rPr lang="da-DK" sz="1400" dirty="0" err="1" smtClean="0"/>
              <a:t>RiSIKO</a:t>
            </a:r>
            <a:endParaRPr lang="da-DK" sz="1400" dirty="0"/>
          </a:p>
        </p:txBody>
      </p:sp>
      <p:sp>
        <p:nvSpPr>
          <p:cNvPr id="10" name="Tekstboks 9"/>
          <p:cNvSpPr txBox="1"/>
          <p:nvPr/>
        </p:nvSpPr>
        <p:spPr>
          <a:xfrm>
            <a:off x="5724128" y="6165304"/>
            <a:ext cx="1404423" cy="307777"/>
          </a:xfrm>
          <a:prstGeom prst="rect">
            <a:avLst/>
          </a:prstGeom>
          <a:noFill/>
        </p:spPr>
        <p:txBody>
          <a:bodyPr wrap="none" rtlCol="0">
            <a:spAutoFit/>
          </a:bodyPr>
          <a:lstStyle/>
          <a:p>
            <a:r>
              <a:rPr lang="da-DK" sz="1400" dirty="0" smtClean="0"/>
              <a:t>OMKOSTNINGER</a:t>
            </a:r>
            <a:endParaRPr lang="da-DK" sz="1400" dirty="0"/>
          </a:p>
        </p:txBody>
      </p:sp>
      <p:sp>
        <p:nvSpPr>
          <p:cNvPr id="11" name="Tekstboks 10"/>
          <p:cNvSpPr txBox="1"/>
          <p:nvPr/>
        </p:nvSpPr>
        <p:spPr>
          <a:xfrm>
            <a:off x="683568" y="4293096"/>
            <a:ext cx="3384376" cy="1754326"/>
          </a:xfrm>
          <a:prstGeom prst="rect">
            <a:avLst/>
          </a:prstGeom>
          <a:noFill/>
        </p:spPr>
        <p:txBody>
          <a:bodyPr wrap="square" rtlCol="0">
            <a:spAutoFit/>
          </a:bodyPr>
          <a:lstStyle/>
          <a:p>
            <a:r>
              <a:rPr lang="da-DK" b="1" dirty="0" smtClean="0"/>
              <a:t>Hvad </a:t>
            </a:r>
            <a:r>
              <a:rPr lang="da-DK" b="1" dirty="0" err="1" smtClean="0"/>
              <a:t>startups</a:t>
            </a:r>
            <a:r>
              <a:rPr lang="da-DK" b="1" dirty="0" smtClean="0"/>
              <a:t> jagter: </a:t>
            </a:r>
          </a:p>
          <a:p>
            <a:endParaRPr lang="da-DK" b="1" dirty="0" smtClean="0"/>
          </a:p>
          <a:p>
            <a:pPr>
              <a:buFont typeface="Arial" pitchFamily="34" charset="0"/>
              <a:buChar char="•"/>
            </a:pPr>
            <a:r>
              <a:rPr lang="da-DK" dirty="0" smtClean="0"/>
              <a:t> Hastighed</a:t>
            </a:r>
          </a:p>
          <a:p>
            <a:pPr>
              <a:buFont typeface="Arial" pitchFamily="34" charset="0"/>
              <a:buChar char="•"/>
            </a:pPr>
            <a:r>
              <a:rPr lang="da-DK" dirty="0" smtClean="0"/>
              <a:t> Pris på input</a:t>
            </a:r>
          </a:p>
          <a:p>
            <a:pPr>
              <a:buFont typeface="Arial" pitchFamily="34" charset="0"/>
              <a:buChar char="•"/>
            </a:pPr>
            <a:r>
              <a:rPr lang="da-DK" dirty="0" smtClean="0"/>
              <a:t> Pris på eksperimenter</a:t>
            </a:r>
          </a:p>
          <a:p>
            <a:pPr>
              <a:buFont typeface="Arial" pitchFamily="34" charset="0"/>
              <a:buChar char="•"/>
            </a:pPr>
            <a:r>
              <a:rPr lang="da-DK" dirty="0" smtClean="0"/>
              <a:t> Pris på ekspert hjælp</a:t>
            </a:r>
            <a:endParaRPr lang="da-DK"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Billedresultat for startup girl"/>
          <p:cNvPicPr>
            <a:picLocks noChangeAspect="1" noChangeArrowheads="1"/>
          </p:cNvPicPr>
          <p:nvPr/>
        </p:nvPicPr>
        <p:blipFill>
          <a:blip r:embed="rId2" cstate="print"/>
          <a:srcRect/>
          <a:stretch>
            <a:fillRect/>
          </a:stretch>
        </p:blipFill>
        <p:spPr bwMode="auto">
          <a:xfrm>
            <a:off x="3406144" y="2924944"/>
            <a:ext cx="5414328" cy="2952328"/>
          </a:xfrm>
          <a:prstGeom prst="rect">
            <a:avLst/>
          </a:prstGeom>
          <a:noFill/>
        </p:spPr>
      </p:pic>
      <p:sp>
        <p:nvSpPr>
          <p:cNvPr id="2" name="Titel 1"/>
          <p:cNvSpPr>
            <a:spLocks noGrp="1"/>
          </p:cNvSpPr>
          <p:nvPr>
            <p:ph type="title"/>
          </p:nvPr>
        </p:nvSpPr>
        <p:spPr/>
        <p:txBody>
          <a:bodyPr/>
          <a:lstStyle/>
          <a:p>
            <a:r>
              <a:rPr lang="da-DK" dirty="0" smtClean="0"/>
              <a:t>ØKOSYSTEMER ER MENNESKER SOM ENGAGERER SIG</a:t>
            </a:r>
            <a:endParaRPr lang="da-DK" dirty="0"/>
          </a:p>
        </p:txBody>
      </p:sp>
      <p:grpSp>
        <p:nvGrpSpPr>
          <p:cNvPr id="4" name="Gruppe 10"/>
          <p:cNvGrpSpPr/>
          <p:nvPr/>
        </p:nvGrpSpPr>
        <p:grpSpPr>
          <a:xfrm>
            <a:off x="-180528" y="2924944"/>
            <a:ext cx="3888432" cy="1440160"/>
            <a:chOff x="-324544" y="2060848"/>
            <a:chExt cx="5400600" cy="4536504"/>
          </a:xfrm>
        </p:grpSpPr>
        <p:pic>
          <p:nvPicPr>
            <p:cNvPr id="5" name="Picture 2" descr="http://www.iedp.com/Pages/ImageManager/Israel%20-%20Startup-Nation.jpg"/>
            <p:cNvPicPr>
              <a:picLocks noChangeAspect="1" noChangeArrowheads="1"/>
            </p:cNvPicPr>
            <p:nvPr/>
          </p:nvPicPr>
          <p:blipFill>
            <a:blip r:embed="rId3" cstate="print"/>
            <a:srcRect/>
            <a:stretch>
              <a:fillRect/>
            </a:stretch>
          </p:blipFill>
          <p:spPr bwMode="auto">
            <a:xfrm>
              <a:off x="-180528" y="2132856"/>
              <a:ext cx="5001887" cy="4464496"/>
            </a:xfrm>
            <a:prstGeom prst="rect">
              <a:avLst/>
            </a:prstGeom>
            <a:noFill/>
          </p:spPr>
        </p:pic>
        <p:sp>
          <p:nvSpPr>
            <p:cNvPr id="6" name="Rektangel 5"/>
            <p:cNvSpPr/>
            <p:nvPr/>
          </p:nvSpPr>
          <p:spPr>
            <a:xfrm>
              <a:off x="3707904" y="2204864"/>
              <a:ext cx="1368152" cy="2592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7" name="Rektangel 6"/>
            <p:cNvSpPr/>
            <p:nvPr/>
          </p:nvSpPr>
          <p:spPr>
            <a:xfrm>
              <a:off x="-324544" y="2060848"/>
              <a:ext cx="1512168" cy="22322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sp>
        <p:nvSpPr>
          <p:cNvPr id="8" name="Tekstboks 7"/>
          <p:cNvSpPr txBox="1"/>
          <p:nvPr/>
        </p:nvSpPr>
        <p:spPr>
          <a:xfrm>
            <a:off x="179512" y="4437112"/>
            <a:ext cx="4104456" cy="1477328"/>
          </a:xfrm>
          <a:prstGeom prst="rect">
            <a:avLst/>
          </a:prstGeom>
          <a:noFill/>
        </p:spPr>
        <p:txBody>
          <a:bodyPr wrap="square" rtlCol="0">
            <a:spAutoFit/>
          </a:bodyPr>
          <a:lstStyle/>
          <a:p>
            <a:r>
              <a:rPr lang="da-DK" dirty="0" smtClean="0"/>
              <a:t>500 Serielle iværksættere</a:t>
            </a:r>
          </a:p>
          <a:p>
            <a:endParaRPr lang="da-DK" dirty="0" smtClean="0"/>
          </a:p>
          <a:p>
            <a:r>
              <a:rPr lang="da-DK" dirty="0" smtClean="0"/>
              <a:t>80 pct. af alle </a:t>
            </a:r>
            <a:r>
              <a:rPr lang="da-DK" dirty="0" err="1" smtClean="0"/>
              <a:t>scaleups</a:t>
            </a:r>
            <a:endParaRPr lang="da-DK" dirty="0" smtClean="0"/>
          </a:p>
          <a:p>
            <a:endParaRPr lang="da-DK" dirty="0" smtClean="0"/>
          </a:p>
          <a:p>
            <a:r>
              <a:rPr lang="da-DK" dirty="0" smtClean="0"/>
              <a:t>Reinvestere tid og ressourcer</a:t>
            </a:r>
            <a:endParaRPr lang="da-DK" dirty="0"/>
          </a:p>
        </p:txBody>
      </p:sp>
      <p:sp>
        <p:nvSpPr>
          <p:cNvPr id="9" name="Afrundet rektangel 8"/>
          <p:cNvSpPr/>
          <p:nvPr/>
        </p:nvSpPr>
        <p:spPr>
          <a:xfrm>
            <a:off x="3995936" y="4005064"/>
            <a:ext cx="1656184" cy="86409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a-DK" dirty="0" smtClean="0"/>
              <a:t>Virksomheder</a:t>
            </a:r>
            <a:endParaRPr lang="da-DK" dirty="0"/>
          </a:p>
        </p:txBody>
      </p:sp>
      <p:sp>
        <p:nvSpPr>
          <p:cNvPr id="10" name="Afrundet rektangel 9"/>
          <p:cNvSpPr/>
          <p:nvPr/>
        </p:nvSpPr>
        <p:spPr>
          <a:xfrm>
            <a:off x="5364088" y="2996952"/>
            <a:ext cx="1656184" cy="86409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a-DK" dirty="0" smtClean="0"/>
              <a:t>Viden/indsigt</a:t>
            </a:r>
            <a:endParaRPr lang="da-DK" dirty="0"/>
          </a:p>
        </p:txBody>
      </p:sp>
      <p:sp>
        <p:nvSpPr>
          <p:cNvPr id="11" name="Afrundet rektangel 10"/>
          <p:cNvSpPr/>
          <p:nvPr/>
        </p:nvSpPr>
        <p:spPr>
          <a:xfrm>
            <a:off x="6732240" y="4005064"/>
            <a:ext cx="1656184" cy="86409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a-DK" dirty="0" smtClean="0"/>
              <a:t>Kapital</a:t>
            </a:r>
            <a:endParaRPr lang="da-DK" dirty="0"/>
          </a:p>
        </p:txBody>
      </p:sp>
      <p:sp>
        <p:nvSpPr>
          <p:cNvPr id="12" name="Afrundet rektangel 11"/>
          <p:cNvSpPr/>
          <p:nvPr/>
        </p:nvSpPr>
        <p:spPr>
          <a:xfrm>
            <a:off x="5364088" y="5013176"/>
            <a:ext cx="1656184" cy="86409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a-DK" dirty="0" smtClean="0"/>
              <a:t>Træning/</a:t>
            </a:r>
          </a:p>
          <a:p>
            <a:pPr algn="ctr"/>
            <a:r>
              <a:rPr lang="da-DK" dirty="0" smtClean="0"/>
              <a:t>service</a:t>
            </a:r>
            <a:endParaRPr lang="da-DK"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7014</TotalTime>
  <Words>480</Words>
  <Application>Microsoft Office PowerPoint</Application>
  <PresentationFormat>Skærmshow (4:3)</PresentationFormat>
  <Paragraphs>132</Paragraphs>
  <Slides>13</Slides>
  <Notes>1</Notes>
  <HiddenSlides>0</HiddenSlides>
  <MMClips>0</MMClips>
  <ScaleCrop>false</ScaleCrop>
  <HeadingPairs>
    <vt:vector size="4" baseType="variant">
      <vt:variant>
        <vt:lpstr>Tema</vt:lpstr>
      </vt:variant>
      <vt:variant>
        <vt:i4>1</vt:i4>
      </vt:variant>
      <vt:variant>
        <vt:lpstr>Diastitler</vt:lpstr>
      </vt:variant>
      <vt:variant>
        <vt:i4>13</vt:i4>
      </vt:variant>
    </vt:vector>
  </HeadingPairs>
  <TitlesOfParts>
    <vt:vector size="14" baseType="lpstr">
      <vt:lpstr>Office Theme</vt:lpstr>
      <vt:lpstr>ScaleUp Denmark – Peter Torstensen </vt:lpstr>
      <vt:lpstr>LOV OM ELITEIDRÆT VS. SCALEUP DK</vt:lpstr>
      <vt:lpstr>HVAD ER VORES POTENTIALE?</vt:lpstr>
      <vt:lpstr>TENDENSER I DEN NY GENERATION AF SCALEUPS</vt:lpstr>
      <vt:lpstr>OPGAVEN ER KLAR</vt:lpstr>
      <vt:lpstr>BRUGE KRÆFTERNE PÅ DE RIGTIGE</vt:lpstr>
      <vt:lpstr>HVAD VIL DET SIGE AT SKALERE</vt:lpstr>
      <vt:lpstr>ØKOSYSTEMER ER SPECIALISEREDE</vt:lpstr>
      <vt:lpstr>ØKOSYSTEMER ER MENNESKER SOM ENGAGERER SIG</vt:lpstr>
      <vt:lpstr>PowerPoint-præsentation</vt:lpstr>
      <vt:lpstr>SUCCES AVLER SUCCES</vt:lpstr>
      <vt:lpstr>IKKE KUN ”UNICORNS”</vt:lpstr>
      <vt:lpstr>SCALEUP DENMARK SOM STARTUP DER LEDER EFTER SKALERBARHED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Anders Berthelsen</dc:creator>
  <cp:lastModifiedBy>Morten Christensen, MOC.</cp:lastModifiedBy>
  <cp:revision>222</cp:revision>
  <dcterms:created xsi:type="dcterms:W3CDTF">2009-11-05T10:56:14Z</dcterms:created>
  <dcterms:modified xsi:type="dcterms:W3CDTF">2016-12-02T12:07:04Z</dcterms:modified>
</cp:coreProperties>
</file>