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49"/>
  </p:notesMasterIdLst>
  <p:sldIdLst>
    <p:sldId id="256" r:id="rId3"/>
    <p:sldId id="323" r:id="rId4"/>
    <p:sldId id="258" r:id="rId5"/>
    <p:sldId id="260" r:id="rId6"/>
    <p:sldId id="261" r:id="rId7"/>
    <p:sldId id="263" r:id="rId8"/>
    <p:sldId id="265" r:id="rId9"/>
    <p:sldId id="264" r:id="rId10"/>
    <p:sldId id="324" r:id="rId11"/>
    <p:sldId id="267" r:id="rId12"/>
    <p:sldId id="269" r:id="rId13"/>
    <p:sldId id="270" r:id="rId14"/>
    <p:sldId id="325" r:id="rId15"/>
    <p:sldId id="272" r:id="rId16"/>
    <p:sldId id="292" r:id="rId17"/>
    <p:sldId id="262" r:id="rId18"/>
    <p:sldId id="294" r:id="rId19"/>
    <p:sldId id="296" r:id="rId20"/>
    <p:sldId id="297" r:id="rId21"/>
    <p:sldId id="300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26" r:id="rId30"/>
    <p:sldId id="304" r:id="rId31"/>
    <p:sldId id="306" r:id="rId32"/>
    <p:sldId id="308" r:id="rId33"/>
    <p:sldId id="309" r:id="rId34"/>
    <p:sldId id="310" r:id="rId35"/>
    <p:sldId id="312" r:id="rId36"/>
    <p:sldId id="341" r:id="rId37"/>
    <p:sldId id="342" r:id="rId38"/>
    <p:sldId id="343" r:id="rId39"/>
    <p:sldId id="344" r:id="rId40"/>
    <p:sldId id="345" r:id="rId41"/>
    <p:sldId id="346" r:id="rId42"/>
    <p:sldId id="276" r:id="rId43"/>
    <p:sldId id="280" r:id="rId44"/>
    <p:sldId id="279" r:id="rId45"/>
    <p:sldId id="281" r:id="rId46"/>
    <p:sldId id="284" r:id="rId47"/>
    <p:sldId id="285" r:id="rId48"/>
  </p:sldIdLst>
  <p:sldSz cx="9144000" cy="6858000" type="screen4x3"/>
  <p:notesSz cx="6858000" cy="9144000"/>
  <p:defaultTextStyle>
    <a:defPPr>
      <a:defRPr lang="da-DK"/>
    </a:defPPr>
    <a:lvl1pPr marL="0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90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80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70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58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48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38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28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18" algn="l" defTabSz="9141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D6E7"/>
    <a:srgbClr val="5DA6CB"/>
    <a:srgbClr val="337B9F"/>
    <a:srgbClr val="A22828"/>
    <a:srgbClr val="6C8438"/>
    <a:srgbClr val="F0E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llemlayout 2 - Markerin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llemlayout 2 - Markering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llemlayout 2 - Marker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yst layou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llemlayou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yst layou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69" autoAdjust="0"/>
  </p:normalViewPr>
  <p:slideViewPr>
    <p:cSldViewPr>
      <p:cViewPr varScale="1">
        <p:scale>
          <a:sx n="137" d="100"/>
          <a:sy n="137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72B9DA-723B-46E1-B00B-4B82279BFB6C}" type="doc">
      <dgm:prSet loTypeId="urn:microsoft.com/office/officeart/2009/3/layout/StepUpProcess" loCatId="process" qsTypeId="urn:microsoft.com/office/officeart/2005/8/quickstyle/simple4" qsCatId="simple" csTypeId="urn:microsoft.com/office/officeart/2005/8/colors/accent1_2" csCatId="accent1" phldr="1"/>
      <dgm:spPr/>
    </dgm:pt>
    <dgm:pt modelId="{8F000B3B-DE33-4580-8642-0430694A84B7}">
      <dgm:prSet phldrT="[Tekst]" custT="1"/>
      <dgm:spPr/>
      <dgm:t>
        <a:bodyPr/>
        <a:lstStyle/>
        <a:p>
          <a:r>
            <a:rPr lang="da-DK" sz="1000" b="1" u="sng" dirty="0" smtClean="0"/>
            <a:t>Høringer</a:t>
          </a:r>
        </a:p>
        <a:p>
          <a:r>
            <a:rPr lang="da-DK" sz="800" dirty="0" smtClean="0"/>
            <a:t>Skriftlige svar på statslige udspil</a:t>
          </a:r>
          <a:endParaRPr lang="da-DK" sz="800" dirty="0"/>
        </a:p>
      </dgm:t>
    </dgm:pt>
    <dgm:pt modelId="{A88F7059-7E37-462A-B2C9-893E333BF813}" type="parTrans" cxnId="{845F3E03-F657-4B79-8ECE-AAD6DCA6B74E}">
      <dgm:prSet/>
      <dgm:spPr/>
      <dgm:t>
        <a:bodyPr/>
        <a:lstStyle/>
        <a:p>
          <a:endParaRPr lang="da-DK"/>
        </a:p>
      </dgm:t>
    </dgm:pt>
    <dgm:pt modelId="{A6EA8392-9007-417C-9F7E-14AF5AAF7E7C}" type="sibTrans" cxnId="{845F3E03-F657-4B79-8ECE-AAD6DCA6B74E}">
      <dgm:prSet/>
      <dgm:spPr/>
      <dgm:t>
        <a:bodyPr/>
        <a:lstStyle/>
        <a:p>
          <a:endParaRPr lang="da-DK"/>
        </a:p>
      </dgm:t>
    </dgm:pt>
    <dgm:pt modelId="{FC354314-1440-4E9A-A946-E2CE2427C729}">
      <dgm:prSet phldrT="[Tekst]" custT="1"/>
      <dgm:spPr/>
      <dgm:t>
        <a:bodyPr/>
        <a:lstStyle/>
        <a:p>
          <a:r>
            <a:rPr lang="da-DK" sz="1000" b="1" u="sng" smtClean="0"/>
            <a:t>Udvalg</a:t>
          </a:r>
        </a:p>
        <a:p>
          <a:r>
            <a:rPr lang="da-DK" sz="800" smtClean="0"/>
            <a:t>Deltagelse i statslige udvalg</a:t>
          </a:r>
          <a:endParaRPr lang="da-DK" sz="800" dirty="0"/>
        </a:p>
      </dgm:t>
    </dgm:pt>
    <dgm:pt modelId="{5D112062-2568-4E4F-ACFD-24A7E02D3D5C}" type="parTrans" cxnId="{1E9BACD8-B76D-41BE-83C1-9F5206019333}">
      <dgm:prSet/>
      <dgm:spPr/>
      <dgm:t>
        <a:bodyPr/>
        <a:lstStyle/>
        <a:p>
          <a:endParaRPr lang="da-DK"/>
        </a:p>
      </dgm:t>
    </dgm:pt>
    <dgm:pt modelId="{52779B66-4A17-43C0-822F-86B71B94AFFA}" type="sibTrans" cxnId="{1E9BACD8-B76D-41BE-83C1-9F5206019333}">
      <dgm:prSet/>
      <dgm:spPr/>
      <dgm:t>
        <a:bodyPr/>
        <a:lstStyle/>
        <a:p>
          <a:endParaRPr lang="da-DK"/>
        </a:p>
      </dgm:t>
    </dgm:pt>
    <dgm:pt modelId="{D9EBC723-A02C-41CC-A9F5-AB7F35ECF776}">
      <dgm:prSet phldrT="[Tekst]" custT="1"/>
      <dgm:spPr/>
      <dgm:t>
        <a:bodyPr/>
        <a:lstStyle/>
        <a:p>
          <a:r>
            <a:rPr lang="da-DK" sz="1000" b="1" u="sng" smtClean="0"/>
            <a:t>Analyser</a:t>
          </a:r>
        </a:p>
        <a:p>
          <a:r>
            <a:rPr lang="da-DK" sz="800" smtClean="0"/>
            <a:t>Egne visioner, publikationer</a:t>
          </a:r>
          <a:endParaRPr lang="da-DK" sz="800" dirty="0"/>
        </a:p>
      </dgm:t>
    </dgm:pt>
    <dgm:pt modelId="{D9160CF4-28FD-423F-90DE-83A9B42A2FB3}" type="parTrans" cxnId="{0AAA59A4-C0D1-451D-9C07-B6AA26480ED0}">
      <dgm:prSet/>
      <dgm:spPr/>
      <dgm:t>
        <a:bodyPr/>
        <a:lstStyle/>
        <a:p>
          <a:endParaRPr lang="da-DK"/>
        </a:p>
      </dgm:t>
    </dgm:pt>
    <dgm:pt modelId="{E925D814-34E3-4B26-BD1E-C81BCEB430D2}" type="sibTrans" cxnId="{0AAA59A4-C0D1-451D-9C07-B6AA26480ED0}">
      <dgm:prSet/>
      <dgm:spPr/>
      <dgm:t>
        <a:bodyPr/>
        <a:lstStyle/>
        <a:p>
          <a:endParaRPr lang="da-DK"/>
        </a:p>
      </dgm:t>
    </dgm:pt>
    <dgm:pt modelId="{FA851BFD-6943-42BB-BE2A-7859726953D5}">
      <dgm:prSet phldrT="[Tekst]" custT="1"/>
      <dgm:spPr/>
      <dgm:t>
        <a:bodyPr/>
        <a:lstStyle/>
        <a:p>
          <a:r>
            <a:rPr lang="da-DK" sz="1000" b="1" u="sng" dirty="0" smtClean="0"/>
            <a:t>Projekt</a:t>
          </a:r>
        </a:p>
        <a:p>
          <a:r>
            <a:rPr lang="da-DK" sz="800" dirty="0" smtClean="0"/>
            <a:t>Sikring via projekt af alle med-lemmers implementering af visionerne</a:t>
          </a:r>
          <a:endParaRPr lang="da-DK" sz="800" dirty="0"/>
        </a:p>
      </dgm:t>
    </dgm:pt>
    <dgm:pt modelId="{A6DFB349-1067-4ACA-B934-E071B7759401}" type="parTrans" cxnId="{7F637C50-41A5-4BF5-857A-F2710A342A1F}">
      <dgm:prSet/>
      <dgm:spPr/>
      <dgm:t>
        <a:bodyPr/>
        <a:lstStyle/>
        <a:p>
          <a:endParaRPr lang="da-DK"/>
        </a:p>
      </dgm:t>
    </dgm:pt>
    <dgm:pt modelId="{5680AE10-D8A1-490B-BEFD-C2091E9D12BB}" type="sibTrans" cxnId="{7F637C50-41A5-4BF5-857A-F2710A342A1F}">
      <dgm:prSet/>
      <dgm:spPr/>
      <dgm:t>
        <a:bodyPr/>
        <a:lstStyle/>
        <a:p>
          <a:endParaRPr lang="da-DK"/>
        </a:p>
      </dgm:t>
    </dgm:pt>
    <dgm:pt modelId="{3FDC2712-5481-475D-B3B7-7F380D2F32CF}">
      <dgm:prSet phldrT="[Tekst]" custT="1"/>
      <dgm:spPr/>
      <dgm:t>
        <a:bodyPr/>
        <a:lstStyle/>
        <a:p>
          <a:r>
            <a:rPr lang="da-DK" sz="1000" b="1" u="sng" dirty="0" smtClean="0"/>
            <a:t>Presse</a:t>
          </a:r>
        </a:p>
        <a:p>
          <a:r>
            <a:rPr lang="da-DK" sz="800" dirty="0" smtClean="0"/>
            <a:t>Visioner sættes på politisk dagorden</a:t>
          </a:r>
          <a:endParaRPr lang="da-DK" sz="800" dirty="0"/>
        </a:p>
      </dgm:t>
    </dgm:pt>
    <dgm:pt modelId="{9452DCC1-CE78-4951-8D52-35FBC9FE36AC}" type="parTrans" cxnId="{13DD38F5-B15C-414E-B4D6-9C7FA2BDE444}">
      <dgm:prSet/>
      <dgm:spPr/>
      <dgm:t>
        <a:bodyPr/>
        <a:lstStyle/>
        <a:p>
          <a:endParaRPr lang="da-DK"/>
        </a:p>
      </dgm:t>
    </dgm:pt>
    <dgm:pt modelId="{BC1240E2-EDD4-4F7B-AD5D-96A40C47D345}" type="sibTrans" cxnId="{13DD38F5-B15C-414E-B4D6-9C7FA2BDE444}">
      <dgm:prSet/>
      <dgm:spPr/>
      <dgm:t>
        <a:bodyPr/>
        <a:lstStyle/>
        <a:p>
          <a:endParaRPr lang="da-DK"/>
        </a:p>
      </dgm:t>
    </dgm:pt>
    <dgm:pt modelId="{98AED68D-4A34-4DE7-ACDE-18FBBE9FA6F4}">
      <dgm:prSet phldrT="[Tekst]" custT="1"/>
      <dgm:spPr/>
      <dgm:t>
        <a:bodyPr/>
        <a:lstStyle/>
        <a:p>
          <a:r>
            <a:rPr lang="da-DK" sz="1000" b="1" u="sng" dirty="0" smtClean="0"/>
            <a:t>Inspiration</a:t>
          </a:r>
        </a:p>
        <a:p>
          <a:r>
            <a:rPr lang="da-DK" sz="800" dirty="0" smtClean="0"/>
            <a:t>Videndeling ml. medlemmer via gode eksempler</a:t>
          </a:r>
          <a:endParaRPr lang="da-DK" sz="800" dirty="0"/>
        </a:p>
      </dgm:t>
    </dgm:pt>
    <dgm:pt modelId="{6568363A-739F-4E71-97B3-7369BF1FEADA}" type="parTrans" cxnId="{9A91A5CA-8A58-44F2-9B54-2D4C8DD0BEF2}">
      <dgm:prSet/>
      <dgm:spPr/>
      <dgm:t>
        <a:bodyPr/>
        <a:lstStyle/>
        <a:p>
          <a:endParaRPr lang="da-DK"/>
        </a:p>
      </dgm:t>
    </dgm:pt>
    <dgm:pt modelId="{EDD39988-D5EA-4604-87AA-7D897C5CB106}" type="sibTrans" cxnId="{9A91A5CA-8A58-44F2-9B54-2D4C8DD0BEF2}">
      <dgm:prSet/>
      <dgm:spPr/>
      <dgm:t>
        <a:bodyPr/>
        <a:lstStyle/>
        <a:p>
          <a:endParaRPr lang="da-DK"/>
        </a:p>
      </dgm:t>
    </dgm:pt>
    <dgm:pt modelId="{9A50D990-E717-4C0E-BD49-289D899A0094}">
      <dgm:prSet phldrT="[Tekst]" custT="1"/>
      <dgm:spPr/>
      <dgm:t>
        <a:bodyPr/>
        <a:lstStyle/>
        <a:p>
          <a:r>
            <a:rPr lang="da-DK" sz="1000" b="1" u="sng" dirty="0" smtClean="0"/>
            <a:t>Monitorering</a:t>
          </a:r>
        </a:p>
        <a:p>
          <a:r>
            <a:rPr lang="da-DK" sz="800" dirty="0" smtClean="0"/>
            <a:t>Opfølgning på alle medlemmers implementering af visionerne</a:t>
          </a:r>
          <a:endParaRPr lang="da-DK" sz="800" dirty="0"/>
        </a:p>
      </dgm:t>
    </dgm:pt>
    <dgm:pt modelId="{47EA4422-0A27-46B8-8201-52955D9F63CA}" type="parTrans" cxnId="{D098AEF2-3899-4120-A9D6-BDD7F95BF9CB}">
      <dgm:prSet/>
      <dgm:spPr/>
      <dgm:t>
        <a:bodyPr/>
        <a:lstStyle/>
        <a:p>
          <a:endParaRPr lang="da-DK"/>
        </a:p>
      </dgm:t>
    </dgm:pt>
    <dgm:pt modelId="{3A134A81-1B54-4323-BDF1-F2961A8C5C63}" type="sibTrans" cxnId="{D098AEF2-3899-4120-A9D6-BDD7F95BF9CB}">
      <dgm:prSet/>
      <dgm:spPr/>
      <dgm:t>
        <a:bodyPr/>
        <a:lstStyle/>
        <a:p>
          <a:endParaRPr lang="da-DK"/>
        </a:p>
      </dgm:t>
    </dgm:pt>
    <dgm:pt modelId="{FDC9BF7D-A2CA-4E80-A29D-0758008083E6}" type="pres">
      <dgm:prSet presAssocID="{1772B9DA-723B-46E1-B00B-4B82279BFB6C}" presName="rootnode" presStyleCnt="0">
        <dgm:presLayoutVars>
          <dgm:chMax/>
          <dgm:chPref/>
          <dgm:dir/>
          <dgm:animLvl val="lvl"/>
        </dgm:presLayoutVars>
      </dgm:prSet>
      <dgm:spPr/>
    </dgm:pt>
    <dgm:pt modelId="{61FD5F09-8965-4505-B64F-0E29CB9146B8}" type="pres">
      <dgm:prSet presAssocID="{8F000B3B-DE33-4580-8642-0430694A84B7}" presName="composite" presStyleCnt="0"/>
      <dgm:spPr/>
    </dgm:pt>
    <dgm:pt modelId="{ABE56DE0-8089-44C1-936C-894CD7DBB372}" type="pres">
      <dgm:prSet presAssocID="{8F000B3B-DE33-4580-8642-0430694A84B7}" presName="LShape" presStyleLbl="alignNode1" presStyleIdx="0" presStyleCnt="13"/>
      <dgm:spPr>
        <a:solidFill>
          <a:schemeClr val="tx2"/>
        </a:solidFill>
        <a:ln>
          <a:noFill/>
        </a:ln>
      </dgm:spPr>
    </dgm:pt>
    <dgm:pt modelId="{A0889BF7-B376-49F4-9EF6-4952D8D8E989}" type="pres">
      <dgm:prSet presAssocID="{8F000B3B-DE33-4580-8642-0430694A84B7}" presName="ParentText" presStyleLbl="revTx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B1724DAE-8DEE-4A5D-BF19-8DAB13B46BE5}" type="pres">
      <dgm:prSet presAssocID="{8F000B3B-DE33-4580-8642-0430694A84B7}" presName="Triangle" presStyleLbl="alignNode1" presStyleIdx="1" presStyleCnt="13"/>
      <dgm:spPr>
        <a:solidFill>
          <a:schemeClr val="tx2"/>
        </a:solidFill>
        <a:ln>
          <a:noFill/>
        </a:ln>
      </dgm:spPr>
    </dgm:pt>
    <dgm:pt modelId="{FDECDCBB-5619-4FD7-BF9D-9C0536C325C4}" type="pres">
      <dgm:prSet presAssocID="{A6EA8392-9007-417C-9F7E-14AF5AAF7E7C}" presName="sibTrans" presStyleCnt="0"/>
      <dgm:spPr/>
    </dgm:pt>
    <dgm:pt modelId="{5EB798D2-478F-430E-A9E7-8AE4318A4701}" type="pres">
      <dgm:prSet presAssocID="{A6EA8392-9007-417C-9F7E-14AF5AAF7E7C}" presName="space" presStyleCnt="0"/>
      <dgm:spPr/>
    </dgm:pt>
    <dgm:pt modelId="{A250A160-F521-470B-87C1-AB0109E1FC9D}" type="pres">
      <dgm:prSet presAssocID="{FC354314-1440-4E9A-A946-E2CE2427C729}" presName="composite" presStyleCnt="0"/>
      <dgm:spPr/>
    </dgm:pt>
    <dgm:pt modelId="{26506F57-9561-4DB4-B8CB-13730E46EFF0}" type="pres">
      <dgm:prSet presAssocID="{FC354314-1440-4E9A-A946-E2CE2427C729}" presName="LShape" presStyleLbl="alignNode1" presStyleIdx="2" presStyleCnt="13"/>
      <dgm:spPr>
        <a:solidFill>
          <a:schemeClr val="tx2"/>
        </a:solidFill>
        <a:ln>
          <a:noFill/>
        </a:ln>
      </dgm:spPr>
    </dgm:pt>
    <dgm:pt modelId="{6342DEAA-3C40-4A08-964B-3BDB779DD9FF}" type="pres">
      <dgm:prSet presAssocID="{FC354314-1440-4E9A-A946-E2CE2427C729}" presName="ParentText" presStyleLbl="revTx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C9A079A1-3BB6-4983-A7AE-847A427C5B7E}" type="pres">
      <dgm:prSet presAssocID="{FC354314-1440-4E9A-A946-E2CE2427C729}" presName="Triangle" presStyleLbl="alignNode1" presStyleIdx="3" presStyleCnt="13"/>
      <dgm:spPr>
        <a:solidFill>
          <a:schemeClr val="tx2"/>
        </a:solidFill>
        <a:ln>
          <a:noFill/>
        </a:ln>
      </dgm:spPr>
    </dgm:pt>
    <dgm:pt modelId="{945FEF86-A0A9-49D6-B991-D8468CBEF9D6}" type="pres">
      <dgm:prSet presAssocID="{52779B66-4A17-43C0-822F-86B71B94AFFA}" presName="sibTrans" presStyleCnt="0"/>
      <dgm:spPr/>
    </dgm:pt>
    <dgm:pt modelId="{2F27CB7D-CE2F-49B9-8158-EC5F55FDDD27}" type="pres">
      <dgm:prSet presAssocID="{52779B66-4A17-43C0-822F-86B71B94AFFA}" presName="space" presStyleCnt="0"/>
      <dgm:spPr/>
    </dgm:pt>
    <dgm:pt modelId="{32B54DE8-AB54-43FC-ADFA-2028BC13ED58}" type="pres">
      <dgm:prSet presAssocID="{D9EBC723-A02C-41CC-A9F5-AB7F35ECF776}" presName="composite" presStyleCnt="0"/>
      <dgm:spPr/>
    </dgm:pt>
    <dgm:pt modelId="{AB58927C-DAED-458E-932E-7272B744EFC5}" type="pres">
      <dgm:prSet presAssocID="{D9EBC723-A02C-41CC-A9F5-AB7F35ECF776}" presName="LShape" presStyleLbl="alignNode1" presStyleIdx="4" presStyleCnt="13"/>
      <dgm:spPr>
        <a:solidFill>
          <a:schemeClr val="tx2"/>
        </a:solidFill>
        <a:ln>
          <a:noFill/>
        </a:ln>
      </dgm:spPr>
    </dgm:pt>
    <dgm:pt modelId="{B239E841-AF40-46C0-B08D-CC224686070F}" type="pres">
      <dgm:prSet presAssocID="{D9EBC723-A02C-41CC-A9F5-AB7F35ECF776}" presName="ParentText" presStyleLbl="revTx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324934A5-66A5-46C8-9F88-4222B74BB04B}" type="pres">
      <dgm:prSet presAssocID="{D9EBC723-A02C-41CC-A9F5-AB7F35ECF776}" presName="Triangle" presStyleLbl="alignNode1" presStyleIdx="5" presStyleCnt="13"/>
      <dgm:spPr>
        <a:solidFill>
          <a:schemeClr val="tx2"/>
        </a:solidFill>
        <a:ln>
          <a:noFill/>
        </a:ln>
      </dgm:spPr>
    </dgm:pt>
    <dgm:pt modelId="{FBEC6FEF-D5E1-4186-9AB4-42277E5C0E6F}" type="pres">
      <dgm:prSet presAssocID="{E925D814-34E3-4B26-BD1E-C81BCEB430D2}" presName="sibTrans" presStyleCnt="0"/>
      <dgm:spPr/>
    </dgm:pt>
    <dgm:pt modelId="{0DC141F1-CB6C-4648-AA41-8F2EBDD22CE3}" type="pres">
      <dgm:prSet presAssocID="{E925D814-34E3-4B26-BD1E-C81BCEB430D2}" presName="space" presStyleCnt="0"/>
      <dgm:spPr/>
    </dgm:pt>
    <dgm:pt modelId="{0D642A16-4DC7-4DF4-9D60-5F86DD55EE4E}" type="pres">
      <dgm:prSet presAssocID="{3FDC2712-5481-475D-B3B7-7F380D2F32CF}" presName="composite" presStyleCnt="0"/>
      <dgm:spPr/>
    </dgm:pt>
    <dgm:pt modelId="{EAC32516-D750-4B15-8477-F1E13E33E443}" type="pres">
      <dgm:prSet presAssocID="{3FDC2712-5481-475D-B3B7-7F380D2F32CF}" presName="LShape" presStyleLbl="alignNode1" presStyleIdx="6" presStyleCnt="13"/>
      <dgm:spPr>
        <a:solidFill>
          <a:schemeClr val="tx2"/>
        </a:solidFill>
        <a:ln>
          <a:noFill/>
        </a:ln>
      </dgm:spPr>
    </dgm:pt>
    <dgm:pt modelId="{6DC75CD0-7619-4FCD-B8E7-929E86B36E66}" type="pres">
      <dgm:prSet presAssocID="{3FDC2712-5481-475D-B3B7-7F380D2F32CF}" presName="ParentText" presStyleLbl="revTx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48B708CB-0240-4A3D-B2DC-9F881B480698}" type="pres">
      <dgm:prSet presAssocID="{3FDC2712-5481-475D-B3B7-7F380D2F32CF}" presName="Triangle" presStyleLbl="alignNode1" presStyleIdx="7" presStyleCnt="13"/>
      <dgm:spPr>
        <a:solidFill>
          <a:schemeClr val="tx2"/>
        </a:solidFill>
        <a:ln>
          <a:noFill/>
        </a:ln>
      </dgm:spPr>
    </dgm:pt>
    <dgm:pt modelId="{83C3D10A-59C7-4BFD-A07F-964ECB173207}" type="pres">
      <dgm:prSet presAssocID="{BC1240E2-EDD4-4F7B-AD5D-96A40C47D345}" presName="sibTrans" presStyleCnt="0"/>
      <dgm:spPr/>
    </dgm:pt>
    <dgm:pt modelId="{84871D67-3B0D-49D3-A87F-F80341913529}" type="pres">
      <dgm:prSet presAssocID="{BC1240E2-EDD4-4F7B-AD5D-96A40C47D345}" presName="space" presStyleCnt="0"/>
      <dgm:spPr/>
    </dgm:pt>
    <dgm:pt modelId="{D9AE60A5-68A0-4D26-B8DC-A2B8D5C391F3}" type="pres">
      <dgm:prSet presAssocID="{98AED68D-4A34-4DE7-ACDE-18FBBE9FA6F4}" presName="composite" presStyleCnt="0"/>
      <dgm:spPr/>
    </dgm:pt>
    <dgm:pt modelId="{42A207D2-32AE-4A96-937F-315F9944E869}" type="pres">
      <dgm:prSet presAssocID="{98AED68D-4A34-4DE7-ACDE-18FBBE9FA6F4}" presName="LShape" presStyleLbl="alignNode1" presStyleIdx="8" presStyleCnt="13"/>
      <dgm:spPr>
        <a:solidFill>
          <a:schemeClr val="tx2"/>
        </a:solidFill>
        <a:ln>
          <a:noFill/>
        </a:ln>
      </dgm:spPr>
    </dgm:pt>
    <dgm:pt modelId="{3D2185DD-C360-444F-9325-5D3C65A881BD}" type="pres">
      <dgm:prSet presAssocID="{98AED68D-4A34-4DE7-ACDE-18FBBE9FA6F4}" presName="ParentText" presStyleLbl="revTx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EB178129-5D22-4BCC-9ACB-A1B7345C6ADA}" type="pres">
      <dgm:prSet presAssocID="{98AED68D-4A34-4DE7-ACDE-18FBBE9FA6F4}" presName="Triangle" presStyleLbl="alignNode1" presStyleIdx="9" presStyleCnt="13"/>
      <dgm:spPr>
        <a:solidFill>
          <a:schemeClr val="tx2"/>
        </a:solidFill>
        <a:ln>
          <a:noFill/>
        </a:ln>
      </dgm:spPr>
    </dgm:pt>
    <dgm:pt modelId="{1837C253-4586-4CDC-8742-58BA671BEF13}" type="pres">
      <dgm:prSet presAssocID="{EDD39988-D5EA-4604-87AA-7D897C5CB106}" presName="sibTrans" presStyleCnt="0"/>
      <dgm:spPr/>
    </dgm:pt>
    <dgm:pt modelId="{C81AC00E-5138-48AD-8156-DC098CA430F4}" type="pres">
      <dgm:prSet presAssocID="{EDD39988-D5EA-4604-87AA-7D897C5CB106}" presName="space" presStyleCnt="0"/>
      <dgm:spPr/>
    </dgm:pt>
    <dgm:pt modelId="{823645D4-2F29-41BB-9C69-56558BF8F4DB}" type="pres">
      <dgm:prSet presAssocID="{9A50D990-E717-4C0E-BD49-289D899A0094}" presName="composite" presStyleCnt="0"/>
      <dgm:spPr/>
    </dgm:pt>
    <dgm:pt modelId="{AE8ABAA9-AA11-4F27-B254-1BFAA0994056}" type="pres">
      <dgm:prSet presAssocID="{9A50D990-E717-4C0E-BD49-289D899A0094}" presName="LShape" presStyleLbl="alignNode1" presStyleIdx="10" presStyleCnt="13"/>
      <dgm:spPr>
        <a:solidFill>
          <a:schemeClr val="tx2"/>
        </a:solidFill>
        <a:ln>
          <a:noFill/>
        </a:ln>
      </dgm:spPr>
    </dgm:pt>
    <dgm:pt modelId="{889A803A-AAE5-4436-AE99-271951C7A2F1}" type="pres">
      <dgm:prSet presAssocID="{9A50D990-E717-4C0E-BD49-289D899A0094}" presName="ParentText" presStyleLbl="revTx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61940C4-AF79-41D6-9C89-3EFC24944CC2}" type="pres">
      <dgm:prSet presAssocID="{9A50D990-E717-4C0E-BD49-289D899A0094}" presName="Triangle" presStyleLbl="alignNode1" presStyleIdx="11" presStyleCnt="13"/>
      <dgm:spPr>
        <a:solidFill>
          <a:schemeClr val="tx2"/>
        </a:solidFill>
        <a:ln>
          <a:noFill/>
        </a:ln>
      </dgm:spPr>
    </dgm:pt>
    <dgm:pt modelId="{1EB833E9-A40A-4871-B1D0-6C8BC55DCF01}" type="pres">
      <dgm:prSet presAssocID="{3A134A81-1B54-4323-BDF1-F2961A8C5C63}" presName="sibTrans" presStyleCnt="0"/>
      <dgm:spPr/>
    </dgm:pt>
    <dgm:pt modelId="{18BECC85-AEDC-4BA2-AF15-0BFFE8DDBDBB}" type="pres">
      <dgm:prSet presAssocID="{3A134A81-1B54-4323-BDF1-F2961A8C5C63}" presName="space" presStyleCnt="0"/>
      <dgm:spPr/>
    </dgm:pt>
    <dgm:pt modelId="{AA386BE4-299E-469A-8291-274FD07106F8}" type="pres">
      <dgm:prSet presAssocID="{FA851BFD-6943-42BB-BE2A-7859726953D5}" presName="composite" presStyleCnt="0"/>
      <dgm:spPr/>
    </dgm:pt>
    <dgm:pt modelId="{111B4E20-601E-4AEF-8D35-204EEC06D5E9}" type="pres">
      <dgm:prSet presAssocID="{FA851BFD-6943-42BB-BE2A-7859726953D5}" presName="LShape" presStyleLbl="alignNode1" presStyleIdx="12" presStyleCnt="13"/>
      <dgm:spPr>
        <a:solidFill>
          <a:schemeClr val="tx2"/>
        </a:solidFill>
        <a:ln>
          <a:noFill/>
        </a:ln>
      </dgm:spPr>
    </dgm:pt>
    <dgm:pt modelId="{F475B4BF-130A-45F6-AEE7-2A0A1818091E}" type="pres">
      <dgm:prSet presAssocID="{FA851BFD-6943-42BB-BE2A-7859726953D5}" presName="ParentText" presStyleLbl="revTx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49B0F40B-4B9B-47EB-9FDB-66ECAAF1B3E2}" type="presOf" srcId="{1772B9DA-723B-46E1-B00B-4B82279BFB6C}" destId="{FDC9BF7D-A2CA-4E80-A29D-0758008083E6}" srcOrd="0" destOrd="0" presId="urn:microsoft.com/office/officeart/2009/3/layout/StepUpProcess"/>
    <dgm:cxn modelId="{2F0DB949-1D1D-4050-AACD-A9304972DEF3}" type="presOf" srcId="{FA851BFD-6943-42BB-BE2A-7859726953D5}" destId="{F475B4BF-130A-45F6-AEE7-2A0A1818091E}" srcOrd="0" destOrd="0" presId="urn:microsoft.com/office/officeart/2009/3/layout/StepUpProcess"/>
    <dgm:cxn modelId="{D098AEF2-3899-4120-A9D6-BDD7F95BF9CB}" srcId="{1772B9DA-723B-46E1-B00B-4B82279BFB6C}" destId="{9A50D990-E717-4C0E-BD49-289D899A0094}" srcOrd="5" destOrd="0" parTransId="{47EA4422-0A27-46B8-8201-52955D9F63CA}" sibTransId="{3A134A81-1B54-4323-BDF1-F2961A8C5C63}"/>
    <dgm:cxn modelId="{7F637C50-41A5-4BF5-857A-F2710A342A1F}" srcId="{1772B9DA-723B-46E1-B00B-4B82279BFB6C}" destId="{FA851BFD-6943-42BB-BE2A-7859726953D5}" srcOrd="6" destOrd="0" parTransId="{A6DFB349-1067-4ACA-B934-E071B7759401}" sibTransId="{5680AE10-D8A1-490B-BEFD-C2091E9D12BB}"/>
    <dgm:cxn modelId="{13DD38F5-B15C-414E-B4D6-9C7FA2BDE444}" srcId="{1772B9DA-723B-46E1-B00B-4B82279BFB6C}" destId="{3FDC2712-5481-475D-B3B7-7F380D2F32CF}" srcOrd="3" destOrd="0" parTransId="{9452DCC1-CE78-4951-8D52-35FBC9FE36AC}" sibTransId="{BC1240E2-EDD4-4F7B-AD5D-96A40C47D345}"/>
    <dgm:cxn modelId="{1E9BACD8-B76D-41BE-83C1-9F5206019333}" srcId="{1772B9DA-723B-46E1-B00B-4B82279BFB6C}" destId="{FC354314-1440-4E9A-A946-E2CE2427C729}" srcOrd="1" destOrd="0" parTransId="{5D112062-2568-4E4F-ACFD-24A7E02D3D5C}" sibTransId="{52779B66-4A17-43C0-822F-86B71B94AFFA}"/>
    <dgm:cxn modelId="{845F3E03-F657-4B79-8ECE-AAD6DCA6B74E}" srcId="{1772B9DA-723B-46E1-B00B-4B82279BFB6C}" destId="{8F000B3B-DE33-4580-8642-0430694A84B7}" srcOrd="0" destOrd="0" parTransId="{A88F7059-7E37-462A-B2C9-893E333BF813}" sibTransId="{A6EA8392-9007-417C-9F7E-14AF5AAF7E7C}"/>
    <dgm:cxn modelId="{D5C1F9B7-1A9B-4A5E-BB4E-115D1340F9CA}" type="presOf" srcId="{8F000B3B-DE33-4580-8642-0430694A84B7}" destId="{A0889BF7-B376-49F4-9EF6-4952D8D8E989}" srcOrd="0" destOrd="0" presId="urn:microsoft.com/office/officeart/2009/3/layout/StepUpProcess"/>
    <dgm:cxn modelId="{0AAA59A4-C0D1-451D-9C07-B6AA26480ED0}" srcId="{1772B9DA-723B-46E1-B00B-4B82279BFB6C}" destId="{D9EBC723-A02C-41CC-A9F5-AB7F35ECF776}" srcOrd="2" destOrd="0" parTransId="{D9160CF4-28FD-423F-90DE-83A9B42A2FB3}" sibTransId="{E925D814-34E3-4B26-BD1E-C81BCEB430D2}"/>
    <dgm:cxn modelId="{4F78C1E3-1690-4A98-891F-02EE75791A8D}" type="presOf" srcId="{98AED68D-4A34-4DE7-ACDE-18FBBE9FA6F4}" destId="{3D2185DD-C360-444F-9325-5D3C65A881BD}" srcOrd="0" destOrd="0" presId="urn:microsoft.com/office/officeart/2009/3/layout/StepUpProcess"/>
    <dgm:cxn modelId="{9A91A5CA-8A58-44F2-9B54-2D4C8DD0BEF2}" srcId="{1772B9DA-723B-46E1-B00B-4B82279BFB6C}" destId="{98AED68D-4A34-4DE7-ACDE-18FBBE9FA6F4}" srcOrd="4" destOrd="0" parTransId="{6568363A-739F-4E71-97B3-7369BF1FEADA}" sibTransId="{EDD39988-D5EA-4604-87AA-7D897C5CB106}"/>
    <dgm:cxn modelId="{0BA6255D-1D3C-4839-A256-1563F89BDABF}" type="presOf" srcId="{D9EBC723-A02C-41CC-A9F5-AB7F35ECF776}" destId="{B239E841-AF40-46C0-B08D-CC224686070F}" srcOrd="0" destOrd="0" presId="urn:microsoft.com/office/officeart/2009/3/layout/StepUpProcess"/>
    <dgm:cxn modelId="{174D897A-C2E7-4DB6-80E5-3C7FFA5ACF75}" type="presOf" srcId="{3FDC2712-5481-475D-B3B7-7F380D2F32CF}" destId="{6DC75CD0-7619-4FCD-B8E7-929E86B36E66}" srcOrd="0" destOrd="0" presId="urn:microsoft.com/office/officeart/2009/3/layout/StepUpProcess"/>
    <dgm:cxn modelId="{C9F7D7CD-BB94-4C96-8CA8-0F6A296FB3D7}" type="presOf" srcId="{FC354314-1440-4E9A-A946-E2CE2427C729}" destId="{6342DEAA-3C40-4A08-964B-3BDB779DD9FF}" srcOrd="0" destOrd="0" presId="urn:microsoft.com/office/officeart/2009/3/layout/StepUpProcess"/>
    <dgm:cxn modelId="{ABD62655-0C0F-473A-9BEC-BC3EF57231F6}" type="presOf" srcId="{9A50D990-E717-4C0E-BD49-289D899A0094}" destId="{889A803A-AAE5-4436-AE99-271951C7A2F1}" srcOrd="0" destOrd="0" presId="urn:microsoft.com/office/officeart/2009/3/layout/StepUpProcess"/>
    <dgm:cxn modelId="{1CBB6256-847E-40BC-B71B-B9DD2C3A9EA6}" type="presParOf" srcId="{FDC9BF7D-A2CA-4E80-A29D-0758008083E6}" destId="{61FD5F09-8965-4505-B64F-0E29CB9146B8}" srcOrd="0" destOrd="0" presId="urn:microsoft.com/office/officeart/2009/3/layout/StepUpProcess"/>
    <dgm:cxn modelId="{7ACF8BBA-C8EB-4267-803E-A1D0692C9661}" type="presParOf" srcId="{61FD5F09-8965-4505-B64F-0E29CB9146B8}" destId="{ABE56DE0-8089-44C1-936C-894CD7DBB372}" srcOrd="0" destOrd="0" presId="urn:microsoft.com/office/officeart/2009/3/layout/StepUpProcess"/>
    <dgm:cxn modelId="{46AE27B7-9333-4214-A030-15ACAD502D86}" type="presParOf" srcId="{61FD5F09-8965-4505-B64F-0E29CB9146B8}" destId="{A0889BF7-B376-49F4-9EF6-4952D8D8E989}" srcOrd="1" destOrd="0" presId="urn:microsoft.com/office/officeart/2009/3/layout/StepUpProcess"/>
    <dgm:cxn modelId="{AB246D26-4BA8-44EA-AC61-A279D81681B8}" type="presParOf" srcId="{61FD5F09-8965-4505-B64F-0E29CB9146B8}" destId="{B1724DAE-8DEE-4A5D-BF19-8DAB13B46BE5}" srcOrd="2" destOrd="0" presId="urn:microsoft.com/office/officeart/2009/3/layout/StepUpProcess"/>
    <dgm:cxn modelId="{5BDFBA65-1A0A-4D59-A610-64A6F18677FF}" type="presParOf" srcId="{FDC9BF7D-A2CA-4E80-A29D-0758008083E6}" destId="{FDECDCBB-5619-4FD7-BF9D-9C0536C325C4}" srcOrd="1" destOrd="0" presId="urn:microsoft.com/office/officeart/2009/3/layout/StepUpProcess"/>
    <dgm:cxn modelId="{C557D093-DB60-4782-A75D-5035B43533E4}" type="presParOf" srcId="{FDECDCBB-5619-4FD7-BF9D-9C0536C325C4}" destId="{5EB798D2-478F-430E-A9E7-8AE4318A4701}" srcOrd="0" destOrd="0" presId="urn:microsoft.com/office/officeart/2009/3/layout/StepUpProcess"/>
    <dgm:cxn modelId="{1FEC074A-DC07-4DC0-A73B-D653692500CB}" type="presParOf" srcId="{FDC9BF7D-A2CA-4E80-A29D-0758008083E6}" destId="{A250A160-F521-470B-87C1-AB0109E1FC9D}" srcOrd="2" destOrd="0" presId="urn:microsoft.com/office/officeart/2009/3/layout/StepUpProcess"/>
    <dgm:cxn modelId="{7B9D02D7-C1AB-4936-8657-D9BBB065FA60}" type="presParOf" srcId="{A250A160-F521-470B-87C1-AB0109E1FC9D}" destId="{26506F57-9561-4DB4-B8CB-13730E46EFF0}" srcOrd="0" destOrd="0" presId="urn:microsoft.com/office/officeart/2009/3/layout/StepUpProcess"/>
    <dgm:cxn modelId="{60DE3B16-4C57-49BB-BE14-1744194BAADF}" type="presParOf" srcId="{A250A160-F521-470B-87C1-AB0109E1FC9D}" destId="{6342DEAA-3C40-4A08-964B-3BDB779DD9FF}" srcOrd="1" destOrd="0" presId="urn:microsoft.com/office/officeart/2009/3/layout/StepUpProcess"/>
    <dgm:cxn modelId="{86636C1E-34C0-4E41-8C9E-567C3CFCABAF}" type="presParOf" srcId="{A250A160-F521-470B-87C1-AB0109E1FC9D}" destId="{C9A079A1-3BB6-4983-A7AE-847A427C5B7E}" srcOrd="2" destOrd="0" presId="urn:microsoft.com/office/officeart/2009/3/layout/StepUpProcess"/>
    <dgm:cxn modelId="{02AB29A1-CAEE-443C-B517-C6B23BCE4E02}" type="presParOf" srcId="{FDC9BF7D-A2CA-4E80-A29D-0758008083E6}" destId="{945FEF86-A0A9-49D6-B991-D8468CBEF9D6}" srcOrd="3" destOrd="0" presId="urn:microsoft.com/office/officeart/2009/3/layout/StepUpProcess"/>
    <dgm:cxn modelId="{7C3B04D5-3BD0-4EAB-B3D3-53B22A1775E5}" type="presParOf" srcId="{945FEF86-A0A9-49D6-B991-D8468CBEF9D6}" destId="{2F27CB7D-CE2F-49B9-8158-EC5F55FDDD27}" srcOrd="0" destOrd="0" presId="urn:microsoft.com/office/officeart/2009/3/layout/StepUpProcess"/>
    <dgm:cxn modelId="{0384D65A-80D2-4330-99BC-7776EC5741C0}" type="presParOf" srcId="{FDC9BF7D-A2CA-4E80-A29D-0758008083E6}" destId="{32B54DE8-AB54-43FC-ADFA-2028BC13ED58}" srcOrd="4" destOrd="0" presId="urn:microsoft.com/office/officeart/2009/3/layout/StepUpProcess"/>
    <dgm:cxn modelId="{FFB21B3C-0F37-439B-AAF9-828792BEE3BA}" type="presParOf" srcId="{32B54DE8-AB54-43FC-ADFA-2028BC13ED58}" destId="{AB58927C-DAED-458E-932E-7272B744EFC5}" srcOrd="0" destOrd="0" presId="urn:microsoft.com/office/officeart/2009/3/layout/StepUpProcess"/>
    <dgm:cxn modelId="{4921230D-BC86-4BE8-B399-5BBB5DDD5BCE}" type="presParOf" srcId="{32B54DE8-AB54-43FC-ADFA-2028BC13ED58}" destId="{B239E841-AF40-46C0-B08D-CC224686070F}" srcOrd="1" destOrd="0" presId="urn:microsoft.com/office/officeart/2009/3/layout/StepUpProcess"/>
    <dgm:cxn modelId="{4FFC88E8-F061-428E-9BC3-C959F79234A0}" type="presParOf" srcId="{32B54DE8-AB54-43FC-ADFA-2028BC13ED58}" destId="{324934A5-66A5-46C8-9F88-4222B74BB04B}" srcOrd="2" destOrd="0" presId="urn:microsoft.com/office/officeart/2009/3/layout/StepUpProcess"/>
    <dgm:cxn modelId="{6B509C39-B9D2-4ED5-B097-F8C9A8BE5F0C}" type="presParOf" srcId="{FDC9BF7D-A2CA-4E80-A29D-0758008083E6}" destId="{FBEC6FEF-D5E1-4186-9AB4-42277E5C0E6F}" srcOrd="5" destOrd="0" presId="urn:microsoft.com/office/officeart/2009/3/layout/StepUpProcess"/>
    <dgm:cxn modelId="{0BF02983-26A3-448C-BF7B-2E57A302A8F8}" type="presParOf" srcId="{FBEC6FEF-D5E1-4186-9AB4-42277E5C0E6F}" destId="{0DC141F1-CB6C-4648-AA41-8F2EBDD22CE3}" srcOrd="0" destOrd="0" presId="urn:microsoft.com/office/officeart/2009/3/layout/StepUpProcess"/>
    <dgm:cxn modelId="{4071A84E-C0FB-4A6E-BA4D-718A8CCA9B1A}" type="presParOf" srcId="{FDC9BF7D-A2CA-4E80-A29D-0758008083E6}" destId="{0D642A16-4DC7-4DF4-9D60-5F86DD55EE4E}" srcOrd="6" destOrd="0" presId="urn:microsoft.com/office/officeart/2009/3/layout/StepUpProcess"/>
    <dgm:cxn modelId="{F2C2350A-60F7-4DD2-B33A-3A289C6EF937}" type="presParOf" srcId="{0D642A16-4DC7-4DF4-9D60-5F86DD55EE4E}" destId="{EAC32516-D750-4B15-8477-F1E13E33E443}" srcOrd="0" destOrd="0" presId="urn:microsoft.com/office/officeart/2009/3/layout/StepUpProcess"/>
    <dgm:cxn modelId="{3DA5AAD4-D06E-4EC1-B8FB-5406D099B30D}" type="presParOf" srcId="{0D642A16-4DC7-4DF4-9D60-5F86DD55EE4E}" destId="{6DC75CD0-7619-4FCD-B8E7-929E86B36E66}" srcOrd="1" destOrd="0" presId="urn:microsoft.com/office/officeart/2009/3/layout/StepUpProcess"/>
    <dgm:cxn modelId="{C79C9FDC-2594-4D99-A699-C95EEC0427D4}" type="presParOf" srcId="{0D642A16-4DC7-4DF4-9D60-5F86DD55EE4E}" destId="{48B708CB-0240-4A3D-B2DC-9F881B480698}" srcOrd="2" destOrd="0" presId="urn:microsoft.com/office/officeart/2009/3/layout/StepUpProcess"/>
    <dgm:cxn modelId="{14CF459F-67FC-4B44-81DC-CFA7CCBE52F0}" type="presParOf" srcId="{FDC9BF7D-A2CA-4E80-A29D-0758008083E6}" destId="{83C3D10A-59C7-4BFD-A07F-964ECB173207}" srcOrd="7" destOrd="0" presId="urn:microsoft.com/office/officeart/2009/3/layout/StepUpProcess"/>
    <dgm:cxn modelId="{97BFCCB0-033D-46DA-99DC-A9D58B85FDE3}" type="presParOf" srcId="{83C3D10A-59C7-4BFD-A07F-964ECB173207}" destId="{84871D67-3B0D-49D3-A87F-F80341913529}" srcOrd="0" destOrd="0" presId="urn:microsoft.com/office/officeart/2009/3/layout/StepUpProcess"/>
    <dgm:cxn modelId="{529E3E94-4A09-438A-AA09-4208F5B4DDF3}" type="presParOf" srcId="{FDC9BF7D-A2CA-4E80-A29D-0758008083E6}" destId="{D9AE60A5-68A0-4D26-B8DC-A2B8D5C391F3}" srcOrd="8" destOrd="0" presId="urn:microsoft.com/office/officeart/2009/3/layout/StepUpProcess"/>
    <dgm:cxn modelId="{DF52A2C7-C527-4EA6-B99E-1C0E948B2069}" type="presParOf" srcId="{D9AE60A5-68A0-4D26-B8DC-A2B8D5C391F3}" destId="{42A207D2-32AE-4A96-937F-315F9944E869}" srcOrd="0" destOrd="0" presId="urn:microsoft.com/office/officeart/2009/3/layout/StepUpProcess"/>
    <dgm:cxn modelId="{7E67417E-4A60-40BE-B1B3-C4BAAAA290A0}" type="presParOf" srcId="{D9AE60A5-68A0-4D26-B8DC-A2B8D5C391F3}" destId="{3D2185DD-C360-444F-9325-5D3C65A881BD}" srcOrd="1" destOrd="0" presId="urn:microsoft.com/office/officeart/2009/3/layout/StepUpProcess"/>
    <dgm:cxn modelId="{C2A31297-7010-4C87-92C3-42BB45F3CE83}" type="presParOf" srcId="{D9AE60A5-68A0-4D26-B8DC-A2B8D5C391F3}" destId="{EB178129-5D22-4BCC-9ACB-A1B7345C6ADA}" srcOrd="2" destOrd="0" presId="urn:microsoft.com/office/officeart/2009/3/layout/StepUpProcess"/>
    <dgm:cxn modelId="{B29F5B78-C154-4A38-9E01-04CD75620B55}" type="presParOf" srcId="{FDC9BF7D-A2CA-4E80-A29D-0758008083E6}" destId="{1837C253-4586-4CDC-8742-58BA671BEF13}" srcOrd="9" destOrd="0" presId="urn:microsoft.com/office/officeart/2009/3/layout/StepUpProcess"/>
    <dgm:cxn modelId="{C2EBA046-A87E-4523-A0F6-D0981F87F160}" type="presParOf" srcId="{1837C253-4586-4CDC-8742-58BA671BEF13}" destId="{C81AC00E-5138-48AD-8156-DC098CA430F4}" srcOrd="0" destOrd="0" presId="urn:microsoft.com/office/officeart/2009/3/layout/StepUpProcess"/>
    <dgm:cxn modelId="{EA45CC6E-F3C6-4CBD-BEB9-BCBC372DBD7A}" type="presParOf" srcId="{FDC9BF7D-A2CA-4E80-A29D-0758008083E6}" destId="{823645D4-2F29-41BB-9C69-56558BF8F4DB}" srcOrd="10" destOrd="0" presId="urn:microsoft.com/office/officeart/2009/3/layout/StepUpProcess"/>
    <dgm:cxn modelId="{55464C37-D230-4FF0-8D72-39172FF9992D}" type="presParOf" srcId="{823645D4-2F29-41BB-9C69-56558BF8F4DB}" destId="{AE8ABAA9-AA11-4F27-B254-1BFAA0994056}" srcOrd="0" destOrd="0" presId="urn:microsoft.com/office/officeart/2009/3/layout/StepUpProcess"/>
    <dgm:cxn modelId="{3E62E910-8DC1-4667-9DBD-FF530E2EB51D}" type="presParOf" srcId="{823645D4-2F29-41BB-9C69-56558BF8F4DB}" destId="{889A803A-AAE5-4436-AE99-271951C7A2F1}" srcOrd="1" destOrd="0" presId="urn:microsoft.com/office/officeart/2009/3/layout/StepUpProcess"/>
    <dgm:cxn modelId="{B88D4EEE-B9CF-4CC9-9B05-4F858F0F5010}" type="presParOf" srcId="{823645D4-2F29-41BB-9C69-56558BF8F4DB}" destId="{861940C4-AF79-41D6-9C89-3EFC24944CC2}" srcOrd="2" destOrd="0" presId="urn:microsoft.com/office/officeart/2009/3/layout/StepUpProcess"/>
    <dgm:cxn modelId="{81FBC3C5-0387-463D-9650-0F4707C17B7E}" type="presParOf" srcId="{FDC9BF7D-A2CA-4E80-A29D-0758008083E6}" destId="{1EB833E9-A40A-4871-B1D0-6C8BC55DCF01}" srcOrd="11" destOrd="0" presId="urn:microsoft.com/office/officeart/2009/3/layout/StepUpProcess"/>
    <dgm:cxn modelId="{E97E7576-0445-4B88-BFCC-6D02146265D9}" type="presParOf" srcId="{1EB833E9-A40A-4871-B1D0-6C8BC55DCF01}" destId="{18BECC85-AEDC-4BA2-AF15-0BFFE8DDBDBB}" srcOrd="0" destOrd="0" presId="urn:microsoft.com/office/officeart/2009/3/layout/StepUpProcess"/>
    <dgm:cxn modelId="{819C6F75-6E34-4940-9E84-2A522C0F569A}" type="presParOf" srcId="{FDC9BF7D-A2CA-4E80-A29D-0758008083E6}" destId="{AA386BE4-299E-469A-8291-274FD07106F8}" srcOrd="12" destOrd="0" presId="urn:microsoft.com/office/officeart/2009/3/layout/StepUpProcess"/>
    <dgm:cxn modelId="{48B4BCC5-D8A1-410E-9993-49DB0C2BF036}" type="presParOf" srcId="{AA386BE4-299E-469A-8291-274FD07106F8}" destId="{111B4E20-601E-4AEF-8D35-204EEC06D5E9}" srcOrd="0" destOrd="0" presId="urn:microsoft.com/office/officeart/2009/3/layout/StepUpProcess"/>
    <dgm:cxn modelId="{110C77E4-FC94-4738-9C7F-84DE31BAD5B1}" type="presParOf" srcId="{AA386BE4-299E-469A-8291-274FD07106F8}" destId="{F475B4BF-130A-45F6-AEE7-2A0A1818091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445EEE-9011-4772-8EB1-D9078390A68B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da-DK"/>
        </a:p>
      </dgm:t>
    </dgm:pt>
    <dgm:pt modelId="{6E2302A2-DB0B-4AF0-9CA0-25F6F6F334E8}">
      <dgm:prSet phldrT="[Tekst]" custT="1"/>
      <dgm:spPr>
        <a:solidFill>
          <a:schemeClr val="tx2"/>
        </a:solidFill>
      </dgm:spPr>
      <dgm:t>
        <a:bodyPr/>
        <a:lstStyle/>
        <a:p>
          <a:endParaRPr lang="da-DK" sz="1400" dirty="0"/>
        </a:p>
      </dgm:t>
    </dgm:pt>
    <dgm:pt modelId="{324E17FA-0AEB-4A0A-9505-79ECF8A02F4D}" type="parTrans" cxnId="{3A84EB33-309D-4053-89DB-F48EF8A22628}">
      <dgm:prSet/>
      <dgm:spPr/>
      <dgm:t>
        <a:bodyPr/>
        <a:lstStyle/>
        <a:p>
          <a:endParaRPr lang="da-DK" sz="1400"/>
        </a:p>
      </dgm:t>
    </dgm:pt>
    <dgm:pt modelId="{76051C0E-C077-47FB-92BE-255ADA178CDC}" type="sibTrans" cxnId="{3A84EB33-309D-4053-89DB-F48EF8A22628}">
      <dgm:prSet/>
      <dgm:spPr/>
      <dgm:t>
        <a:bodyPr/>
        <a:lstStyle/>
        <a:p>
          <a:endParaRPr lang="da-DK" sz="1400"/>
        </a:p>
      </dgm:t>
    </dgm:pt>
    <dgm:pt modelId="{E4F3131A-D997-405C-9510-74F8CDF13838}">
      <dgm:prSet phldrT="[Tekst]" custT="1"/>
      <dgm:spPr>
        <a:solidFill>
          <a:srgbClr val="337B9F"/>
        </a:solidFill>
      </dgm:spPr>
      <dgm:t>
        <a:bodyPr/>
        <a:lstStyle/>
        <a:p>
          <a:endParaRPr lang="da-DK" sz="1400" b="1" dirty="0"/>
        </a:p>
      </dgm:t>
    </dgm:pt>
    <dgm:pt modelId="{487B2AFD-E0FA-440A-BACF-6D554DC7EB1E}" type="parTrans" cxnId="{6528D4B7-C013-41F0-9DC3-7C66E08B3829}">
      <dgm:prSet/>
      <dgm:spPr/>
      <dgm:t>
        <a:bodyPr/>
        <a:lstStyle/>
        <a:p>
          <a:endParaRPr lang="da-DK" sz="1400"/>
        </a:p>
      </dgm:t>
    </dgm:pt>
    <dgm:pt modelId="{83887CE4-C8CF-416A-A1DE-97BC418CD318}" type="sibTrans" cxnId="{6528D4B7-C013-41F0-9DC3-7C66E08B3829}">
      <dgm:prSet/>
      <dgm:spPr/>
      <dgm:t>
        <a:bodyPr/>
        <a:lstStyle/>
        <a:p>
          <a:endParaRPr lang="da-DK" sz="1400"/>
        </a:p>
      </dgm:t>
    </dgm:pt>
    <dgm:pt modelId="{C0339258-959D-4E12-B2E9-441115482B12}">
      <dgm:prSet phldrT="[Tekst]" custT="1"/>
      <dgm:spPr>
        <a:solidFill>
          <a:schemeClr val="accent3">
            <a:lumMod val="75000"/>
          </a:schemeClr>
        </a:solidFill>
      </dgm:spPr>
      <dgm:t>
        <a:bodyPr/>
        <a:lstStyle/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a-DK" sz="1400" b="1" dirty="0" smtClean="0"/>
        </a:p>
      </dgm:t>
    </dgm:pt>
    <dgm:pt modelId="{229A61C2-22B4-45E0-9C1F-AE71A61E069C}" type="parTrans" cxnId="{E2C8DC0A-2268-4602-8D39-20C0D684BEAE}">
      <dgm:prSet/>
      <dgm:spPr/>
      <dgm:t>
        <a:bodyPr/>
        <a:lstStyle/>
        <a:p>
          <a:endParaRPr lang="da-DK" sz="1400"/>
        </a:p>
      </dgm:t>
    </dgm:pt>
    <dgm:pt modelId="{FA394713-58BB-4C12-98BA-F1D4D44A5C24}" type="sibTrans" cxnId="{E2C8DC0A-2268-4602-8D39-20C0D684BEAE}">
      <dgm:prSet/>
      <dgm:spPr/>
      <dgm:t>
        <a:bodyPr/>
        <a:lstStyle/>
        <a:p>
          <a:endParaRPr lang="da-DK" sz="1400"/>
        </a:p>
      </dgm:t>
    </dgm:pt>
    <dgm:pt modelId="{03EE4CE3-BA7A-4E08-B8F2-4422F57906E1}" type="pres">
      <dgm:prSet presAssocID="{1A445EEE-9011-4772-8EB1-D9078390A68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a-DK"/>
        </a:p>
      </dgm:t>
    </dgm:pt>
    <dgm:pt modelId="{A84607F1-91A5-4D3D-8C7C-E636415EA76C}" type="pres">
      <dgm:prSet presAssocID="{6E2302A2-DB0B-4AF0-9CA0-25F6F6F334E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4D6E8735-4ED3-4CB9-AA16-F561841E1815}" type="pres">
      <dgm:prSet presAssocID="{76051C0E-C077-47FB-92BE-255ADA178CDC}" presName="sibTrans" presStyleCnt="0"/>
      <dgm:spPr/>
      <dgm:t>
        <a:bodyPr/>
        <a:lstStyle/>
        <a:p>
          <a:endParaRPr lang="da-DK"/>
        </a:p>
      </dgm:t>
    </dgm:pt>
    <dgm:pt modelId="{4DAA58C2-5B8C-4602-98FF-57510AC3DA82}" type="pres">
      <dgm:prSet presAssocID="{E4F3131A-D997-405C-9510-74F8CDF1383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14279001-8D85-40F7-8E43-4901C95320FC}" type="pres">
      <dgm:prSet presAssocID="{83887CE4-C8CF-416A-A1DE-97BC418CD318}" presName="sibTrans" presStyleCnt="0"/>
      <dgm:spPr/>
      <dgm:t>
        <a:bodyPr/>
        <a:lstStyle/>
        <a:p>
          <a:endParaRPr lang="da-DK"/>
        </a:p>
      </dgm:t>
    </dgm:pt>
    <dgm:pt modelId="{F60CB2B5-E4D3-402D-B28C-581AF0248FE8}" type="pres">
      <dgm:prSet presAssocID="{C0339258-959D-4E12-B2E9-441115482B1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057D6937-58EC-42B8-BD98-62BAA12D4D06}" type="presOf" srcId="{6E2302A2-DB0B-4AF0-9CA0-25F6F6F334E8}" destId="{A84607F1-91A5-4D3D-8C7C-E636415EA76C}" srcOrd="0" destOrd="0" presId="urn:microsoft.com/office/officeart/2005/8/layout/hList6"/>
    <dgm:cxn modelId="{3A84EB33-309D-4053-89DB-F48EF8A22628}" srcId="{1A445EEE-9011-4772-8EB1-D9078390A68B}" destId="{6E2302A2-DB0B-4AF0-9CA0-25F6F6F334E8}" srcOrd="0" destOrd="0" parTransId="{324E17FA-0AEB-4A0A-9505-79ECF8A02F4D}" sibTransId="{76051C0E-C077-47FB-92BE-255ADA178CDC}"/>
    <dgm:cxn modelId="{EF94BAFE-34E3-4AE8-8982-04A8B6A3AF4D}" type="presOf" srcId="{1A445EEE-9011-4772-8EB1-D9078390A68B}" destId="{03EE4CE3-BA7A-4E08-B8F2-4422F57906E1}" srcOrd="0" destOrd="0" presId="urn:microsoft.com/office/officeart/2005/8/layout/hList6"/>
    <dgm:cxn modelId="{16D4E5FF-978E-4CB9-8024-B5B48A8F55F3}" type="presOf" srcId="{E4F3131A-D997-405C-9510-74F8CDF13838}" destId="{4DAA58C2-5B8C-4602-98FF-57510AC3DA82}" srcOrd="0" destOrd="0" presId="urn:microsoft.com/office/officeart/2005/8/layout/hList6"/>
    <dgm:cxn modelId="{3A84C170-51D9-4D7E-83A0-EAD058DDC27B}" type="presOf" srcId="{C0339258-959D-4E12-B2E9-441115482B12}" destId="{F60CB2B5-E4D3-402D-B28C-581AF0248FE8}" srcOrd="0" destOrd="0" presId="urn:microsoft.com/office/officeart/2005/8/layout/hList6"/>
    <dgm:cxn modelId="{E2C8DC0A-2268-4602-8D39-20C0D684BEAE}" srcId="{1A445EEE-9011-4772-8EB1-D9078390A68B}" destId="{C0339258-959D-4E12-B2E9-441115482B12}" srcOrd="2" destOrd="0" parTransId="{229A61C2-22B4-45E0-9C1F-AE71A61E069C}" sibTransId="{FA394713-58BB-4C12-98BA-F1D4D44A5C24}"/>
    <dgm:cxn modelId="{6528D4B7-C013-41F0-9DC3-7C66E08B3829}" srcId="{1A445EEE-9011-4772-8EB1-D9078390A68B}" destId="{E4F3131A-D997-405C-9510-74F8CDF13838}" srcOrd="1" destOrd="0" parTransId="{487B2AFD-E0FA-440A-BACF-6D554DC7EB1E}" sibTransId="{83887CE4-C8CF-416A-A1DE-97BC418CD318}"/>
    <dgm:cxn modelId="{D255A8C9-98A1-4022-B530-54450848B3D6}" type="presParOf" srcId="{03EE4CE3-BA7A-4E08-B8F2-4422F57906E1}" destId="{A84607F1-91A5-4D3D-8C7C-E636415EA76C}" srcOrd="0" destOrd="0" presId="urn:microsoft.com/office/officeart/2005/8/layout/hList6"/>
    <dgm:cxn modelId="{29BC9669-D291-4E59-8868-4DAC5AC3E3B3}" type="presParOf" srcId="{03EE4CE3-BA7A-4E08-B8F2-4422F57906E1}" destId="{4D6E8735-4ED3-4CB9-AA16-F561841E1815}" srcOrd="1" destOrd="0" presId="urn:microsoft.com/office/officeart/2005/8/layout/hList6"/>
    <dgm:cxn modelId="{695FB51C-2CA9-489D-A84F-B02CFBC11ED7}" type="presParOf" srcId="{03EE4CE3-BA7A-4E08-B8F2-4422F57906E1}" destId="{4DAA58C2-5B8C-4602-98FF-57510AC3DA82}" srcOrd="2" destOrd="0" presId="urn:microsoft.com/office/officeart/2005/8/layout/hList6"/>
    <dgm:cxn modelId="{92903953-0C31-4D45-8B39-F47468FAF8A1}" type="presParOf" srcId="{03EE4CE3-BA7A-4E08-B8F2-4422F57906E1}" destId="{14279001-8D85-40F7-8E43-4901C95320FC}" srcOrd="3" destOrd="0" presId="urn:microsoft.com/office/officeart/2005/8/layout/hList6"/>
    <dgm:cxn modelId="{315F9BE7-A3B6-4678-93AF-D08D090AE7F0}" type="presParOf" srcId="{03EE4CE3-BA7A-4E08-B8F2-4422F57906E1}" destId="{F60CB2B5-E4D3-402D-B28C-581AF0248FE8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927664-E034-4B82-9EBC-0D7277DA46B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BE969E5-62E7-43A8-AD26-C32DD010F330}">
      <dgm:prSet phldrT="[Tekst]" custT="1"/>
      <dgm:spPr>
        <a:solidFill>
          <a:schemeClr val="tx2"/>
        </a:solidFill>
      </dgm:spPr>
      <dgm:t>
        <a:bodyPr/>
        <a:lstStyle/>
        <a:p>
          <a:r>
            <a:rPr lang="da-DK" sz="1800" dirty="0" smtClean="0"/>
            <a:t>Afklare rammer</a:t>
          </a:r>
          <a:endParaRPr lang="da-DK" sz="1800" dirty="0"/>
        </a:p>
      </dgm:t>
    </dgm:pt>
    <dgm:pt modelId="{4E6AF25A-7F2B-4F8A-B0C9-A13BCFEED4F6}" type="parTrans" cxnId="{14A0CCCB-A082-4133-8326-C83C6772863C}">
      <dgm:prSet/>
      <dgm:spPr/>
      <dgm:t>
        <a:bodyPr/>
        <a:lstStyle/>
        <a:p>
          <a:endParaRPr lang="da-DK"/>
        </a:p>
      </dgm:t>
    </dgm:pt>
    <dgm:pt modelId="{FE74D158-3D1E-4781-BA84-DCCC4F000521}" type="sibTrans" cxnId="{14A0CCCB-A082-4133-8326-C83C6772863C}">
      <dgm:prSet/>
      <dgm:spPr/>
      <dgm:t>
        <a:bodyPr/>
        <a:lstStyle/>
        <a:p>
          <a:endParaRPr lang="da-DK"/>
        </a:p>
      </dgm:t>
    </dgm:pt>
    <dgm:pt modelId="{5608B340-B0DF-462E-8C4F-88541AD1E287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Dialog med interessenter om mål og behov på området</a:t>
          </a:r>
          <a:endParaRPr lang="da-DK" dirty="0"/>
        </a:p>
      </dgm:t>
    </dgm:pt>
    <dgm:pt modelId="{D699CFEC-5B2D-4693-A6C7-D8F44B16AE23}" type="parTrans" cxnId="{53525806-19EC-41DA-A452-6165043ED9A5}">
      <dgm:prSet/>
      <dgm:spPr/>
      <dgm:t>
        <a:bodyPr/>
        <a:lstStyle/>
        <a:p>
          <a:endParaRPr lang="da-DK"/>
        </a:p>
      </dgm:t>
    </dgm:pt>
    <dgm:pt modelId="{8AF14AA7-D0EE-41E3-BFE5-BF9E2E07D495}" type="sibTrans" cxnId="{53525806-19EC-41DA-A452-6165043ED9A5}">
      <dgm:prSet/>
      <dgm:spPr/>
      <dgm:t>
        <a:bodyPr/>
        <a:lstStyle/>
        <a:p>
          <a:endParaRPr lang="da-DK"/>
        </a:p>
      </dgm:t>
    </dgm:pt>
    <dgm:pt modelId="{218AFC2E-4A47-4D99-B3C1-2AA9FA4C48DE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Afdække gældende lovgivning, politiske mål, strategier, andre igangværende projekter mv.</a:t>
          </a:r>
          <a:endParaRPr lang="da-DK" dirty="0"/>
        </a:p>
      </dgm:t>
    </dgm:pt>
    <dgm:pt modelId="{23D61E13-5CDF-49C6-AD86-2DA4BE734F0E}" type="parTrans" cxnId="{119C4535-6E20-4C77-8790-36BB6BA92DE8}">
      <dgm:prSet/>
      <dgm:spPr/>
      <dgm:t>
        <a:bodyPr/>
        <a:lstStyle/>
        <a:p>
          <a:endParaRPr lang="da-DK"/>
        </a:p>
      </dgm:t>
    </dgm:pt>
    <dgm:pt modelId="{609CDA30-55B7-4C7A-8A71-3481E533583F}" type="sibTrans" cxnId="{119C4535-6E20-4C77-8790-36BB6BA92DE8}">
      <dgm:prSet/>
      <dgm:spPr/>
      <dgm:t>
        <a:bodyPr/>
        <a:lstStyle/>
        <a:p>
          <a:endParaRPr lang="da-DK"/>
        </a:p>
      </dgm:t>
    </dgm:pt>
    <dgm:pt modelId="{8AE0A76A-32F2-4A98-8A9F-B7E63CB45C78}">
      <dgm:prSet phldrT="[Tekst]" custT="1"/>
      <dgm:spPr>
        <a:solidFill>
          <a:schemeClr val="tx2"/>
        </a:solidFill>
      </dgm:spPr>
      <dgm:t>
        <a:bodyPr/>
        <a:lstStyle/>
        <a:p>
          <a:r>
            <a:rPr lang="da-DK" sz="1800" dirty="0" smtClean="0"/>
            <a:t>Afklare rejsen</a:t>
          </a:r>
          <a:endParaRPr lang="da-DK" sz="1800" dirty="0"/>
        </a:p>
      </dgm:t>
    </dgm:pt>
    <dgm:pt modelId="{3375DE0E-CA01-45FE-AE55-4FA0F97CBB49}" type="parTrans" cxnId="{45425F1A-5F6D-4CD8-9950-CAFFDE19BBC2}">
      <dgm:prSet/>
      <dgm:spPr/>
      <dgm:t>
        <a:bodyPr/>
        <a:lstStyle/>
        <a:p>
          <a:endParaRPr lang="da-DK"/>
        </a:p>
      </dgm:t>
    </dgm:pt>
    <dgm:pt modelId="{FDD389CE-7364-466D-A3C2-6A4458649FB2}" type="sibTrans" cxnId="{45425F1A-5F6D-4CD8-9950-CAFFDE19BBC2}">
      <dgm:prSet/>
      <dgm:spPr/>
      <dgm:t>
        <a:bodyPr/>
        <a:lstStyle/>
        <a:p>
          <a:endParaRPr lang="da-DK"/>
        </a:p>
      </dgm:t>
    </dgm:pt>
    <dgm:pt modelId="{138848A9-4E3F-49F7-AFC4-F2F24E4258FF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Præcisere verden ”i morgen” for at opnå mål og gevinster</a:t>
          </a:r>
          <a:endParaRPr lang="da-DK" dirty="0"/>
        </a:p>
      </dgm:t>
    </dgm:pt>
    <dgm:pt modelId="{C9B18329-E1CC-402C-9346-35DA1BBF53FB}" type="parTrans" cxnId="{4D4FA7E3-CF13-479A-B88F-AB923AB94EB2}">
      <dgm:prSet/>
      <dgm:spPr/>
      <dgm:t>
        <a:bodyPr/>
        <a:lstStyle/>
        <a:p>
          <a:endParaRPr lang="da-DK"/>
        </a:p>
      </dgm:t>
    </dgm:pt>
    <dgm:pt modelId="{6B86B87D-0972-4C9A-A51D-4C87A1AA3D67}" type="sibTrans" cxnId="{4D4FA7E3-CF13-479A-B88F-AB923AB94EB2}">
      <dgm:prSet/>
      <dgm:spPr/>
      <dgm:t>
        <a:bodyPr/>
        <a:lstStyle/>
        <a:p>
          <a:endParaRPr lang="da-DK"/>
        </a:p>
      </dgm:t>
    </dgm:pt>
    <dgm:pt modelId="{D447F456-C52C-4B5F-8744-F5B0331DA815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Præcisere ændringer til ”verden i dag” – indsats og omkostninger</a:t>
          </a:r>
          <a:endParaRPr lang="da-DK" dirty="0"/>
        </a:p>
      </dgm:t>
    </dgm:pt>
    <dgm:pt modelId="{B8D442D3-FEF9-495D-A7CF-E82CC13713F4}" type="parTrans" cxnId="{04719BB8-3CA1-4889-BD2C-FBD57AF56573}">
      <dgm:prSet/>
      <dgm:spPr/>
      <dgm:t>
        <a:bodyPr/>
        <a:lstStyle/>
        <a:p>
          <a:endParaRPr lang="da-DK"/>
        </a:p>
      </dgm:t>
    </dgm:pt>
    <dgm:pt modelId="{9D05E202-3AA1-4927-BD57-F77A7B8B6556}" type="sibTrans" cxnId="{04719BB8-3CA1-4889-BD2C-FBD57AF56573}">
      <dgm:prSet/>
      <dgm:spPr/>
      <dgm:t>
        <a:bodyPr/>
        <a:lstStyle/>
        <a:p>
          <a:endParaRPr lang="da-DK"/>
        </a:p>
      </dgm:t>
    </dgm:pt>
    <dgm:pt modelId="{3FB5A880-7C88-4C77-8100-BE9133D1CAE4}">
      <dgm:prSet phldrT="[Tekst]" custT="1"/>
      <dgm:spPr>
        <a:solidFill>
          <a:schemeClr val="tx2"/>
        </a:solidFill>
      </dgm:spPr>
      <dgm:t>
        <a:bodyPr/>
        <a:lstStyle/>
        <a:p>
          <a:r>
            <a:rPr lang="da-DK" sz="1800" dirty="0" smtClean="0"/>
            <a:t>Indgå aftaler</a:t>
          </a:r>
          <a:endParaRPr lang="da-DK" sz="1800" dirty="0"/>
        </a:p>
      </dgm:t>
    </dgm:pt>
    <dgm:pt modelId="{9314CB96-DABC-4902-80DD-B10CCAD18DDC}" type="parTrans" cxnId="{45B58BF6-0ADE-4CC1-9159-6DCB99804EF1}">
      <dgm:prSet/>
      <dgm:spPr/>
      <dgm:t>
        <a:bodyPr/>
        <a:lstStyle/>
        <a:p>
          <a:endParaRPr lang="da-DK"/>
        </a:p>
      </dgm:t>
    </dgm:pt>
    <dgm:pt modelId="{AFF024C6-2738-44F2-8FAA-92D11A0301F8}" type="sibTrans" cxnId="{45B58BF6-0ADE-4CC1-9159-6DCB99804EF1}">
      <dgm:prSet/>
      <dgm:spPr/>
      <dgm:t>
        <a:bodyPr/>
        <a:lstStyle/>
        <a:p>
          <a:endParaRPr lang="da-DK"/>
        </a:p>
      </dgm:t>
    </dgm:pt>
    <dgm:pt modelId="{AA5CA0DF-F5BD-4D54-8B19-D620645A4EA7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Aftale ændringer med interessenter: Hvad / hvornår / finansiering</a:t>
          </a:r>
          <a:endParaRPr lang="da-DK" dirty="0"/>
        </a:p>
      </dgm:t>
    </dgm:pt>
    <dgm:pt modelId="{D87B5CB8-5797-4DEF-A43C-93E777A041E3}" type="parTrans" cxnId="{594B5BC0-E58B-429A-958D-40DC0F4D0355}">
      <dgm:prSet/>
      <dgm:spPr/>
      <dgm:t>
        <a:bodyPr/>
        <a:lstStyle/>
        <a:p>
          <a:endParaRPr lang="da-DK"/>
        </a:p>
      </dgm:t>
    </dgm:pt>
    <dgm:pt modelId="{92784EC1-05E7-42B5-8D83-F7C6EC689A7D}" type="sibTrans" cxnId="{594B5BC0-E58B-429A-958D-40DC0F4D0355}">
      <dgm:prSet/>
      <dgm:spPr/>
      <dgm:t>
        <a:bodyPr/>
        <a:lstStyle/>
        <a:p>
          <a:endParaRPr lang="da-DK"/>
        </a:p>
      </dgm:t>
    </dgm:pt>
    <dgm:pt modelId="{17449A0B-37D3-44F6-8555-C0145AA8C642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Aftale forandring med berørte organisatoriske enheder</a:t>
          </a:r>
          <a:endParaRPr lang="da-DK" dirty="0"/>
        </a:p>
      </dgm:t>
    </dgm:pt>
    <dgm:pt modelId="{94AD28CB-D8FB-45F5-AEEA-E1D2D2F54B6B}" type="parTrans" cxnId="{636F7983-CD74-4E24-8581-06813BF5D7F7}">
      <dgm:prSet/>
      <dgm:spPr/>
      <dgm:t>
        <a:bodyPr/>
        <a:lstStyle/>
        <a:p>
          <a:endParaRPr lang="da-DK"/>
        </a:p>
      </dgm:t>
    </dgm:pt>
    <dgm:pt modelId="{C8FB5170-FF7F-40F4-B199-9753FB1FDCA8}" type="sibTrans" cxnId="{636F7983-CD74-4E24-8581-06813BF5D7F7}">
      <dgm:prSet/>
      <dgm:spPr/>
      <dgm:t>
        <a:bodyPr/>
        <a:lstStyle/>
        <a:p>
          <a:endParaRPr lang="da-DK"/>
        </a:p>
      </dgm:t>
    </dgm:pt>
    <dgm:pt modelId="{64C36892-9AA6-4427-823F-7A91956A6CE9}">
      <dgm:prSet phldrT="[Tekst]" custT="1"/>
      <dgm:spPr>
        <a:solidFill>
          <a:schemeClr val="tx2"/>
        </a:solidFill>
      </dgm:spPr>
      <dgm:t>
        <a:bodyPr/>
        <a:lstStyle/>
        <a:p>
          <a:r>
            <a:rPr lang="da-DK" sz="1800" dirty="0" smtClean="0"/>
            <a:t>Udvikle det nye</a:t>
          </a:r>
          <a:endParaRPr lang="da-DK" sz="1800" dirty="0"/>
        </a:p>
      </dgm:t>
    </dgm:pt>
    <dgm:pt modelId="{99D14652-6E36-4E4F-921C-4D0696A0D3F9}" type="parTrans" cxnId="{F37C0CFC-D334-49CA-B1ED-C276A73AC8C1}">
      <dgm:prSet/>
      <dgm:spPr/>
      <dgm:t>
        <a:bodyPr/>
        <a:lstStyle/>
        <a:p>
          <a:endParaRPr lang="da-DK"/>
        </a:p>
      </dgm:t>
    </dgm:pt>
    <dgm:pt modelId="{1DDE174E-4037-49AF-9FE4-4A80937F5001}" type="sibTrans" cxnId="{F37C0CFC-D334-49CA-B1ED-C276A73AC8C1}">
      <dgm:prSet/>
      <dgm:spPr/>
      <dgm:t>
        <a:bodyPr/>
        <a:lstStyle/>
        <a:p>
          <a:endParaRPr lang="da-DK"/>
        </a:p>
      </dgm:t>
    </dgm:pt>
    <dgm:pt modelId="{CDE3CD65-8AFE-444B-BE1D-EF8B8BFC0C86}">
      <dgm:prSet phldrT="[Tekst]" custT="1"/>
      <dgm:spPr>
        <a:solidFill>
          <a:schemeClr val="tx2"/>
        </a:solidFill>
      </dgm:spPr>
      <dgm:t>
        <a:bodyPr/>
        <a:lstStyle/>
        <a:p>
          <a:r>
            <a:rPr lang="da-DK" sz="1750" dirty="0" smtClean="0"/>
            <a:t>Implementere</a:t>
          </a:r>
          <a:endParaRPr lang="da-DK" sz="1750" dirty="0"/>
        </a:p>
      </dgm:t>
    </dgm:pt>
    <dgm:pt modelId="{A03447A4-A601-48C3-868D-D5C087B86655}" type="parTrans" cxnId="{933D5841-E857-49E0-BE70-E928C5E56A8C}">
      <dgm:prSet/>
      <dgm:spPr/>
      <dgm:t>
        <a:bodyPr/>
        <a:lstStyle/>
        <a:p>
          <a:endParaRPr lang="da-DK"/>
        </a:p>
      </dgm:t>
    </dgm:pt>
    <dgm:pt modelId="{4BC42A39-DF83-4EA4-9F65-19AC1736DC20}" type="sibTrans" cxnId="{933D5841-E857-49E0-BE70-E928C5E56A8C}">
      <dgm:prSet/>
      <dgm:spPr/>
      <dgm:t>
        <a:bodyPr/>
        <a:lstStyle/>
        <a:p>
          <a:endParaRPr lang="da-DK"/>
        </a:p>
      </dgm:t>
    </dgm:pt>
    <dgm:pt modelId="{AE3A76B1-F14B-49E4-A528-D98358649094}">
      <dgm:prSet phldrT="[Tekst]" custT="1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sz="1000" dirty="0" smtClean="0"/>
            <a:t>Udvikle og tilpasse styringsmål (</a:t>
          </a:r>
          <a:r>
            <a:rPr lang="da-DK" sz="1000" dirty="0" err="1" smtClean="0"/>
            <a:t>KPI’er</a:t>
          </a:r>
          <a:r>
            <a:rPr lang="da-DK" sz="1000" dirty="0" smtClean="0"/>
            <a:t> mv.) for opgaver, der berøres</a:t>
          </a:r>
          <a:endParaRPr lang="da-DK" sz="1000" dirty="0"/>
        </a:p>
      </dgm:t>
    </dgm:pt>
    <dgm:pt modelId="{F20DA62C-FA4E-4D2C-9591-88430B6DEDC7}" type="parTrans" cxnId="{E0ACBDF8-AE5A-49B5-8C67-196A9EC91512}">
      <dgm:prSet/>
      <dgm:spPr/>
      <dgm:t>
        <a:bodyPr/>
        <a:lstStyle/>
        <a:p>
          <a:endParaRPr lang="da-DK"/>
        </a:p>
      </dgm:t>
    </dgm:pt>
    <dgm:pt modelId="{62631585-6446-4E88-8B8C-8EC24DEBBB04}" type="sibTrans" cxnId="{E0ACBDF8-AE5A-49B5-8C67-196A9EC91512}">
      <dgm:prSet/>
      <dgm:spPr/>
      <dgm:t>
        <a:bodyPr/>
        <a:lstStyle/>
        <a:p>
          <a:endParaRPr lang="da-DK"/>
        </a:p>
      </dgm:t>
    </dgm:pt>
    <dgm:pt modelId="{56D8B5AC-F305-4914-84F4-D3DF1C0E8513}">
      <dgm:prSet phldrT="[Tekst]" custT="1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sz="1000" dirty="0" smtClean="0"/>
            <a:t>Udvikle og tilpasse it-systemer og integrationer</a:t>
          </a:r>
          <a:endParaRPr lang="da-DK" sz="1000" dirty="0"/>
        </a:p>
      </dgm:t>
    </dgm:pt>
    <dgm:pt modelId="{F1B048CA-B27F-4C8F-805C-3A635C288BFC}" type="parTrans" cxnId="{E424835D-5A8C-4CCB-87DA-0BF7F29F0226}">
      <dgm:prSet/>
      <dgm:spPr/>
      <dgm:t>
        <a:bodyPr/>
        <a:lstStyle/>
        <a:p>
          <a:endParaRPr lang="da-DK"/>
        </a:p>
      </dgm:t>
    </dgm:pt>
    <dgm:pt modelId="{4B8E62BA-27D7-4A0E-9F78-E7E2DE38633F}" type="sibTrans" cxnId="{E424835D-5A8C-4CCB-87DA-0BF7F29F0226}">
      <dgm:prSet/>
      <dgm:spPr/>
      <dgm:t>
        <a:bodyPr/>
        <a:lstStyle/>
        <a:p>
          <a:endParaRPr lang="da-DK"/>
        </a:p>
      </dgm:t>
    </dgm:pt>
    <dgm:pt modelId="{2D789B54-AFFE-4977-B462-441A47CA8987}">
      <dgm:prSet phldrT="[Tekst]" custT="1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sz="1000" dirty="0" smtClean="0"/>
            <a:t>Implementere styringsmål i ledelsesprocedurer, ledelsesinformationssystemer mv.</a:t>
          </a:r>
          <a:endParaRPr lang="da-DK" sz="1000" dirty="0"/>
        </a:p>
      </dgm:t>
    </dgm:pt>
    <dgm:pt modelId="{6341F6C5-6C5D-4DD5-AED6-09F0716432AD}" type="parTrans" cxnId="{477661B6-E542-4DB1-915F-3546074EB70A}">
      <dgm:prSet/>
      <dgm:spPr/>
      <dgm:t>
        <a:bodyPr/>
        <a:lstStyle/>
        <a:p>
          <a:endParaRPr lang="da-DK"/>
        </a:p>
      </dgm:t>
    </dgm:pt>
    <dgm:pt modelId="{8B5CFB19-8F16-4040-A8E7-0AAD643B901E}" type="sibTrans" cxnId="{477661B6-E542-4DB1-915F-3546074EB70A}">
      <dgm:prSet/>
      <dgm:spPr/>
      <dgm:t>
        <a:bodyPr/>
        <a:lstStyle/>
        <a:p>
          <a:endParaRPr lang="da-DK"/>
        </a:p>
      </dgm:t>
    </dgm:pt>
    <dgm:pt modelId="{8ECA35EA-4B77-4970-8397-4109E11F07FF}">
      <dgm:prSet phldrT="[Tekst]" custT="1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sz="1000" dirty="0" smtClean="0"/>
            <a:t>Implementere udviklede og ændrede it-systemer</a:t>
          </a:r>
          <a:endParaRPr lang="da-DK" sz="1000" dirty="0"/>
        </a:p>
      </dgm:t>
    </dgm:pt>
    <dgm:pt modelId="{579866D2-25D1-433D-AE2B-FEFCBCA0C0A7}" type="parTrans" cxnId="{4CEA0278-A921-410A-8D9C-7229092BA689}">
      <dgm:prSet/>
      <dgm:spPr/>
      <dgm:t>
        <a:bodyPr/>
        <a:lstStyle/>
        <a:p>
          <a:endParaRPr lang="da-DK"/>
        </a:p>
      </dgm:t>
    </dgm:pt>
    <dgm:pt modelId="{C31AFF62-43E8-4EB0-A3D2-DE1EF977394B}" type="sibTrans" cxnId="{4CEA0278-A921-410A-8D9C-7229092BA689}">
      <dgm:prSet/>
      <dgm:spPr/>
      <dgm:t>
        <a:bodyPr/>
        <a:lstStyle/>
        <a:p>
          <a:endParaRPr lang="da-DK"/>
        </a:p>
      </dgm:t>
    </dgm:pt>
    <dgm:pt modelId="{EDA95D78-CC08-408B-B740-BC767648B55B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Afklare mål og leverancer</a:t>
          </a:r>
          <a:endParaRPr lang="da-DK" dirty="0"/>
        </a:p>
      </dgm:t>
    </dgm:pt>
    <dgm:pt modelId="{FA41151B-3D31-4A68-9600-F618E5DD8153}" type="parTrans" cxnId="{90632129-398A-4465-ACD5-E23542AF0B7B}">
      <dgm:prSet/>
      <dgm:spPr/>
      <dgm:t>
        <a:bodyPr/>
        <a:lstStyle/>
        <a:p>
          <a:endParaRPr lang="da-DK"/>
        </a:p>
      </dgm:t>
    </dgm:pt>
    <dgm:pt modelId="{9FDD8304-E70E-49FA-B9F0-C3EA7DA322F6}" type="sibTrans" cxnId="{90632129-398A-4465-ACD5-E23542AF0B7B}">
      <dgm:prSet/>
      <dgm:spPr/>
      <dgm:t>
        <a:bodyPr/>
        <a:lstStyle/>
        <a:p>
          <a:endParaRPr lang="da-DK"/>
        </a:p>
      </dgm:t>
    </dgm:pt>
    <dgm:pt modelId="{75AC64AE-2DC2-49A6-9F8B-06A32F64E4F0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Plan for rækkefølge i ændringer for at realisere ”verden i morgen”</a:t>
          </a:r>
          <a:endParaRPr lang="da-DK" dirty="0"/>
        </a:p>
      </dgm:t>
    </dgm:pt>
    <dgm:pt modelId="{2BD958A0-845C-4F27-8138-EBF5C471123E}" type="parTrans" cxnId="{FEF391BF-83CD-4BE3-AEDF-C0AA1E527DB1}">
      <dgm:prSet/>
      <dgm:spPr/>
      <dgm:t>
        <a:bodyPr/>
        <a:lstStyle/>
        <a:p>
          <a:endParaRPr lang="da-DK"/>
        </a:p>
      </dgm:t>
    </dgm:pt>
    <dgm:pt modelId="{E1BF59DA-6DA1-422B-84FE-32EC0CE3587D}" type="sibTrans" cxnId="{FEF391BF-83CD-4BE3-AEDF-C0AA1E527DB1}">
      <dgm:prSet/>
      <dgm:spPr/>
      <dgm:t>
        <a:bodyPr/>
        <a:lstStyle/>
        <a:p>
          <a:endParaRPr lang="da-DK"/>
        </a:p>
      </dgm:t>
    </dgm:pt>
    <dgm:pt modelId="{11519C48-6C62-43DE-BA56-75D9314D2E07}">
      <dgm:prSet phldrT="[Tekst]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dirty="0" smtClean="0"/>
            <a:t>Aftaler med gamle og nye leverandører</a:t>
          </a:r>
          <a:endParaRPr lang="da-DK" dirty="0"/>
        </a:p>
      </dgm:t>
    </dgm:pt>
    <dgm:pt modelId="{3D746CBC-F921-4582-8B8E-6540206527CD}" type="parTrans" cxnId="{1F99B6AA-EA0A-4970-90E7-66B6F890DB91}">
      <dgm:prSet/>
      <dgm:spPr/>
      <dgm:t>
        <a:bodyPr/>
        <a:lstStyle/>
        <a:p>
          <a:endParaRPr lang="da-DK"/>
        </a:p>
      </dgm:t>
    </dgm:pt>
    <dgm:pt modelId="{6CB7E30B-A2A0-4344-88F1-0EEF5A490B8F}" type="sibTrans" cxnId="{1F99B6AA-EA0A-4970-90E7-66B6F890DB91}">
      <dgm:prSet/>
      <dgm:spPr/>
      <dgm:t>
        <a:bodyPr/>
        <a:lstStyle/>
        <a:p>
          <a:endParaRPr lang="da-DK"/>
        </a:p>
      </dgm:t>
    </dgm:pt>
    <dgm:pt modelId="{90ED428D-5DD3-4E28-8645-F46034C26862}">
      <dgm:prSet phldrT="[Tekst]" custT="1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sz="1000" dirty="0" smtClean="0"/>
            <a:t>Udvikle og tilpasse arbejdsgangsbeskrivelser, instrukser, vejledninger mv. til borgere og medarbejdere</a:t>
          </a:r>
          <a:endParaRPr lang="da-DK" sz="1000" dirty="0"/>
        </a:p>
      </dgm:t>
    </dgm:pt>
    <dgm:pt modelId="{A964EBF9-ED32-444C-B949-4F3D98D33724}" type="parTrans" cxnId="{E7E8F27A-32E1-434B-BFB7-7942347550C5}">
      <dgm:prSet/>
      <dgm:spPr/>
      <dgm:t>
        <a:bodyPr/>
        <a:lstStyle/>
        <a:p>
          <a:endParaRPr lang="da-DK"/>
        </a:p>
      </dgm:t>
    </dgm:pt>
    <dgm:pt modelId="{5B77EE1E-DC15-4B68-8D01-CE027C47EDA8}" type="sibTrans" cxnId="{E7E8F27A-32E1-434B-BFB7-7942347550C5}">
      <dgm:prSet/>
      <dgm:spPr/>
      <dgm:t>
        <a:bodyPr/>
        <a:lstStyle/>
        <a:p>
          <a:endParaRPr lang="da-DK"/>
        </a:p>
      </dgm:t>
    </dgm:pt>
    <dgm:pt modelId="{B90586DE-9201-4C10-BFF5-2F3E445EEBB9}">
      <dgm:prSet phldrT="[Tekst]" custT="1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sz="1000" dirty="0" smtClean="0"/>
            <a:t>Implementere reviderede arbejdsgange: </a:t>
          </a:r>
          <a:r>
            <a:rPr lang="da-DK" sz="1000" dirty="0" err="1" smtClean="0"/>
            <a:t>Kickoff</a:t>
          </a:r>
          <a:r>
            <a:rPr lang="da-DK" sz="1000" dirty="0" smtClean="0"/>
            <a:t> og uddannelse af borgere, medarbejdere og ledelse</a:t>
          </a:r>
          <a:endParaRPr lang="da-DK" sz="1000" dirty="0"/>
        </a:p>
      </dgm:t>
    </dgm:pt>
    <dgm:pt modelId="{35C1D948-1FE3-41D1-BBF5-DFA5391776B9}" type="parTrans" cxnId="{6B5EE758-51CA-4D9A-9BB8-D205CB6B6E2C}">
      <dgm:prSet/>
      <dgm:spPr/>
      <dgm:t>
        <a:bodyPr/>
        <a:lstStyle/>
        <a:p>
          <a:endParaRPr lang="da-DK"/>
        </a:p>
      </dgm:t>
    </dgm:pt>
    <dgm:pt modelId="{E697BF7C-45F5-45F8-BEAF-F37A452D1481}" type="sibTrans" cxnId="{6B5EE758-51CA-4D9A-9BB8-D205CB6B6E2C}">
      <dgm:prSet/>
      <dgm:spPr/>
      <dgm:t>
        <a:bodyPr/>
        <a:lstStyle/>
        <a:p>
          <a:endParaRPr lang="da-DK"/>
        </a:p>
      </dgm:t>
    </dgm:pt>
    <dgm:pt modelId="{6E3640BC-1339-4920-BD4F-3B95FF49BAE9}">
      <dgm:prSet phldrT="[Tekst]" custT="1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sz="1000" dirty="0" smtClean="0"/>
            <a:t>Overdrage ansvar for at forvalte nye opgaver til relevante organisatoriske enheder</a:t>
          </a:r>
          <a:endParaRPr lang="da-DK" sz="1000" dirty="0"/>
        </a:p>
      </dgm:t>
    </dgm:pt>
    <dgm:pt modelId="{8D86990A-59CA-45CC-AA8E-748355C5B4BC}" type="parTrans" cxnId="{AA5C740A-E8B3-4AC6-8271-7A3EC0BF86FE}">
      <dgm:prSet/>
      <dgm:spPr/>
      <dgm:t>
        <a:bodyPr/>
        <a:lstStyle/>
        <a:p>
          <a:endParaRPr lang="da-DK"/>
        </a:p>
      </dgm:t>
    </dgm:pt>
    <dgm:pt modelId="{2802843E-A020-4E9E-AD4B-63F67C9A2975}" type="sibTrans" cxnId="{AA5C740A-E8B3-4AC6-8271-7A3EC0BF86FE}">
      <dgm:prSet/>
      <dgm:spPr/>
      <dgm:t>
        <a:bodyPr/>
        <a:lstStyle/>
        <a:p>
          <a:endParaRPr lang="da-DK"/>
        </a:p>
      </dgm:t>
    </dgm:pt>
    <dgm:pt modelId="{E9AB5D5C-3889-458E-A808-ADF548040E2F}">
      <dgm:prSet phldrT="[Tekst]" custT="1"/>
      <dgm:spPr>
        <a:solidFill>
          <a:srgbClr val="B3D6E7">
            <a:alpha val="90000"/>
          </a:srgbClr>
        </a:solidFill>
        <a:ln>
          <a:noFill/>
        </a:ln>
      </dgm:spPr>
      <dgm:t>
        <a:bodyPr/>
        <a:lstStyle/>
        <a:p>
          <a:r>
            <a:rPr lang="da-DK" sz="1000" dirty="0" smtClean="0"/>
            <a:t>Løbende vedligehold og videreudvikling af styringsmål / arbejdsgange / it-systemer</a:t>
          </a:r>
          <a:endParaRPr lang="da-DK" sz="1000" dirty="0"/>
        </a:p>
      </dgm:t>
    </dgm:pt>
    <dgm:pt modelId="{ED392DBE-756A-4B09-9DA0-6F28D6313F52}" type="parTrans" cxnId="{7D86BABC-F71F-43D6-A0EF-2F21FAE1EAC0}">
      <dgm:prSet/>
      <dgm:spPr/>
      <dgm:t>
        <a:bodyPr/>
        <a:lstStyle/>
        <a:p>
          <a:endParaRPr lang="da-DK"/>
        </a:p>
      </dgm:t>
    </dgm:pt>
    <dgm:pt modelId="{A26EEDC2-23D8-4AAE-9D5F-6AFA814541EC}" type="sibTrans" cxnId="{7D86BABC-F71F-43D6-A0EF-2F21FAE1EAC0}">
      <dgm:prSet/>
      <dgm:spPr/>
      <dgm:t>
        <a:bodyPr/>
        <a:lstStyle/>
        <a:p>
          <a:endParaRPr lang="da-DK"/>
        </a:p>
      </dgm:t>
    </dgm:pt>
    <dgm:pt modelId="{BEC9AD3E-AE92-43D3-B211-7AF5CF19F454}" type="pres">
      <dgm:prSet presAssocID="{39927664-E034-4B82-9EBC-0D7277DA4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a-DK"/>
        </a:p>
      </dgm:t>
    </dgm:pt>
    <dgm:pt modelId="{09494EA1-142B-49AD-AC8A-0972A8101FAA}" type="pres">
      <dgm:prSet presAssocID="{5BE969E5-62E7-43A8-AD26-C32DD010F330}" presName="linNode" presStyleCnt="0"/>
      <dgm:spPr/>
    </dgm:pt>
    <dgm:pt modelId="{A01CF96E-F059-488F-B35A-51F5DE5AEC58}" type="pres">
      <dgm:prSet presAssocID="{5BE969E5-62E7-43A8-AD26-C32DD010F330}" presName="parentText" presStyleLbl="node1" presStyleIdx="0" presStyleCnt="5" custScaleX="65330" custLinFactNeighborX="-8653" custLinFactNeighborY="-2573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7F38A17A-2B81-45AF-8D5E-F09581AEF7AD}" type="pres">
      <dgm:prSet presAssocID="{5BE969E5-62E7-43A8-AD26-C32DD010F330}" presName="descendantText" presStyleLbl="alignAccFollowNode1" presStyleIdx="0" presStyleCnt="5" custScaleX="12632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E32945C3-8683-4392-AB90-BEFAA8FB06B8}" type="pres">
      <dgm:prSet presAssocID="{FE74D158-3D1E-4781-BA84-DCCC4F000521}" presName="sp" presStyleCnt="0"/>
      <dgm:spPr/>
    </dgm:pt>
    <dgm:pt modelId="{DD132452-901C-4482-8351-5F7D1CA3A4BB}" type="pres">
      <dgm:prSet presAssocID="{8AE0A76A-32F2-4A98-8A9F-B7E63CB45C78}" presName="linNode" presStyleCnt="0"/>
      <dgm:spPr/>
    </dgm:pt>
    <dgm:pt modelId="{E937AF1F-03AD-486F-AE8F-7D4D3DCF3E6E}" type="pres">
      <dgm:prSet presAssocID="{8AE0A76A-32F2-4A98-8A9F-B7E63CB45C78}" presName="parentText" presStyleLbl="node1" presStyleIdx="1" presStyleCnt="5" custScaleX="65330" custLinFactNeighborX="-11" custLinFactNeighborY="-615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33A399AA-44D1-4E93-A41B-8E31717466C7}" type="pres">
      <dgm:prSet presAssocID="{8AE0A76A-32F2-4A98-8A9F-B7E63CB45C78}" presName="descendantText" presStyleLbl="alignAccFollowNode1" presStyleIdx="1" presStyleCnt="5" custScaleX="126328" custLinFactNeighborY="2449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167F8A9F-F7D4-4931-B29B-1149B41DFD0D}" type="pres">
      <dgm:prSet presAssocID="{FDD389CE-7364-466D-A3C2-6A4458649FB2}" presName="sp" presStyleCnt="0"/>
      <dgm:spPr/>
    </dgm:pt>
    <dgm:pt modelId="{337936A8-28E4-4960-88F3-E6A3827A4C8A}" type="pres">
      <dgm:prSet presAssocID="{3FB5A880-7C88-4C77-8100-BE9133D1CAE4}" presName="linNode" presStyleCnt="0"/>
      <dgm:spPr/>
    </dgm:pt>
    <dgm:pt modelId="{0AA52FAB-FEA6-467B-8677-0F9A39A2AE52}" type="pres">
      <dgm:prSet presAssocID="{3FB5A880-7C88-4C77-8100-BE9133D1CAE4}" presName="parentText" presStyleLbl="node1" presStyleIdx="2" presStyleCnt="5" custScaleX="65330" custLinFactNeighborX="-11" custLinFactNeighborY="-3404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A0C74C34-579D-4FF9-8EC6-162E78E94CC9}" type="pres">
      <dgm:prSet presAssocID="{3FB5A880-7C88-4C77-8100-BE9133D1CAE4}" presName="descendantText" presStyleLbl="alignAccFollowNode1" presStyleIdx="2" presStyleCnt="5" custScaleX="126328" custLinFactNeighborY="-1045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4749A83D-7416-44B8-81AC-FAEAD3D023B8}" type="pres">
      <dgm:prSet presAssocID="{AFF024C6-2738-44F2-8FAA-92D11A0301F8}" presName="sp" presStyleCnt="0"/>
      <dgm:spPr/>
    </dgm:pt>
    <dgm:pt modelId="{04E19F20-7EF1-4D4E-9155-880EFD09099F}" type="pres">
      <dgm:prSet presAssocID="{64C36892-9AA6-4427-823F-7A91956A6CE9}" presName="linNode" presStyleCnt="0"/>
      <dgm:spPr/>
    </dgm:pt>
    <dgm:pt modelId="{BC7F01F7-AD47-4717-908E-83CBA9CD48D6}" type="pres">
      <dgm:prSet presAssocID="{64C36892-9AA6-4427-823F-7A91956A6CE9}" presName="parentText" presStyleLbl="node1" presStyleIdx="3" presStyleCnt="5" custScaleX="65330" custLinFactNeighborX="-8653" custLinFactNeighborY="-2573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ACAA7B51-FC46-4C8A-8A45-1FC07EEA207D}" type="pres">
      <dgm:prSet presAssocID="{64C36892-9AA6-4427-823F-7A91956A6CE9}" presName="descendantText" presStyleLbl="alignAccFollowNode1" presStyleIdx="3" presStyleCnt="5" custScaleX="12632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7088B0DD-E12A-46DF-A1EE-E2FDD2362E00}" type="pres">
      <dgm:prSet presAssocID="{1DDE174E-4037-49AF-9FE4-4A80937F5001}" presName="sp" presStyleCnt="0"/>
      <dgm:spPr/>
    </dgm:pt>
    <dgm:pt modelId="{C5958301-C72F-4A8D-9CAA-5FF29361A77A}" type="pres">
      <dgm:prSet presAssocID="{CDE3CD65-8AFE-444B-BE1D-EF8B8BFC0C86}" presName="linNode" presStyleCnt="0"/>
      <dgm:spPr/>
    </dgm:pt>
    <dgm:pt modelId="{BB6C494A-7AB1-4276-BF42-3D1A7BF0F605}" type="pres">
      <dgm:prSet presAssocID="{CDE3CD65-8AFE-444B-BE1D-EF8B8BFC0C86}" presName="parentText" presStyleLbl="node1" presStyleIdx="4" presStyleCnt="5" custScaleX="65330" custScaleY="141025" custLinFactNeighborX="-8653" custLinFactNeighborY="-2573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4693014-2535-44E4-ABE0-C325F6F7599C}" type="pres">
      <dgm:prSet presAssocID="{CDE3CD65-8AFE-444B-BE1D-EF8B8BFC0C86}" presName="descendantText" presStyleLbl="alignAccFollowNode1" presStyleIdx="4" presStyleCnt="5" custScaleX="126328" custScaleY="141025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9FA6BD3F-AFAB-41BD-85F6-B5987FED95A5}" type="presOf" srcId="{56D8B5AC-F305-4914-84F4-D3DF1C0E8513}" destId="{ACAA7B51-FC46-4C8A-8A45-1FC07EEA207D}" srcOrd="0" destOrd="2" presId="urn:microsoft.com/office/officeart/2005/8/layout/vList5"/>
    <dgm:cxn modelId="{14A0CCCB-A082-4133-8326-C83C6772863C}" srcId="{39927664-E034-4B82-9EBC-0D7277DA46BA}" destId="{5BE969E5-62E7-43A8-AD26-C32DD010F330}" srcOrd="0" destOrd="0" parTransId="{4E6AF25A-7F2B-4F8A-B0C9-A13BCFEED4F6}" sibTransId="{FE74D158-3D1E-4781-BA84-DCCC4F000521}"/>
    <dgm:cxn modelId="{9889C1EF-C78E-49F3-8B01-DD57C1A1FE62}" type="presOf" srcId="{CDE3CD65-8AFE-444B-BE1D-EF8B8BFC0C86}" destId="{BB6C494A-7AB1-4276-BF42-3D1A7BF0F605}" srcOrd="0" destOrd="0" presId="urn:microsoft.com/office/officeart/2005/8/layout/vList5"/>
    <dgm:cxn modelId="{AA5C740A-E8B3-4AC6-8271-7A3EC0BF86FE}" srcId="{CDE3CD65-8AFE-444B-BE1D-EF8B8BFC0C86}" destId="{6E3640BC-1339-4920-BD4F-3B95FF49BAE9}" srcOrd="3" destOrd="0" parTransId="{8D86990A-59CA-45CC-AA8E-748355C5B4BC}" sibTransId="{2802843E-A020-4E9E-AD4B-63F67C9A2975}"/>
    <dgm:cxn modelId="{C9A7DA43-E0A7-411C-95FE-4CE18C03ED59}" type="presOf" srcId="{5BE969E5-62E7-43A8-AD26-C32DD010F330}" destId="{A01CF96E-F059-488F-B35A-51F5DE5AEC58}" srcOrd="0" destOrd="0" presId="urn:microsoft.com/office/officeart/2005/8/layout/vList5"/>
    <dgm:cxn modelId="{6B5EE758-51CA-4D9A-9BB8-D205CB6B6E2C}" srcId="{CDE3CD65-8AFE-444B-BE1D-EF8B8BFC0C86}" destId="{B90586DE-9201-4C10-BFF5-2F3E445EEBB9}" srcOrd="2" destOrd="0" parTransId="{35C1D948-1FE3-41D1-BBF5-DFA5391776B9}" sibTransId="{E697BF7C-45F5-45F8-BEAF-F37A452D1481}"/>
    <dgm:cxn modelId="{E03C0726-E027-4C79-83DA-7162F02D63A4}" type="presOf" srcId="{64C36892-9AA6-4427-823F-7A91956A6CE9}" destId="{BC7F01F7-AD47-4717-908E-83CBA9CD48D6}" srcOrd="0" destOrd="0" presId="urn:microsoft.com/office/officeart/2005/8/layout/vList5"/>
    <dgm:cxn modelId="{E424835D-5A8C-4CCB-87DA-0BF7F29F0226}" srcId="{64C36892-9AA6-4427-823F-7A91956A6CE9}" destId="{56D8B5AC-F305-4914-84F4-D3DF1C0E8513}" srcOrd="2" destOrd="0" parTransId="{F1B048CA-B27F-4C8F-805C-3A635C288BFC}" sibTransId="{4B8E62BA-27D7-4A0E-9F78-E7E2DE38633F}"/>
    <dgm:cxn modelId="{119C4535-6E20-4C77-8790-36BB6BA92DE8}" srcId="{5BE969E5-62E7-43A8-AD26-C32DD010F330}" destId="{218AFC2E-4A47-4D99-B3C1-2AA9FA4C48DE}" srcOrd="1" destOrd="0" parTransId="{23D61E13-5CDF-49C6-AD86-2DA4BE734F0E}" sibTransId="{609CDA30-55B7-4C7A-8A71-3481E533583F}"/>
    <dgm:cxn modelId="{636F7983-CD74-4E24-8581-06813BF5D7F7}" srcId="{3FB5A880-7C88-4C77-8100-BE9133D1CAE4}" destId="{17449A0B-37D3-44F6-8555-C0145AA8C642}" srcOrd="1" destOrd="0" parTransId="{94AD28CB-D8FB-45F5-AEEA-E1D2D2F54B6B}" sibTransId="{C8FB5170-FF7F-40F4-B199-9753FB1FDCA8}"/>
    <dgm:cxn modelId="{9F9BBF6A-B94E-44AF-AA60-1C67FB0D2F51}" type="presOf" srcId="{75AC64AE-2DC2-49A6-9F8B-06A32F64E4F0}" destId="{33A399AA-44D1-4E93-A41B-8E31717466C7}" srcOrd="0" destOrd="2" presId="urn:microsoft.com/office/officeart/2005/8/layout/vList5"/>
    <dgm:cxn modelId="{1C8383D7-263B-4626-8F31-782C9EC4D0D1}" type="presOf" srcId="{AA5CA0DF-F5BD-4D54-8B19-D620645A4EA7}" destId="{A0C74C34-579D-4FF9-8EC6-162E78E94CC9}" srcOrd="0" destOrd="0" presId="urn:microsoft.com/office/officeart/2005/8/layout/vList5"/>
    <dgm:cxn modelId="{BF7E607F-719A-4478-8C35-15CB23F0D945}" type="presOf" srcId="{11519C48-6C62-43DE-BA56-75D9314D2E07}" destId="{A0C74C34-579D-4FF9-8EC6-162E78E94CC9}" srcOrd="0" destOrd="2" presId="urn:microsoft.com/office/officeart/2005/8/layout/vList5"/>
    <dgm:cxn modelId="{53525806-19EC-41DA-A452-6165043ED9A5}" srcId="{5BE969E5-62E7-43A8-AD26-C32DD010F330}" destId="{5608B340-B0DF-462E-8C4F-88541AD1E287}" srcOrd="0" destOrd="0" parTransId="{D699CFEC-5B2D-4693-A6C7-D8F44B16AE23}" sibTransId="{8AF14AA7-D0EE-41E3-BFE5-BF9E2E07D495}"/>
    <dgm:cxn modelId="{CBFC030A-8248-4EA2-AEBA-3801652DE7BF}" type="presOf" srcId="{90ED428D-5DD3-4E28-8645-F46034C26862}" destId="{ACAA7B51-FC46-4C8A-8A45-1FC07EEA207D}" srcOrd="0" destOrd="1" presId="urn:microsoft.com/office/officeart/2005/8/layout/vList5"/>
    <dgm:cxn modelId="{45B58BF6-0ADE-4CC1-9159-6DCB99804EF1}" srcId="{39927664-E034-4B82-9EBC-0D7277DA46BA}" destId="{3FB5A880-7C88-4C77-8100-BE9133D1CAE4}" srcOrd="2" destOrd="0" parTransId="{9314CB96-DABC-4902-80DD-B10CCAD18DDC}" sibTransId="{AFF024C6-2738-44F2-8FAA-92D11A0301F8}"/>
    <dgm:cxn modelId="{E0ACBDF8-AE5A-49B5-8C67-196A9EC91512}" srcId="{64C36892-9AA6-4427-823F-7A91956A6CE9}" destId="{AE3A76B1-F14B-49E4-A528-D98358649094}" srcOrd="0" destOrd="0" parTransId="{F20DA62C-FA4E-4D2C-9591-88430B6DEDC7}" sibTransId="{62631585-6446-4E88-8B8C-8EC24DEBBB04}"/>
    <dgm:cxn modelId="{A56E4354-1B36-4B4F-BA55-2BFC53CABFE9}" type="presOf" srcId="{AE3A76B1-F14B-49E4-A528-D98358649094}" destId="{ACAA7B51-FC46-4C8A-8A45-1FC07EEA207D}" srcOrd="0" destOrd="0" presId="urn:microsoft.com/office/officeart/2005/8/layout/vList5"/>
    <dgm:cxn modelId="{22F90027-5D93-4DDB-B17A-0DA46EAD3F06}" type="presOf" srcId="{2D789B54-AFFE-4977-B462-441A47CA8987}" destId="{54693014-2535-44E4-ABE0-C325F6F7599C}" srcOrd="0" destOrd="1" presId="urn:microsoft.com/office/officeart/2005/8/layout/vList5"/>
    <dgm:cxn modelId="{654646B4-83A8-469F-B293-71BAAE6FDE93}" type="presOf" srcId="{EDA95D78-CC08-408B-B740-BC767648B55B}" destId="{7F38A17A-2B81-45AF-8D5E-F09581AEF7AD}" srcOrd="0" destOrd="2" presId="urn:microsoft.com/office/officeart/2005/8/layout/vList5"/>
    <dgm:cxn modelId="{84161957-96AA-432E-9A33-1127F75394D6}" type="presOf" srcId="{3FB5A880-7C88-4C77-8100-BE9133D1CAE4}" destId="{0AA52FAB-FEA6-467B-8677-0F9A39A2AE52}" srcOrd="0" destOrd="0" presId="urn:microsoft.com/office/officeart/2005/8/layout/vList5"/>
    <dgm:cxn modelId="{B65BCCCC-CD78-4461-8318-B5C075977480}" type="presOf" srcId="{138848A9-4E3F-49F7-AFC4-F2F24E4258FF}" destId="{33A399AA-44D1-4E93-A41B-8E31717466C7}" srcOrd="0" destOrd="0" presId="urn:microsoft.com/office/officeart/2005/8/layout/vList5"/>
    <dgm:cxn modelId="{1F99B6AA-EA0A-4970-90E7-66B6F890DB91}" srcId="{3FB5A880-7C88-4C77-8100-BE9133D1CAE4}" destId="{11519C48-6C62-43DE-BA56-75D9314D2E07}" srcOrd="2" destOrd="0" parTransId="{3D746CBC-F921-4582-8B8E-6540206527CD}" sibTransId="{6CB7E30B-A2A0-4344-88F1-0EEF5A490B8F}"/>
    <dgm:cxn modelId="{D9C3DE66-A7FF-4529-AF9C-B2A20E95215D}" type="presOf" srcId="{6E3640BC-1339-4920-BD4F-3B95FF49BAE9}" destId="{54693014-2535-44E4-ABE0-C325F6F7599C}" srcOrd="0" destOrd="3" presId="urn:microsoft.com/office/officeart/2005/8/layout/vList5"/>
    <dgm:cxn modelId="{6F6B4561-FBB7-437A-945F-EDEA99A95204}" type="presOf" srcId="{218AFC2E-4A47-4D99-B3C1-2AA9FA4C48DE}" destId="{7F38A17A-2B81-45AF-8D5E-F09581AEF7AD}" srcOrd="0" destOrd="1" presId="urn:microsoft.com/office/officeart/2005/8/layout/vList5"/>
    <dgm:cxn modelId="{04719BB8-3CA1-4889-BD2C-FBD57AF56573}" srcId="{8AE0A76A-32F2-4A98-8A9F-B7E63CB45C78}" destId="{D447F456-C52C-4B5F-8744-F5B0331DA815}" srcOrd="1" destOrd="0" parTransId="{B8D442D3-FEF9-495D-A7CF-E82CC13713F4}" sibTransId="{9D05E202-3AA1-4927-BD57-F77A7B8B6556}"/>
    <dgm:cxn modelId="{2545311D-6D0D-40B7-B3F8-B1C6BD5798B7}" type="presOf" srcId="{17449A0B-37D3-44F6-8555-C0145AA8C642}" destId="{A0C74C34-579D-4FF9-8EC6-162E78E94CC9}" srcOrd="0" destOrd="1" presId="urn:microsoft.com/office/officeart/2005/8/layout/vList5"/>
    <dgm:cxn modelId="{E7E503F4-93F5-4FFA-A4A8-F6941F674020}" type="presOf" srcId="{E9AB5D5C-3889-458E-A808-ADF548040E2F}" destId="{54693014-2535-44E4-ABE0-C325F6F7599C}" srcOrd="0" destOrd="4" presId="urn:microsoft.com/office/officeart/2005/8/layout/vList5"/>
    <dgm:cxn modelId="{7D86BABC-F71F-43D6-A0EF-2F21FAE1EAC0}" srcId="{CDE3CD65-8AFE-444B-BE1D-EF8B8BFC0C86}" destId="{E9AB5D5C-3889-458E-A808-ADF548040E2F}" srcOrd="4" destOrd="0" parTransId="{ED392DBE-756A-4B09-9DA0-6F28D6313F52}" sibTransId="{A26EEDC2-23D8-4AAE-9D5F-6AFA814541EC}"/>
    <dgm:cxn modelId="{93C6C841-9110-484A-8C03-59939DF108B4}" type="presOf" srcId="{D447F456-C52C-4B5F-8744-F5B0331DA815}" destId="{33A399AA-44D1-4E93-A41B-8E31717466C7}" srcOrd="0" destOrd="1" presId="urn:microsoft.com/office/officeart/2005/8/layout/vList5"/>
    <dgm:cxn modelId="{4CEA0278-A921-410A-8D9C-7229092BA689}" srcId="{CDE3CD65-8AFE-444B-BE1D-EF8B8BFC0C86}" destId="{8ECA35EA-4B77-4970-8397-4109E11F07FF}" srcOrd="0" destOrd="0" parTransId="{579866D2-25D1-433D-AE2B-FEFCBCA0C0A7}" sibTransId="{C31AFF62-43E8-4EB0-A3D2-DE1EF977394B}"/>
    <dgm:cxn modelId="{933D5841-E857-49E0-BE70-E928C5E56A8C}" srcId="{39927664-E034-4B82-9EBC-0D7277DA46BA}" destId="{CDE3CD65-8AFE-444B-BE1D-EF8B8BFC0C86}" srcOrd="4" destOrd="0" parTransId="{A03447A4-A601-48C3-868D-D5C087B86655}" sibTransId="{4BC42A39-DF83-4EA4-9F65-19AC1736DC20}"/>
    <dgm:cxn modelId="{594B5BC0-E58B-429A-958D-40DC0F4D0355}" srcId="{3FB5A880-7C88-4C77-8100-BE9133D1CAE4}" destId="{AA5CA0DF-F5BD-4D54-8B19-D620645A4EA7}" srcOrd="0" destOrd="0" parTransId="{D87B5CB8-5797-4DEF-A43C-93E777A041E3}" sibTransId="{92784EC1-05E7-42B5-8D83-F7C6EC689A7D}"/>
    <dgm:cxn modelId="{90632129-398A-4465-ACD5-E23542AF0B7B}" srcId="{5BE969E5-62E7-43A8-AD26-C32DD010F330}" destId="{EDA95D78-CC08-408B-B740-BC767648B55B}" srcOrd="2" destOrd="0" parTransId="{FA41151B-3D31-4A68-9600-F618E5DD8153}" sibTransId="{9FDD8304-E70E-49FA-B9F0-C3EA7DA322F6}"/>
    <dgm:cxn modelId="{AE8C30C1-04AD-4065-86EB-7A240F00D804}" type="presOf" srcId="{8AE0A76A-32F2-4A98-8A9F-B7E63CB45C78}" destId="{E937AF1F-03AD-486F-AE8F-7D4D3DCF3E6E}" srcOrd="0" destOrd="0" presId="urn:microsoft.com/office/officeart/2005/8/layout/vList5"/>
    <dgm:cxn modelId="{E00D7EB6-6B59-459D-8040-A8F0821CC46C}" type="presOf" srcId="{39927664-E034-4B82-9EBC-0D7277DA46BA}" destId="{BEC9AD3E-AE92-43D3-B211-7AF5CF19F454}" srcOrd="0" destOrd="0" presId="urn:microsoft.com/office/officeart/2005/8/layout/vList5"/>
    <dgm:cxn modelId="{4D4FA7E3-CF13-479A-B88F-AB923AB94EB2}" srcId="{8AE0A76A-32F2-4A98-8A9F-B7E63CB45C78}" destId="{138848A9-4E3F-49F7-AFC4-F2F24E4258FF}" srcOrd="0" destOrd="0" parTransId="{C9B18329-E1CC-402C-9346-35DA1BBF53FB}" sibTransId="{6B86B87D-0972-4C9A-A51D-4C87A1AA3D67}"/>
    <dgm:cxn modelId="{477661B6-E542-4DB1-915F-3546074EB70A}" srcId="{CDE3CD65-8AFE-444B-BE1D-EF8B8BFC0C86}" destId="{2D789B54-AFFE-4977-B462-441A47CA8987}" srcOrd="1" destOrd="0" parTransId="{6341F6C5-6C5D-4DD5-AED6-09F0716432AD}" sibTransId="{8B5CFB19-8F16-4040-A8E7-0AAD643B901E}"/>
    <dgm:cxn modelId="{B12F5D52-881C-4956-A4DC-8436B66C5CA0}" type="presOf" srcId="{B90586DE-9201-4C10-BFF5-2F3E445EEBB9}" destId="{54693014-2535-44E4-ABE0-C325F6F7599C}" srcOrd="0" destOrd="2" presId="urn:microsoft.com/office/officeart/2005/8/layout/vList5"/>
    <dgm:cxn modelId="{3992FA7F-B631-4DAF-AF26-FA2F6E7D4C43}" type="presOf" srcId="{5608B340-B0DF-462E-8C4F-88541AD1E287}" destId="{7F38A17A-2B81-45AF-8D5E-F09581AEF7AD}" srcOrd="0" destOrd="0" presId="urn:microsoft.com/office/officeart/2005/8/layout/vList5"/>
    <dgm:cxn modelId="{E7E8F27A-32E1-434B-BFB7-7942347550C5}" srcId="{64C36892-9AA6-4427-823F-7A91956A6CE9}" destId="{90ED428D-5DD3-4E28-8645-F46034C26862}" srcOrd="1" destOrd="0" parTransId="{A964EBF9-ED32-444C-B949-4F3D98D33724}" sibTransId="{5B77EE1E-DC15-4B68-8D01-CE027C47EDA8}"/>
    <dgm:cxn modelId="{45425F1A-5F6D-4CD8-9950-CAFFDE19BBC2}" srcId="{39927664-E034-4B82-9EBC-0D7277DA46BA}" destId="{8AE0A76A-32F2-4A98-8A9F-B7E63CB45C78}" srcOrd="1" destOrd="0" parTransId="{3375DE0E-CA01-45FE-AE55-4FA0F97CBB49}" sibTransId="{FDD389CE-7364-466D-A3C2-6A4458649FB2}"/>
    <dgm:cxn modelId="{FEF391BF-83CD-4BE3-AEDF-C0AA1E527DB1}" srcId="{8AE0A76A-32F2-4A98-8A9F-B7E63CB45C78}" destId="{75AC64AE-2DC2-49A6-9F8B-06A32F64E4F0}" srcOrd="2" destOrd="0" parTransId="{2BD958A0-845C-4F27-8138-EBF5C471123E}" sibTransId="{E1BF59DA-6DA1-422B-84FE-32EC0CE3587D}"/>
    <dgm:cxn modelId="{1D186CD0-EE22-46E4-A8CD-B6CE8D8CD5F9}" type="presOf" srcId="{8ECA35EA-4B77-4970-8397-4109E11F07FF}" destId="{54693014-2535-44E4-ABE0-C325F6F7599C}" srcOrd="0" destOrd="0" presId="urn:microsoft.com/office/officeart/2005/8/layout/vList5"/>
    <dgm:cxn modelId="{F37C0CFC-D334-49CA-B1ED-C276A73AC8C1}" srcId="{39927664-E034-4B82-9EBC-0D7277DA46BA}" destId="{64C36892-9AA6-4427-823F-7A91956A6CE9}" srcOrd="3" destOrd="0" parTransId="{99D14652-6E36-4E4F-921C-4D0696A0D3F9}" sibTransId="{1DDE174E-4037-49AF-9FE4-4A80937F5001}"/>
    <dgm:cxn modelId="{FF5350E7-0988-4A2E-A26A-0802C9514972}" type="presParOf" srcId="{BEC9AD3E-AE92-43D3-B211-7AF5CF19F454}" destId="{09494EA1-142B-49AD-AC8A-0972A8101FAA}" srcOrd="0" destOrd="0" presId="urn:microsoft.com/office/officeart/2005/8/layout/vList5"/>
    <dgm:cxn modelId="{A631D8CF-9BD6-47F3-AB9A-1F859860C0D1}" type="presParOf" srcId="{09494EA1-142B-49AD-AC8A-0972A8101FAA}" destId="{A01CF96E-F059-488F-B35A-51F5DE5AEC58}" srcOrd="0" destOrd="0" presId="urn:microsoft.com/office/officeart/2005/8/layout/vList5"/>
    <dgm:cxn modelId="{91BBFE52-F397-4243-B8CF-DF485D0DEDE6}" type="presParOf" srcId="{09494EA1-142B-49AD-AC8A-0972A8101FAA}" destId="{7F38A17A-2B81-45AF-8D5E-F09581AEF7AD}" srcOrd="1" destOrd="0" presId="urn:microsoft.com/office/officeart/2005/8/layout/vList5"/>
    <dgm:cxn modelId="{C26EFDCD-E2E1-41D3-BC5F-FBE3C5DAA9D5}" type="presParOf" srcId="{BEC9AD3E-AE92-43D3-B211-7AF5CF19F454}" destId="{E32945C3-8683-4392-AB90-BEFAA8FB06B8}" srcOrd="1" destOrd="0" presId="urn:microsoft.com/office/officeart/2005/8/layout/vList5"/>
    <dgm:cxn modelId="{384FE32D-E21A-458A-BF22-AD775C6FF70E}" type="presParOf" srcId="{BEC9AD3E-AE92-43D3-B211-7AF5CF19F454}" destId="{DD132452-901C-4482-8351-5F7D1CA3A4BB}" srcOrd="2" destOrd="0" presId="urn:microsoft.com/office/officeart/2005/8/layout/vList5"/>
    <dgm:cxn modelId="{CAFD3A65-9ED1-4339-883D-C98FC92E2E43}" type="presParOf" srcId="{DD132452-901C-4482-8351-5F7D1CA3A4BB}" destId="{E937AF1F-03AD-486F-AE8F-7D4D3DCF3E6E}" srcOrd="0" destOrd="0" presId="urn:microsoft.com/office/officeart/2005/8/layout/vList5"/>
    <dgm:cxn modelId="{92E46908-058F-4B1D-B875-55456770CA57}" type="presParOf" srcId="{DD132452-901C-4482-8351-5F7D1CA3A4BB}" destId="{33A399AA-44D1-4E93-A41B-8E31717466C7}" srcOrd="1" destOrd="0" presId="urn:microsoft.com/office/officeart/2005/8/layout/vList5"/>
    <dgm:cxn modelId="{EC5675FA-E129-4528-8D66-044DFFA568AC}" type="presParOf" srcId="{BEC9AD3E-AE92-43D3-B211-7AF5CF19F454}" destId="{167F8A9F-F7D4-4931-B29B-1149B41DFD0D}" srcOrd="3" destOrd="0" presId="urn:microsoft.com/office/officeart/2005/8/layout/vList5"/>
    <dgm:cxn modelId="{7B3C6549-5734-466E-865C-B78C80590EB3}" type="presParOf" srcId="{BEC9AD3E-AE92-43D3-B211-7AF5CF19F454}" destId="{337936A8-28E4-4960-88F3-E6A3827A4C8A}" srcOrd="4" destOrd="0" presId="urn:microsoft.com/office/officeart/2005/8/layout/vList5"/>
    <dgm:cxn modelId="{360BB1FA-F07C-45BC-B485-B4012CB4CACC}" type="presParOf" srcId="{337936A8-28E4-4960-88F3-E6A3827A4C8A}" destId="{0AA52FAB-FEA6-467B-8677-0F9A39A2AE52}" srcOrd="0" destOrd="0" presId="urn:microsoft.com/office/officeart/2005/8/layout/vList5"/>
    <dgm:cxn modelId="{43BF4E74-3BC6-4F3B-83AB-328BDD740861}" type="presParOf" srcId="{337936A8-28E4-4960-88F3-E6A3827A4C8A}" destId="{A0C74C34-579D-4FF9-8EC6-162E78E94CC9}" srcOrd="1" destOrd="0" presId="urn:microsoft.com/office/officeart/2005/8/layout/vList5"/>
    <dgm:cxn modelId="{6B8478A4-4453-4870-B5DD-E08BC635C3CF}" type="presParOf" srcId="{BEC9AD3E-AE92-43D3-B211-7AF5CF19F454}" destId="{4749A83D-7416-44B8-81AC-FAEAD3D023B8}" srcOrd="5" destOrd="0" presId="urn:microsoft.com/office/officeart/2005/8/layout/vList5"/>
    <dgm:cxn modelId="{9751485F-0C5C-4198-9B2E-567D32CB2A69}" type="presParOf" srcId="{BEC9AD3E-AE92-43D3-B211-7AF5CF19F454}" destId="{04E19F20-7EF1-4D4E-9155-880EFD09099F}" srcOrd="6" destOrd="0" presId="urn:microsoft.com/office/officeart/2005/8/layout/vList5"/>
    <dgm:cxn modelId="{87778D52-2A09-4F16-B512-65DEF70B3437}" type="presParOf" srcId="{04E19F20-7EF1-4D4E-9155-880EFD09099F}" destId="{BC7F01F7-AD47-4717-908E-83CBA9CD48D6}" srcOrd="0" destOrd="0" presId="urn:microsoft.com/office/officeart/2005/8/layout/vList5"/>
    <dgm:cxn modelId="{BD9E1455-F52F-4905-84F7-FA391936D604}" type="presParOf" srcId="{04E19F20-7EF1-4D4E-9155-880EFD09099F}" destId="{ACAA7B51-FC46-4C8A-8A45-1FC07EEA207D}" srcOrd="1" destOrd="0" presId="urn:microsoft.com/office/officeart/2005/8/layout/vList5"/>
    <dgm:cxn modelId="{ADEE3BBF-3104-4C88-821A-0F84C3564779}" type="presParOf" srcId="{BEC9AD3E-AE92-43D3-B211-7AF5CF19F454}" destId="{7088B0DD-E12A-46DF-A1EE-E2FDD2362E00}" srcOrd="7" destOrd="0" presId="urn:microsoft.com/office/officeart/2005/8/layout/vList5"/>
    <dgm:cxn modelId="{CADDA617-EEEA-4E83-83C9-74166F0AF58C}" type="presParOf" srcId="{BEC9AD3E-AE92-43D3-B211-7AF5CF19F454}" destId="{C5958301-C72F-4A8D-9CAA-5FF29361A77A}" srcOrd="8" destOrd="0" presId="urn:microsoft.com/office/officeart/2005/8/layout/vList5"/>
    <dgm:cxn modelId="{87D4E999-52C6-4ADD-9CA4-CAD406CAAA28}" type="presParOf" srcId="{C5958301-C72F-4A8D-9CAA-5FF29361A77A}" destId="{BB6C494A-7AB1-4276-BF42-3D1A7BF0F605}" srcOrd="0" destOrd="0" presId="urn:microsoft.com/office/officeart/2005/8/layout/vList5"/>
    <dgm:cxn modelId="{417DD7C4-FCC8-4078-BEEE-FFB48EBFC239}" type="presParOf" srcId="{C5958301-C72F-4A8D-9CAA-5FF29361A77A}" destId="{54693014-2535-44E4-ABE0-C325F6F7599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9927664-E034-4B82-9EBC-0D7277DA46B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BE969E5-62E7-43A8-AD26-C32DD010F330}">
      <dgm:prSet phldrT="[Tekst]" custT="1"/>
      <dgm:spPr>
        <a:solidFill>
          <a:srgbClr val="337B9F"/>
        </a:solidFill>
      </dgm:spPr>
      <dgm:t>
        <a:bodyPr/>
        <a:lstStyle/>
        <a:p>
          <a:r>
            <a:rPr lang="da-DK" sz="1500" b="1" dirty="0" smtClean="0"/>
            <a:t>Formål</a:t>
          </a:r>
          <a:r>
            <a:rPr lang="da-DK" sz="1800" dirty="0" smtClean="0"/>
            <a:t/>
          </a:r>
          <a:br>
            <a:rPr lang="da-DK" sz="1800" dirty="0" smtClean="0"/>
          </a:br>
          <a:r>
            <a:rPr lang="da-DK" sz="1000" dirty="0" smtClean="0"/>
            <a:t>Interessenters behov</a:t>
          </a:r>
          <a:endParaRPr lang="da-DK" sz="1000" dirty="0"/>
        </a:p>
      </dgm:t>
    </dgm:pt>
    <dgm:pt modelId="{4E6AF25A-7F2B-4F8A-B0C9-A13BCFEED4F6}" type="parTrans" cxnId="{14A0CCCB-A082-4133-8326-C83C6772863C}">
      <dgm:prSet/>
      <dgm:spPr/>
      <dgm:t>
        <a:bodyPr/>
        <a:lstStyle/>
        <a:p>
          <a:endParaRPr lang="da-DK"/>
        </a:p>
      </dgm:t>
    </dgm:pt>
    <dgm:pt modelId="{FE74D158-3D1E-4781-BA84-DCCC4F000521}" type="sibTrans" cxnId="{14A0CCCB-A082-4133-8326-C83C6772863C}">
      <dgm:prSet/>
      <dgm:spPr/>
      <dgm:t>
        <a:bodyPr/>
        <a:lstStyle/>
        <a:p>
          <a:endParaRPr lang="da-DK"/>
        </a:p>
      </dgm:t>
    </dgm:pt>
    <dgm:pt modelId="{5608B340-B0DF-462E-8C4F-88541AD1E287}">
      <dgm:prSet phldrT="[Tekst]"/>
      <dgm:spPr>
        <a:solidFill>
          <a:srgbClr val="B3D6E7">
            <a:alpha val="89804"/>
          </a:srgbClr>
        </a:solidFill>
        <a:ln>
          <a:noFill/>
        </a:ln>
      </dgm:spPr>
      <dgm:t>
        <a:bodyPr/>
        <a:lstStyle/>
        <a:p>
          <a:endParaRPr lang="da-DK" dirty="0"/>
        </a:p>
      </dgm:t>
    </dgm:pt>
    <dgm:pt modelId="{D699CFEC-5B2D-4693-A6C7-D8F44B16AE23}" type="parTrans" cxnId="{53525806-19EC-41DA-A452-6165043ED9A5}">
      <dgm:prSet/>
      <dgm:spPr/>
      <dgm:t>
        <a:bodyPr/>
        <a:lstStyle/>
        <a:p>
          <a:endParaRPr lang="da-DK"/>
        </a:p>
      </dgm:t>
    </dgm:pt>
    <dgm:pt modelId="{8AF14AA7-D0EE-41E3-BFE5-BF9E2E07D495}" type="sibTrans" cxnId="{53525806-19EC-41DA-A452-6165043ED9A5}">
      <dgm:prSet/>
      <dgm:spPr/>
      <dgm:t>
        <a:bodyPr/>
        <a:lstStyle/>
        <a:p>
          <a:endParaRPr lang="da-DK"/>
        </a:p>
      </dgm:t>
    </dgm:pt>
    <dgm:pt modelId="{8AE0A76A-32F2-4A98-8A9F-B7E63CB45C78}">
      <dgm:prSet phldrT="[Tekst]" custT="1"/>
      <dgm:spPr>
        <a:solidFill>
          <a:srgbClr val="337B9F"/>
        </a:solidFill>
      </dgm:spPr>
      <dgm:t>
        <a:bodyPr/>
        <a:lstStyle/>
        <a:p>
          <a:r>
            <a:rPr lang="da-DK" sz="1500" b="1" dirty="0" smtClean="0"/>
            <a:t>Baggrund</a:t>
          </a:r>
          <a:r>
            <a:rPr lang="da-DK" sz="1800" dirty="0" smtClean="0"/>
            <a:t/>
          </a:r>
          <a:br>
            <a:rPr lang="da-DK" sz="1800" dirty="0" smtClean="0"/>
          </a:br>
          <a:r>
            <a:rPr lang="da-DK" sz="1000" dirty="0" smtClean="0"/>
            <a:t>Politiske rammer</a:t>
          </a:r>
          <a:endParaRPr lang="da-DK" sz="1000" dirty="0"/>
        </a:p>
      </dgm:t>
    </dgm:pt>
    <dgm:pt modelId="{3375DE0E-CA01-45FE-AE55-4FA0F97CBB49}" type="parTrans" cxnId="{45425F1A-5F6D-4CD8-9950-CAFFDE19BBC2}">
      <dgm:prSet/>
      <dgm:spPr/>
      <dgm:t>
        <a:bodyPr/>
        <a:lstStyle/>
        <a:p>
          <a:endParaRPr lang="da-DK"/>
        </a:p>
      </dgm:t>
    </dgm:pt>
    <dgm:pt modelId="{FDD389CE-7364-466D-A3C2-6A4458649FB2}" type="sibTrans" cxnId="{45425F1A-5F6D-4CD8-9950-CAFFDE19BBC2}">
      <dgm:prSet/>
      <dgm:spPr/>
      <dgm:t>
        <a:bodyPr/>
        <a:lstStyle/>
        <a:p>
          <a:endParaRPr lang="da-DK"/>
        </a:p>
      </dgm:t>
    </dgm:pt>
    <dgm:pt modelId="{138848A9-4E3F-49F7-AFC4-F2F24E4258FF}">
      <dgm:prSet phldrT="[Tekst]"/>
      <dgm:spPr>
        <a:solidFill>
          <a:srgbClr val="B3D6E7">
            <a:alpha val="89804"/>
          </a:srgbClr>
        </a:solidFill>
        <a:ln>
          <a:noFill/>
        </a:ln>
      </dgm:spPr>
      <dgm:t>
        <a:bodyPr/>
        <a:lstStyle/>
        <a:p>
          <a:endParaRPr lang="da-DK" dirty="0"/>
        </a:p>
      </dgm:t>
    </dgm:pt>
    <dgm:pt modelId="{C9B18329-E1CC-402C-9346-35DA1BBF53FB}" type="parTrans" cxnId="{4D4FA7E3-CF13-479A-B88F-AB923AB94EB2}">
      <dgm:prSet/>
      <dgm:spPr/>
      <dgm:t>
        <a:bodyPr/>
        <a:lstStyle/>
        <a:p>
          <a:endParaRPr lang="da-DK"/>
        </a:p>
      </dgm:t>
    </dgm:pt>
    <dgm:pt modelId="{6B86B87D-0972-4C9A-A51D-4C87A1AA3D67}" type="sibTrans" cxnId="{4D4FA7E3-CF13-479A-B88F-AB923AB94EB2}">
      <dgm:prSet/>
      <dgm:spPr/>
      <dgm:t>
        <a:bodyPr/>
        <a:lstStyle/>
        <a:p>
          <a:endParaRPr lang="da-DK"/>
        </a:p>
      </dgm:t>
    </dgm:pt>
    <dgm:pt modelId="{3FB5A880-7C88-4C77-8100-BE9133D1CAE4}">
      <dgm:prSet phldrT="[Tekst]" custT="1"/>
      <dgm:spPr>
        <a:solidFill>
          <a:srgbClr val="337B9F"/>
        </a:solidFill>
      </dgm:spPr>
      <dgm:t>
        <a:bodyPr/>
        <a:lstStyle/>
        <a:p>
          <a:r>
            <a:rPr lang="da-DK" sz="1500" b="1" dirty="0" smtClean="0"/>
            <a:t>Mål</a:t>
          </a:r>
          <a:r>
            <a:rPr lang="da-DK" sz="1800" dirty="0" smtClean="0"/>
            <a:t/>
          </a:r>
          <a:br>
            <a:rPr lang="da-DK" sz="1800" dirty="0" smtClean="0"/>
          </a:br>
          <a:r>
            <a:rPr lang="da-DK" sz="1000" dirty="0" smtClean="0"/>
            <a:t>Succeskriterier</a:t>
          </a:r>
        </a:p>
        <a:p>
          <a:r>
            <a:rPr lang="da-DK" sz="1500" b="1" dirty="0" smtClean="0"/>
            <a:t>Leverancer</a:t>
          </a:r>
          <a:r>
            <a:rPr lang="da-DK" sz="1800" dirty="0" smtClean="0"/>
            <a:t/>
          </a:r>
          <a:br>
            <a:rPr lang="da-DK" sz="1800" dirty="0" smtClean="0"/>
          </a:br>
          <a:r>
            <a:rPr lang="da-DK" sz="1000" dirty="0" smtClean="0"/>
            <a:t>Projektomfang</a:t>
          </a:r>
        </a:p>
        <a:p>
          <a:r>
            <a:rPr lang="da-DK" sz="1500" b="1" dirty="0" smtClean="0"/>
            <a:t>Business</a:t>
          </a:r>
          <a:r>
            <a:rPr lang="da-DK" sz="1500" dirty="0" smtClean="0"/>
            <a:t> </a:t>
          </a:r>
          <a:r>
            <a:rPr lang="da-DK" sz="1500" b="1" dirty="0" smtClean="0"/>
            <a:t>Case</a:t>
          </a:r>
          <a:r>
            <a:rPr lang="da-DK" sz="1800" dirty="0" smtClean="0"/>
            <a:t/>
          </a:r>
          <a:br>
            <a:rPr lang="da-DK" sz="1800" dirty="0" smtClean="0"/>
          </a:br>
          <a:r>
            <a:rPr lang="da-DK" sz="1000" dirty="0" smtClean="0"/>
            <a:t>Finansiering</a:t>
          </a:r>
          <a:endParaRPr lang="da-DK" sz="1000" dirty="0"/>
        </a:p>
      </dgm:t>
    </dgm:pt>
    <dgm:pt modelId="{9314CB96-DABC-4902-80DD-B10CCAD18DDC}" type="parTrans" cxnId="{45B58BF6-0ADE-4CC1-9159-6DCB99804EF1}">
      <dgm:prSet/>
      <dgm:spPr/>
      <dgm:t>
        <a:bodyPr/>
        <a:lstStyle/>
        <a:p>
          <a:endParaRPr lang="da-DK"/>
        </a:p>
      </dgm:t>
    </dgm:pt>
    <dgm:pt modelId="{AFF024C6-2738-44F2-8FAA-92D11A0301F8}" type="sibTrans" cxnId="{45B58BF6-0ADE-4CC1-9159-6DCB99804EF1}">
      <dgm:prSet/>
      <dgm:spPr/>
      <dgm:t>
        <a:bodyPr/>
        <a:lstStyle/>
        <a:p>
          <a:endParaRPr lang="da-DK"/>
        </a:p>
      </dgm:t>
    </dgm:pt>
    <dgm:pt modelId="{AA5CA0DF-F5BD-4D54-8B19-D620645A4EA7}">
      <dgm:prSet phldrT="[Tekst]"/>
      <dgm:spPr>
        <a:solidFill>
          <a:srgbClr val="B3D6E7">
            <a:alpha val="89804"/>
          </a:srgbClr>
        </a:solidFill>
        <a:ln>
          <a:noFill/>
        </a:ln>
      </dgm:spPr>
      <dgm:t>
        <a:bodyPr/>
        <a:lstStyle/>
        <a:p>
          <a:endParaRPr lang="da-DK" dirty="0"/>
        </a:p>
      </dgm:t>
    </dgm:pt>
    <dgm:pt modelId="{D87B5CB8-5797-4DEF-A43C-93E777A041E3}" type="parTrans" cxnId="{594B5BC0-E58B-429A-958D-40DC0F4D0355}">
      <dgm:prSet/>
      <dgm:spPr/>
      <dgm:t>
        <a:bodyPr/>
        <a:lstStyle/>
        <a:p>
          <a:endParaRPr lang="da-DK"/>
        </a:p>
      </dgm:t>
    </dgm:pt>
    <dgm:pt modelId="{92784EC1-05E7-42B5-8D83-F7C6EC689A7D}" type="sibTrans" cxnId="{594B5BC0-E58B-429A-958D-40DC0F4D0355}">
      <dgm:prSet/>
      <dgm:spPr/>
      <dgm:t>
        <a:bodyPr/>
        <a:lstStyle/>
        <a:p>
          <a:endParaRPr lang="da-DK"/>
        </a:p>
      </dgm:t>
    </dgm:pt>
    <dgm:pt modelId="{64C36892-9AA6-4427-823F-7A91956A6CE9}">
      <dgm:prSet phldrT="[Tekst]" custT="1"/>
      <dgm:spPr>
        <a:solidFill>
          <a:srgbClr val="337B9F"/>
        </a:solidFill>
      </dgm:spPr>
      <dgm:t>
        <a:bodyPr/>
        <a:lstStyle/>
        <a:p>
          <a:r>
            <a:rPr lang="da-DK" sz="1500" b="1" dirty="0" smtClean="0"/>
            <a:t>Interessenter</a:t>
          </a:r>
          <a:r>
            <a:rPr lang="da-DK" sz="1800" dirty="0" smtClean="0"/>
            <a:t/>
          </a:r>
          <a:br>
            <a:rPr lang="da-DK" sz="1800" dirty="0" smtClean="0"/>
          </a:br>
          <a:r>
            <a:rPr lang="da-DK" sz="1000" dirty="0" smtClean="0"/>
            <a:t>Organisation, tidsplan, afhængigheder</a:t>
          </a:r>
          <a:endParaRPr lang="da-DK" sz="1800" dirty="0" smtClean="0"/>
        </a:p>
      </dgm:t>
    </dgm:pt>
    <dgm:pt modelId="{99D14652-6E36-4E4F-921C-4D0696A0D3F9}" type="parTrans" cxnId="{F37C0CFC-D334-49CA-B1ED-C276A73AC8C1}">
      <dgm:prSet/>
      <dgm:spPr/>
      <dgm:t>
        <a:bodyPr/>
        <a:lstStyle/>
        <a:p>
          <a:endParaRPr lang="da-DK"/>
        </a:p>
      </dgm:t>
    </dgm:pt>
    <dgm:pt modelId="{1DDE174E-4037-49AF-9FE4-4A80937F5001}" type="sibTrans" cxnId="{F37C0CFC-D334-49CA-B1ED-C276A73AC8C1}">
      <dgm:prSet/>
      <dgm:spPr/>
      <dgm:t>
        <a:bodyPr/>
        <a:lstStyle/>
        <a:p>
          <a:endParaRPr lang="da-DK"/>
        </a:p>
      </dgm:t>
    </dgm:pt>
    <dgm:pt modelId="{AE3A76B1-F14B-49E4-A528-D98358649094}">
      <dgm:prSet phldrT="[Tekst]" custT="1"/>
      <dgm:spPr>
        <a:solidFill>
          <a:srgbClr val="B3D6E7">
            <a:alpha val="89804"/>
          </a:srgbClr>
        </a:solidFill>
        <a:ln>
          <a:noFill/>
        </a:ln>
      </dgm:spPr>
      <dgm:t>
        <a:bodyPr/>
        <a:lstStyle/>
        <a:p>
          <a:endParaRPr lang="da-DK" sz="1000" dirty="0"/>
        </a:p>
      </dgm:t>
    </dgm:pt>
    <dgm:pt modelId="{F20DA62C-FA4E-4D2C-9591-88430B6DEDC7}" type="parTrans" cxnId="{E0ACBDF8-AE5A-49B5-8C67-196A9EC91512}">
      <dgm:prSet/>
      <dgm:spPr/>
      <dgm:t>
        <a:bodyPr/>
        <a:lstStyle/>
        <a:p>
          <a:endParaRPr lang="da-DK"/>
        </a:p>
      </dgm:t>
    </dgm:pt>
    <dgm:pt modelId="{62631585-6446-4E88-8B8C-8EC24DEBBB04}" type="sibTrans" cxnId="{E0ACBDF8-AE5A-49B5-8C67-196A9EC91512}">
      <dgm:prSet/>
      <dgm:spPr/>
      <dgm:t>
        <a:bodyPr/>
        <a:lstStyle/>
        <a:p>
          <a:endParaRPr lang="da-DK"/>
        </a:p>
      </dgm:t>
    </dgm:pt>
    <dgm:pt modelId="{BEC9AD3E-AE92-43D3-B211-7AF5CF19F454}" type="pres">
      <dgm:prSet presAssocID="{39927664-E034-4B82-9EBC-0D7277DA4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a-DK"/>
        </a:p>
      </dgm:t>
    </dgm:pt>
    <dgm:pt modelId="{09494EA1-142B-49AD-AC8A-0972A8101FAA}" type="pres">
      <dgm:prSet presAssocID="{5BE969E5-62E7-43A8-AD26-C32DD010F330}" presName="linNode" presStyleCnt="0"/>
      <dgm:spPr/>
    </dgm:pt>
    <dgm:pt modelId="{A01CF96E-F059-488F-B35A-51F5DE5AEC58}" type="pres">
      <dgm:prSet presAssocID="{5BE969E5-62E7-43A8-AD26-C32DD010F330}" presName="parentText" presStyleLbl="node1" presStyleIdx="0" presStyleCnt="4" custScaleX="57768" custScaleY="76223" custLinFactNeighborX="-8653" custLinFactNeighborY="-2573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7F38A17A-2B81-45AF-8D5E-F09581AEF7AD}" type="pres">
      <dgm:prSet presAssocID="{5BE969E5-62E7-43A8-AD26-C32DD010F330}" presName="descendantText" presStyleLbl="alignAccFollowNode1" presStyleIdx="0" presStyleCnt="4" custScaleX="126328" custScaleY="76223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E32945C3-8683-4392-AB90-BEFAA8FB06B8}" type="pres">
      <dgm:prSet presAssocID="{FE74D158-3D1E-4781-BA84-DCCC4F000521}" presName="sp" presStyleCnt="0"/>
      <dgm:spPr/>
    </dgm:pt>
    <dgm:pt modelId="{DD132452-901C-4482-8351-5F7D1CA3A4BB}" type="pres">
      <dgm:prSet presAssocID="{8AE0A76A-32F2-4A98-8A9F-B7E63CB45C78}" presName="linNode" presStyleCnt="0"/>
      <dgm:spPr/>
    </dgm:pt>
    <dgm:pt modelId="{E937AF1F-03AD-486F-AE8F-7D4D3DCF3E6E}" type="pres">
      <dgm:prSet presAssocID="{8AE0A76A-32F2-4A98-8A9F-B7E63CB45C78}" presName="parentText" presStyleLbl="node1" presStyleIdx="1" presStyleCnt="4" custScaleX="57768" custScaleY="65499" custLinFactNeighborX="-11" custLinFactNeighborY="-615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33A399AA-44D1-4E93-A41B-8E31717466C7}" type="pres">
      <dgm:prSet presAssocID="{8AE0A76A-32F2-4A98-8A9F-B7E63CB45C78}" presName="descendantText" presStyleLbl="alignAccFollowNode1" presStyleIdx="1" presStyleCnt="4" custScaleX="126328" custScaleY="65499" custLinFactNeighborY="2449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167F8A9F-F7D4-4931-B29B-1149B41DFD0D}" type="pres">
      <dgm:prSet presAssocID="{FDD389CE-7364-466D-A3C2-6A4458649FB2}" presName="sp" presStyleCnt="0"/>
      <dgm:spPr/>
    </dgm:pt>
    <dgm:pt modelId="{337936A8-28E4-4960-88F3-E6A3827A4C8A}" type="pres">
      <dgm:prSet presAssocID="{3FB5A880-7C88-4C77-8100-BE9133D1CAE4}" presName="linNode" presStyleCnt="0"/>
      <dgm:spPr/>
    </dgm:pt>
    <dgm:pt modelId="{0AA52FAB-FEA6-467B-8677-0F9A39A2AE52}" type="pres">
      <dgm:prSet presAssocID="{3FB5A880-7C88-4C77-8100-BE9133D1CAE4}" presName="parentText" presStyleLbl="node1" presStyleIdx="2" presStyleCnt="4" custScaleX="57768" custLinFactNeighborX="-11" custLinFactNeighborY="-3404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A0C74C34-579D-4FF9-8EC6-162E78E94CC9}" type="pres">
      <dgm:prSet presAssocID="{3FB5A880-7C88-4C77-8100-BE9133D1CAE4}" presName="descendantText" presStyleLbl="alignAccFollowNode1" presStyleIdx="2" presStyleCnt="4" custScaleX="126328" custScaleY="88553" custLinFactNeighborY="-1045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4749A83D-7416-44B8-81AC-FAEAD3D023B8}" type="pres">
      <dgm:prSet presAssocID="{AFF024C6-2738-44F2-8FAA-92D11A0301F8}" presName="sp" presStyleCnt="0"/>
      <dgm:spPr/>
    </dgm:pt>
    <dgm:pt modelId="{04E19F20-7EF1-4D4E-9155-880EFD09099F}" type="pres">
      <dgm:prSet presAssocID="{64C36892-9AA6-4427-823F-7A91956A6CE9}" presName="linNode" presStyleCnt="0"/>
      <dgm:spPr/>
    </dgm:pt>
    <dgm:pt modelId="{BC7F01F7-AD47-4717-908E-83CBA9CD48D6}" type="pres">
      <dgm:prSet presAssocID="{64C36892-9AA6-4427-823F-7A91956A6CE9}" presName="parentText" presStyleLbl="node1" presStyleIdx="3" presStyleCnt="4" custScaleX="57768" custLinFactNeighborX="-8653" custLinFactNeighborY="-2573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ACAA7B51-FC46-4C8A-8A45-1FC07EEA207D}" type="pres">
      <dgm:prSet presAssocID="{64C36892-9AA6-4427-823F-7A91956A6CE9}" presName="descendantText" presStyleLbl="alignAccFollowNode1" presStyleIdx="3" presStyleCnt="4" custScaleX="126328" custLinFactNeighborX="-56" custLinFactNeighborY="-86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C57CED88-D260-4558-B8A3-DC2E1C48369B}" type="presOf" srcId="{5BE969E5-62E7-43A8-AD26-C32DD010F330}" destId="{A01CF96E-F059-488F-B35A-51F5DE5AEC58}" srcOrd="0" destOrd="0" presId="urn:microsoft.com/office/officeart/2005/8/layout/vList5"/>
    <dgm:cxn modelId="{7B62251B-34C1-4B25-A56C-9943C131A89F}" type="presOf" srcId="{5608B340-B0DF-462E-8C4F-88541AD1E287}" destId="{7F38A17A-2B81-45AF-8D5E-F09581AEF7AD}" srcOrd="0" destOrd="0" presId="urn:microsoft.com/office/officeart/2005/8/layout/vList5"/>
    <dgm:cxn modelId="{53525806-19EC-41DA-A452-6165043ED9A5}" srcId="{5BE969E5-62E7-43A8-AD26-C32DD010F330}" destId="{5608B340-B0DF-462E-8C4F-88541AD1E287}" srcOrd="0" destOrd="0" parTransId="{D699CFEC-5B2D-4693-A6C7-D8F44B16AE23}" sibTransId="{8AF14AA7-D0EE-41E3-BFE5-BF9E2E07D495}"/>
    <dgm:cxn modelId="{45B58BF6-0ADE-4CC1-9159-6DCB99804EF1}" srcId="{39927664-E034-4B82-9EBC-0D7277DA46BA}" destId="{3FB5A880-7C88-4C77-8100-BE9133D1CAE4}" srcOrd="2" destOrd="0" parTransId="{9314CB96-DABC-4902-80DD-B10CCAD18DDC}" sibTransId="{AFF024C6-2738-44F2-8FAA-92D11A0301F8}"/>
    <dgm:cxn modelId="{E0ACBDF8-AE5A-49B5-8C67-196A9EC91512}" srcId="{64C36892-9AA6-4427-823F-7A91956A6CE9}" destId="{AE3A76B1-F14B-49E4-A528-D98358649094}" srcOrd="0" destOrd="0" parTransId="{F20DA62C-FA4E-4D2C-9591-88430B6DEDC7}" sibTransId="{62631585-6446-4E88-8B8C-8EC24DEBBB04}"/>
    <dgm:cxn modelId="{E070E5E1-2840-4362-9E58-6AB2A65C120D}" type="presOf" srcId="{AE3A76B1-F14B-49E4-A528-D98358649094}" destId="{ACAA7B51-FC46-4C8A-8A45-1FC07EEA207D}" srcOrd="0" destOrd="0" presId="urn:microsoft.com/office/officeart/2005/8/layout/vList5"/>
    <dgm:cxn modelId="{9BA4D829-1783-478A-92AC-20E619395197}" type="presOf" srcId="{AA5CA0DF-F5BD-4D54-8B19-D620645A4EA7}" destId="{A0C74C34-579D-4FF9-8EC6-162E78E94CC9}" srcOrd="0" destOrd="0" presId="urn:microsoft.com/office/officeart/2005/8/layout/vList5"/>
    <dgm:cxn modelId="{14A0CCCB-A082-4133-8326-C83C6772863C}" srcId="{39927664-E034-4B82-9EBC-0D7277DA46BA}" destId="{5BE969E5-62E7-43A8-AD26-C32DD010F330}" srcOrd="0" destOrd="0" parTransId="{4E6AF25A-7F2B-4F8A-B0C9-A13BCFEED4F6}" sibTransId="{FE74D158-3D1E-4781-BA84-DCCC4F000521}"/>
    <dgm:cxn modelId="{45425F1A-5F6D-4CD8-9950-CAFFDE19BBC2}" srcId="{39927664-E034-4B82-9EBC-0D7277DA46BA}" destId="{8AE0A76A-32F2-4A98-8A9F-B7E63CB45C78}" srcOrd="1" destOrd="0" parTransId="{3375DE0E-CA01-45FE-AE55-4FA0F97CBB49}" sibTransId="{FDD389CE-7364-466D-A3C2-6A4458649FB2}"/>
    <dgm:cxn modelId="{4D4FA7E3-CF13-479A-B88F-AB923AB94EB2}" srcId="{8AE0A76A-32F2-4A98-8A9F-B7E63CB45C78}" destId="{138848A9-4E3F-49F7-AFC4-F2F24E4258FF}" srcOrd="0" destOrd="0" parTransId="{C9B18329-E1CC-402C-9346-35DA1BBF53FB}" sibTransId="{6B86B87D-0972-4C9A-A51D-4C87A1AA3D67}"/>
    <dgm:cxn modelId="{F37C0CFC-D334-49CA-B1ED-C276A73AC8C1}" srcId="{39927664-E034-4B82-9EBC-0D7277DA46BA}" destId="{64C36892-9AA6-4427-823F-7A91956A6CE9}" srcOrd="3" destOrd="0" parTransId="{99D14652-6E36-4E4F-921C-4D0696A0D3F9}" sibTransId="{1DDE174E-4037-49AF-9FE4-4A80937F5001}"/>
    <dgm:cxn modelId="{594B5BC0-E58B-429A-958D-40DC0F4D0355}" srcId="{3FB5A880-7C88-4C77-8100-BE9133D1CAE4}" destId="{AA5CA0DF-F5BD-4D54-8B19-D620645A4EA7}" srcOrd="0" destOrd="0" parTransId="{D87B5CB8-5797-4DEF-A43C-93E777A041E3}" sibTransId="{92784EC1-05E7-42B5-8D83-F7C6EC689A7D}"/>
    <dgm:cxn modelId="{041F40F2-FD80-4033-A5CD-E1097098FBAA}" type="presOf" srcId="{3FB5A880-7C88-4C77-8100-BE9133D1CAE4}" destId="{0AA52FAB-FEA6-467B-8677-0F9A39A2AE52}" srcOrd="0" destOrd="0" presId="urn:microsoft.com/office/officeart/2005/8/layout/vList5"/>
    <dgm:cxn modelId="{CFE388EE-F403-43E5-B84B-40999369229F}" type="presOf" srcId="{64C36892-9AA6-4427-823F-7A91956A6CE9}" destId="{BC7F01F7-AD47-4717-908E-83CBA9CD48D6}" srcOrd="0" destOrd="0" presId="urn:microsoft.com/office/officeart/2005/8/layout/vList5"/>
    <dgm:cxn modelId="{CDF53BFF-BAF6-4EC4-9AF1-E4D3BD23FBA8}" type="presOf" srcId="{8AE0A76A-32F2-4A98-8A9F-B7E63CB45C78}" destId="{E937AF1F-03AD-486F-AE8F-7D4D3DCF3E6E}" srcOrd="0" destOrd="0" presId="urn:microsoft.com/office/officeart/2005/8/layout/vList5"/>
    <dgm:cxn modelId="{80DA1FA9-1722-4424-866E-010D5C75F694}" type="presOf" srcId="{138848A9-4E3F-49F7-AFC4-F2F24E4258FF}" destId="{33A399AA-44D1-4E93-A41B-8E31717466C7}" srcOrd="0" destOrd="0" presId="urn:microsoft.com/office/officeart/2005/8/layout/vList5"/>
    <dgm:cxn modelId="{2BE906EF-42B5-47B8-B5EF-4C188F73FE26}" type="presOf" srcId="{39927664-E034-4B82-9EBC-0D7277DA46BA}" destId="{BEC9AD3E-AE92-43D3-B211-7AF5CF19F454}" srcOrd="0" destOrd="0" presId="urn:microsoft.com/office/officeart/2005/8/layout/vList5"/>
    <dgm:cxn modelId="{195FD418-39A8-4BCF-BA2B-0236F84B7013}" type="presParOf" srcId="{BEC9AD3E-AE92-43D3-B211-7AF5CF19F454}" destId="{09494EA1-142B-49AD-AC8A-0972A8101FAA}" srcOrd="0" destOrd="0" presId="urn:microsoft.com/office/officeart/2005/8/layout/vList5"/>
    <dgm:cxn modelId="{A497A6CA-ECC2-49D5-B1E6-24681B2A022D}" type="presParOf" srcId="{09494EA1-142B-49AD-AC8A-0972A8101FAA}" destId="{A01CF96E-F059-488F-B35A-51F5DE5AEC58}" srcOrd="0" destOrd="0" presId="urn:microsoft.com/office/officeart/2005/8/layout/vList5"/>
    <dgm:cxn modelId="{7E308C32-BBBC-4B6E-991C-631AEC25ED2D}" type="presParOf" srcId="{09494EA1-142B-49AD-AC8A-0972A8101FAA}" destId="{7F38A17A-2B81-45AF-8D5E-F09581AEF7AD}" srcOrd="1" destOrd="0" presId="urn:microsoft.com/office/officeart/2005/8/layout/vList5"/>
    <dgm:cxn modelId="{13B18B91-08A0-424C-9C21-BC348E91230D}" type="presParOf" srcId="{BEC9AD3E-AE92-43D3-B211-7AF5CF19F454}" destId="{E32945C3-8683-4392-AB90-BEFAA8FB06B8}" srcOrd="1" destOrd="0" presId="urn:microsoft.com/office/officeart/2005/8/layout/vList5"/>
    <dgm:cxn modelId="{52A69404-AF8A-4BC3-877B-FA6DAFB02E80}" type="presParOf" srcId="{BEC9AD3E-AE92-43D3-B211-7AF5CF19F454}" destId="{DD132452-901C-4482-8351-5F7D1CA3A4BB}" srcOrd="2" destOrd="0" presId="urn:microsoft.com/office/officeart/2005/8/layout/vList5"/>
    <dgm:cxn modelId="{53AFFC75-A484-4D03-9612-82429C94F29F}" type="presParOf" srcId="{DD132452-901C-4482-8351-5F7D1CA3A4BB}" destId="{E937AF1F-03AD-486F-AE8F-7D4D3DCF3E6E}" srcOrd="0" destOrd="0" presId="urn:microsoft.com/office/officeart/2005/8/layout/vList5"/>
    <dgm:cxn modelId="{B8185307-EE00-4057-A7F1-3A05942E2DB8}" type="presParOf" srcId="{DD132452-901C-4482-8351-5F7D1CA3A4BB}" destId="{33A399AA-44D1-4E93-A41B-8E31717466C7}" srcOrd="1" destOrd="0" presId="urn:microsoft.com/office/officeart/2005/8/layout/vList5"/>
    <dgm:cxn modelId="{ED34550C-F4C9-4B66-9479-B479835C1942}" type="presParOf" srcId="{BEC9AD3E-AE92-43D3-B211-7AF5CF19F454}" destId="{167F8A9F-F7D4-4931-B29B-1149B41DFD0D}" srcOrd="3" destOrd="0" presId="urn:microsoft.com/office/officeart/2005/8/layout/vList5"/>
    <dgm:cxn modelId="{E1BCE8FB-21E0-4356-92A7-742AA496AEB1}" type="presParOf" srcId="{BEC9AD3E-AE92-43D3-B211-7AF5CF19F454}" destId="{337936A8-28E4-4960-88F3-E6A3827A4C8A}" srcOrd="4" destOrd="0" presId="urn:microsoft.com/office/officeart/2005/8/layout/vList5"/>
    <dgm:cxn modelId="{D95C842E-1080-4EC7-8221-DFE69ED5B6E2}" type="presParOf" srcId="{337936A8-28E4-4960-88F3-E6A3827A4C8A}" destId="{0AA52FAB-FEA6-467B-8677-0F9A39A2AE52}" srcOrd="0" destOrd="0" presId="urn:microsoft.com/office/officeart/2005/8/layout/vList5"/>
    <dgm:cxn modelId="{A7A22382-391A-4783-BC50-6D77EBEFBCA0}" type="presParOf" srcId="{337936A8-28E4-4960-88F3-E6A3827A4C8A}" destId="{A0C74C34-579D-4FF9-8EC6-162E78E94CC9}" srcOrd="1" destOrd="0" presId="urn:microsoft.com/office/officeart/2005/8/layout/vList5"/>
    <dgm:cxn modelId="{7F7BE648-08D4-4D4C-B7F0-9AD3BBB2E1C4}" type="presParOf" srcId="{BEC9AD3E-AE92-43D3-B211-7AF5CF19F454}" destId="{4749A83D-7416-44B8-81AC-FAEAD3D023B8}" srcOrd="5" destOrd="0" presId="urn:microsoft.com/office/officeart/2005/8/layout/vList5"/>
    <dgm:cxn modelId="{5B78701A-8C7B-4794-A72A-BE4B263DAC92}" type="presParOf" srcId="{BEC9AD3E-AE92-43D3-B211-7AF5CF19F454}" destId="{04E19F20-7EF1-4D4E-9155-880EFD09099F}" srcOrd="6" destOrd="0" presId="urn:microsoft.com/office/officeart/2005/8/layout/vList5"/>
    <dgm:cxn modelId="{AE985ECB-1EB7-495C-87A9-BD17A5B500B3}" type="presParOf" srcId="{04E19F20-7EF1-4D4E-9155-880EFD09099F}" destId="{BC7F01F7-AD47-4717-908E-83CBA9CD48D6}" srcOrd="0" destOrd="0" presId="urn:microsoft.com/office/officeart/2005/8/layout/vList5"/>
    <dgm:cxn modelId="{35DE682F-9DFE-4360-923A-4A7BBF7C4822}" type="presParOf" srcId="{04E19F20-7EF1-4D4E-9155-880EFD09099F}" destId="{ACAA7B51-FC46-4C8A-8A45-1FC07EEA207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E56DE0-8089-44C1-936C-894CD7DBB372}">
      <dsp:nvSpPr>
        <dsp:cNvPr id="0" name=""/>
        <dsp:cNvSpPr/>
      </dsp:nvSpPr>
      <dsp:spPr>
        <a:xfrm rot="5400000">
          <a:off x="186996" y="1926433"/>
          <a:ext cx="555159" cy="923772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889BF7-B376-49F4-9EF6-4952D8D8E989}">
      <dsp:nvSpPr>
        <dsp:cNvPr id="0" name=""/>
        <dsp:cNvSpPr/>
      </dsp:nvSpPr>
      <dsp:spPr>
        <a:xfrm>
          <a:off x="94326" y="2202442"/>
          <a:ext cx="833987" cy="731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000" b="1" u="sng" kern="1200" dirty="0" smtClean="0"/>
            <a:t>Høringer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800" kern="1200" dirty="0" smtClean="0"/>
            <a:t>Skriftlige svar på statslige udspil</a:t>
          </a:r>
          <a:endParaRPr lang="da-DK" sz="800" kern="1200" dirty="0"/>
        </a:p>
      </dsp:txBody>
      <dsp:txXfrm>
        <a:off x="94326" y="2202442"/>
        <a:ext cx="833987" cy="731038"/>
      </dsp:txXfrm>
    </dsp:sp>
    <dsp:sp modelId="{B1724DAE-8DEE-4A5D-BF19-8DAB13B46BE5}">
      <dsp:nvSpPr>
        <dsp:cNvPr id="0" name=""/>
        <dsp:cNvSpPr/>
      </dsp:nvSpPr>
      <dsp:spPr>
        <a:xfrm>
          <a:off x="770958" y="1858424"/>
          <a:ext cx="157356" cy="157356"/>
        </a:xfrm>
        <a:prstGeom prst="triangle">
          <a:avLst>
            <a:gd name="adj" fmla="val 10000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506F57-9561-4DB4-B8CB-13730E46EFF0}">
      <dsp:nvSpPr>
        <dsp:cNvPr id="0" name=""/>
        <dsp:cNvSpPr/>
      </dsp:nvSpPr>
      <dsp:spPr>
        <a:xfrm rot="5400000">
          <a:off x="1207960" y="1673795"/>
          <a:ext cx="555159" cy="923772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42DEAA-3C40-4A08-964B-3BDB779DD9FF}">
      <dsp:nvSpPr>
        <dsp:cNvPr id="0" name=""/>
        <dsp:cNvSpPr/>
      </dsp:nvSpPr>
      <dsp:spPr>
        <a:xfrm>
          <a:off x="1115290" y="1949804"/>
          <a:ext cx="833987" cy="731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000" b="1" u="sng" kern="1200" smtClean="0"/>
            <a:t>Udvalg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800" kern="1200" smtClean="0"/>
            <a:t>Deltagelse i statslige udvalg</a:t>
          </a:r>
          <a:endParaRPr lang="da-DK" sz="800" kern="1200" dirty="0"/>
        </a:p>
      </dsp:txBody>
      <dsp:txXfrm>
        <a:off x="1115290" y="1949804"/>
        <a:ext cx="833987" cy="731038"/>
      </dsp:txXfrm>
    </dsp:sp>
    <dsp:sp modelId="{C9A079A1-3BB6-4983-A7AE-847A427C5B7E}">
      <dsp:nvSpPr>
        <dsp:cNvPr id="0" name=""/>
        <dsp:cNvSpPr/>
      </dsp:nvSpPr>
      <dsp:spPr>
        <a:xfrm>
          <a:off x="1791921" y="1605786"/>
          <a:ext cx="157356" cy="157356"/>
        </a:xfrm>
        <a:prstGeom prst="triangle">
          <a:avLst>
            <a:gd name="adj" fmla="val 10000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58927C-DAED-458E-932E-7272B744EFC5}">
      <dsp:nvSpPr>
        <dsp:cNvPr id="0" name=""/>
        <dsp:cNvSpPr/>
      </dsp:nvSpPr>
      <dsp:spPr>
        <a:xfrm rot="5400000">
          <a:off x="2228923" y="1421157"/>
          <a:ext cx="555159" cy="923772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39E841-AF40-46C0-B08D-CC224686070F}">
      <dsp:nvSpPr>
        <dsp:cNvPr id="0" name=""/>
        <dsp:cNvSpPr/>
      </dsp:nvSpPr>
      <dsp:spPr>
        <a:xfrm>
          <a:off x="2136253" y="1697166"/>
          <a:ext cx="833987" cy="731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000" b="1" u="sng" kern="1200" smtClean="0"/>
            <a:t>Analyser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800" kern="1200" smtClean="0"/>
            <a:t>Egne visioner, publikationer</a:t>
          </a:r>
          <a:endParaRPr lang="da-DK" sz="800" kern="1200" dirty="0"/>
        </a:p>
      </dsp:txBody>
      <dsp:txXfrm>
        <a:off x="2136253" y="1697166"/>
        <a:ext cx="833987" cy="731038"/>
      </dsp:txXfrm>
    </dsp:sp>
    <dsp:sp modelId="{324934A5-66A5-46C8-9F88-4222B74BB04B}">
      <dsp:nvSpPr>
        <dsp:cNvPr id="0" name=""/>
        <dsp:cNvSpPr/>
      </dsp:nvSpPr>
      <dsp:spPr>
        <a:xfrm>
          <a:off x="2812884" y="1353147"/>
          <a:ext cx="157356" cy="157356"/>
        </a:xfrm>
        <a:prstGeom prst="triangle">
          <a:avLst>
            <a:gd name="adj" fmla="val 10000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C32516-D750-4B15-8477-F1E13E33E443}">
      <dsp:nvSpPr>
        <dsp:cNvPr id="0" name=""/>
        <dsp:cNvSpPr/>
      </dsp:nvSpPr>
      <dsp:spPr>
        <a:xfrm rot="5400000">
          <a:off x="3249886" y="1168518"/>
          <a:ext cx="555159" cy="923772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C75CD0-7619-4FCD-B8E7-929E86B36E66}">
      <dsp:nvSpPr>
        <dsp:cNvPr id="0" name=""/>
        <dsp:cNvSpPr/>
      </dsp:nvSpPr>
      <dsp:spPr>
        <a:xfrm>
          <a:off x="3157216" y="1444527"/>
          <a:ext cx="833987" cy="731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000" b="1" u="sng" kern="1200" dirty="0" smtClean="0"/>
            <a:t>Presse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800" kern="1200" dirty="0" smtClean="0"/>
            <a:t>Visioner sættes på politisk dagorden</a:t>
          </a:r>
          <a:endParaRPr lang="da-DK" sz="800" kern="1200" dirty="0"/>
        </a:p>
      </dsp:txBody>
      <dsp:txXfrm>
        <a:off x="3157216" y="1444527"/>
        <a:ext cx="833987" cy="731038"/>
      </dsp:txXfrm>
    </dsp:sp>
    <dsp:sp modelId="{48B708CB-0240-4A3D-B2DC-9F881B480698}">
      <dsp:nvSpPr>
        <dsp:cNvPr id="0" name=""/>
        <dsp:cNvSpPr/>
      </dsp:nvSpPr>
      <dsp:spPr>
        <a:xfrm>
          <a:off x="3833847" y="1100509"/>
          <a:ext cx="157356" cy="157356"/>
        </a:xfrm>
        <a:prstGeom prst="triangle">
          <a:avLst>
            <a:gd name="adj" fmla="val 10000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A207D2-32AE-4A96-937F-315F9944E869}">
      <dsp:nvSpPr>
        <dsp:cNvPr id="0" name=""/>
        <dsp:cNvSpPr/>
      </dsp:nvSpPr>
      <dsp:spPr>
        <a:xfrm rot="5400000">
          <a:off x="4270849" y="915880"/>
          <a:ext cx="555159" cy="923772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2185DD-C360-444F-9325-5D3C65A881BD}">
      <dsp:nvSpPr>
        <dsp:cNvPr id="0" name=""/>
        <dsp:cNvSpPr/>
      </dsp:nvSpPr>
      <dsp:spPr>
        <a:xfrm>
          <a:off x="4178180" y="1191889"/>
          <a:ext cx="833987" cy="731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000" b="1" u="sng" kern="1200" dirty="0" smtClean="0"/>
            <a:t>Inspiration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800" kern="1200" dirty="0" smtClean="0"/>
            <a:t>Videndeling ml. medlemmer via gode eksempler</a:t>
          </a:r>
          <a:endParaRPr lang="da-DK" sz="800" kern="1200" dirty="0"/>
        </a:p>
      </dsp:txBody>
      <dsp:txXfrm>
        <a:off x="4178180" y="1191889"/>
        <a:ext cx="833987" cy="731038"/>
      </dsp:txXfrm>
    </dsp:sp>
    <dsp:sp modelId="{EB178129-5D22-4BCC-9ACB-A1B7345C6ADA}">
      <dsp:nvSpPr>
        <dsp:cNvPr id="0" name=""/>
        <dsp:cNvSpPr/>
      </dsp:nvSpPr>
      <dsp:spPr>
        <a:xfrm>
          <a:off x="4854811" y="847871"/>
          <a:ext cx="157356" cy="157356"/>
        </a:xfrm>
        <a:prstGeom prst="triangle">
          <a:avLst>
            <a:gd name="adj" fmla="val 10000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8ABAA9-AA11-4F27-B254-1BFAA0994056}">
      <dsp:nvSpPr>
        <dsp:cNvPr id="0" name=""/>
        <dsp:cNvSpPr/>
      </dsp:nvSpPr>
      <dsp:spPr>
        <a:xfrm rot="5400000">
          <a:off x="5291813" y="663242"/>
          <a:ext cx="555159" cy="923772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9A803A-AAE5-4436-AE99-271951C7A2F1}">
      <dsp:nvSpPr>
        <dsp:cNvPr id="0" name=""/>
        <dsp:cNvSpPr/>
      </dsp:nvSpPr>
      <dsp:spPr>
        <a:xfrm>
          <a:off x="5199143" y="939251"/>
          <a:ext cx="833987" cy="731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000" b="1" u="sng" kern="1200" dirty="0" smtClean="0"/>
            <a:t>Monitorering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800" kern="1200" dirty="0" smtClean="0"/>
            <a:t>Opfølgning på alle medlemmers implementering af visionerne</a:t>
          </a:r>
          <a:endParaRPr lang="da-DK" sz="800" kern="1200" dirty="0"/>
        </a:p>
      </dsp:txBody>
      <dsp:txXfrm>
        <a:off x="5199143" y="939251"/>
        <a:ext cx="833987" cy="731038"/>
      </dsp:txXfrm>
    </dsp:sp>
    <dsp:sp modelId="{861940C4-AF79-41D6-9C89-3EFC24944CC2}">
      <dsp:nvSpPr>
        <dsp:cNvPr id="0" name=""/>
        <dsp:cNvSpPr/>
      </dsp:nvSpPr>
      <dsp:spPr>
        <a:xfrm>
          <a:off x="5875774" y="595232"/>
          <a:ext cx="157356" cy="157356"/>
        </a:xfrm>
        <a:prstGeom prst="triangle">
          <a:avLst>
            <a:gd name="adj" fmla="val 10000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11B4E20-601E-4AEF-8D35-204EEC06D5E9}">
      <dsp:nvSpPr>
        <dsp:cNvPr id="0" name=""/>
        <dsp:cNvSpPr/>
      </dsp:nvSpPr>
      <dsp:spPr>
        <a:xfrm rot="5400000">
          <a:off x="6312776" y="410603"/>
          <a:ext cx="555159" cy="923772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75B4BF-130A-45F6-AEE7-2A0A1818091E}">
      <dsp:nvSpPr>
        <dsp:cNvPr id="0" name=""/>
        <dsp:cNvSpPr/>
      </dsp:nvSpPr>
      <dsp:spPr>
        <a:xfrm>
          <a:off x="6220106" y="686612"/>
          <a:ext cx="833987" cy="731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000" b="1" u="sng" kern="1200" dirty="0" smtClean="0"/>
            <a:t>Projekt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800" kern="1200" dirty="0" smtClean="0"/>
            <a:t>Sikring via projekt af alle med-lemmers implementering af visionerne</a:t>
          </a:r>
          <a:endParaRPr lang="da-DK" sz="800" kern="1200" dirty="0"/>
        </a:p>
      </dsp:txBody>
      <dsp:txXfrm>
        <a:off x="6220106" y="686612"/>
        <a:ext cx="833987" cy="7310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4607F1-91A5-4D3D-8C7C-E636415EA76C}">
      <dsp:nvSpPr>
        <dsp:cNvPr id="0" name=""/>
        <dsp:cNvSpPr/>
      </dsp:nvSpPr>
      <dsp:spPr>
        <a:xfrm rot="16200000">
          <a:off x="-1026413" y="1027258"/>
          <a:ext cx="4251901" cy="2197384"/>
        </a:xfrm>
        <a:prstGeom prst="flowChartManualOperation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a-DK" sz="1400" kern="1200" dirty="0"/>
        </a:p>
      </dsp:txBody>
      <dsp:txXfrm rot="5400000">
        <a:off x="845" y="850380"/>
        <a:ext cx="2197384" cy="2551141"/>
      </dsp:txXfrm>
    </dsp:sp>
    <dsp:sp modelId="{4DAA58C2-5B8C-4602-98FF-57510AC3DA82}">
      <dsp:nvSpPr>
        <dsp:cNvPr id="0" name=""/>
        <dsp:cNvSpPr/>
      </dsp:nvSpPr>
      <dsp:spPr>
        <a:xfrm rot="16200000">
          <a:off x="1335775" y="1027258"/>
          <a:ext cx="4251901" cy="2197384"/>
        </a:xfrm>
        <a:prstGeom prst="flowChartManualOperation">
          <a:avLst/>
        </a:prstGeom>
        <a:solidFill>
          <a:srgbClr val="337B9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a-DK" sz="1400" b="1" kern="1200" dirty="0"/>
        </a:p>
      </dsp:txBody>
      <dsp:txXfrm rot="5400000">
        <a:off x="2363033" y="850380"/>
        <a:ext cx="2197384" cy="2551141"/>
      </dsp:txXfrm>
    </dsp:sp>
    <dsp:sp modelId="{F60CB2B5-E4D3-402D-B28C-581AF0248FE8}">
      <dsp:nvSpPr>
        <dsp:cNvPr id="0" name=""/>
        <dsp:cNvSpPr/>
      </dsp:nvSpPr>
      <dsp:spPr>
        <a:xfrm rot="16200000">
          <a:off x="3697964" y="1027258"/>
          <a:ext cx="4251901" cy="2197384"/>
        </a:xfrm>
        <a:prstGeom prst="flowChartManualOperati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a-DK" sz="1400" b="1" kern="1200" dirty="0" smtClean="0"/>
        </a:p>
      </dsp:txBody>
      <dsp:txXfrm rot="5400000">
        <a:off x="4725222" y="850380"/>
        <a:ext cx="2197384" cy="25511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8A17A-2B81-45AF-8D5E-F09581AEF7AD}">
      <dsp:nvSpPr>
        <dsp:cNvPr id="0" name=""/>
        <dsp:cNvSpPr/>
      </dsp:nvSpPr>
      <dsp:spPr>
        <a:xfrm rot="5400000">
          <a:off x="3931502" y="-2293389"/>
          <a:ext cx="619967" cy="5362286"/>
        </a:xfrm>
        <a:prstGeom prst="round2SameRect">
          <a:avLst/>
        </a:prstGeom>
        <a:solidFill>
          <a:srgbClr val="B3D6E7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Dialog med interessenter om mål og behov på området</a:t>
          </a:r>
          <a:endParaRPr lang="da-DK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Afdække gældende lovgivning, politiske mål, strategier, andre igangværende projekter mv.</a:t>
          </a:r>
          <a:endParaRPr lang="da-DK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Afklare mål og leverancer</a:t>
          </a:r>
          <a:endParaRPr lang="da-DK" sz="1100" kern="1200" dirty="0"/>
        </a:p>
      </dsp:txBody>
      <dsp:txXfrm rot="-5400000">
        <a:off x="1560343" y="108034"/>
        <a:ext cx="5332022" cy="559439"/>
      </dsp:txXfrm>
    </dsp:sp>
    <dsp:sp modelId="{A01CF96E-F059-488F-B35A-51F5DE5AEC58}">
      <dsp:nvSpPr>
        <dsp:cNvPr id="0" name=""/>
        <dsp:cNvSpPr/>
      </dsp:nvSpPr>
      <dsp:spPr>
        <a:xfrm>
          <a:off x="0" y="0"/>
          <a:ext cx="1559859" cy="774958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800" kern="1200" dirty="0" smtClean="0"/>
            <a:t>Afklare rammer</a:t>
          </a:r>
          <a:endParaRPr lang="da-DK" sz="1800" kern="1200" dirty="0"/>
        </a:p>
      </dsp:txBody>
      <dsp:txXfrm>
        <a:off x="37830" y="37830"/>
        <a:ext cx="1484199" cy="699298"/>
      </dsp:txXfrm>
    </dsp:sp>
    <dsp:sp modelId="{33A399AA-44D1-4E93-A41B-8E31717466C7}">
      <dsp:nvSpPr>
        <dsp:cNvPr id="0" name=""/>
        <dsp:cNvSpPr/>
      </dsp:nvSpPr>
      <dsp:spPr>
        <a:xfrm rot="5400000">
          <a:off x="3931502" y="-1464499"/>
          <a:ext cx="619967" cy="5362286"/>
        </a:xfrm>
        <a:prstGeom prst="round2SameRect">
          <a:avLst/>
        </a:prstGeom>
        <a:solidFill>
          <a:srgbClr val="B3D6E7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Præcisere verden ”i morgen” for at opnå mål og gevinster</a:t>
          </a:r>
          <a:endParaRPr lang="da-DK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Præcisere ændringer til ”verden i dag” – indsats og omkostninger</a:t>
          </a:r>
          <a:endParaRPr lang="da-DK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Plan for rækkefølge i ændringer for at realisere ”verden i morgen”</a:t>
          </a:r>
          <a:endParaRPr lang="da-DK" sz="1100" kern="1200" dirty="0"/>
        </a:p>
      </dsp:txBody>
      <dsp:txXfrm rot="-5400000">
        <a:off x="1560343" y="936924"/>
        <a:ext cx="5332022" cy="559439"/>
      </dsp:txXfrm>
    </dsp:sp>
    <dsp:sp modelId="{E937AF1F-03AD-486F-AE8F-7D4D3DCF3E6E}">
      <dsp:nvSpPr>
        <dsp:cNvPr id="0" name=""/>
        <dsp:cNvSpPr/>
      </dsp:nvSpPr>
      <dsp:spPr>
        <a:xfrm>
          <a:off x="15" y="809215"/>
          <a:ext cx="1559859" cy="774958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800" kern="1200" dirty="0" smtClean="0"/>
            <a:t>Afklare rejsen</a:t>
          </a:r>
          <a:endParaRPr lang="da-DK" sz="1800" kern="1200" dirty="0"/>
        </a:p>
      </dsp:txBody>
      <dsp:txXfrm>
        <a:off x="37845" y="847045"/>
        <a:ext cx="1484199" cy="699298"/>
      </dsp:txXfrm>
    </dsp:sp>
    <dsp:sp modelId="{A0C74C34-579D-4FF9-8EC6-162E78E94CC9}">
      <dsp:nvSpPr>
        <dsp:cNvPr id="0" name=""/>
        <dsp:cNvSpPr/>
      </dsp:nvSpPr>
      <dsp:spPr>
        <a:xfrm rot="5400000">
          <a:off x="3931502" y="-672454"/>
          <a:ext cx="619967" cy="5362286"/>
        </a:xfrm>
        <a:prstGeom prst="round2SameRect">
          <a:avLst/>
        </a:prstGeom>
        <a:solidFill>
          <a:srgbClr val="B3D6E7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Aftale ændringer med interessenter: Hvad / hvornår / finansiering</a:t>
          </a:r>
          <a:endParaRPr lang="da-DK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Aftale forandring med berørte organisatoriske enheder</a:t>
          </a:r>
          <a:endParaRPr lang="da-DK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100" kern="1200" dirty="0" smtClean="0"/>
            <a:t>Aftaler med gamle og nye leverandører</a:t>
          </a:r>
          <a:endParaRPr lang="da-DK" sz="1100" kern="1200" dirty="0"/>
        </a:p>
      </dsp:txBody>
      <dsp:txXfrm rot="-5400000">
        <a:off x="1560343" y="1728969"/>
        <a:ext cx="5332022" cy="559439"/>
      </dsp:txXfrm>
    </dsp:sp>
    <dsp:sp modelId="{0AA52FAB-FEA6-467B-8677-0F9A39A2AE52}">
      <dsp:nvSpPr>
        <dsp:cNvPr id="0" name=""/>
        <dsp:cNvSpPr/>
      </dsp:nvSpPr>
      <dsp:spPr>
        <a:xfrm>
          <a:off x="15" y="1601308"/>
          <a:ext cx="1559859" cy="774958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800" kern="1200" dirty="0" smtClean="0"/>
            <a:t>Indgå aftaler</a:t>
          </a:r>
          <a:endParaRPr lang="da-DK" sz="1800" kern="1200" dirty="0"/>
        </a:p>
      </dsp:txBody>
      <dsp:txXfrm>
        <a:off x="37845" y="1639138"/>
        <a:ext cx="1484199" cy="699298"/>
      </dsp:txXfrm>
    </dsp:sp>
    <dsp:sp modelId="{ACAA7B51-FC46-4C8A-8A45-1FC07EEA207D}">
      <dsp:nvSpPr>
        <dsp:cNvPr id="0" name=""/>
        <dsp:cNvSpPr/>
      </dsp:nvSpPr>
      <dsp:spPr>
        <a:xfrm rot="5400000">
          <a:off x="3931502" y="147731"/>
          <a:ext cx="619967" cy="5362286"/>
        </a:xfrm>
        <a:prstGeom prst="round2SameRect">
          <a:avLst/>
        </a:prstGeom>
        <a:solidFill>
          <a:srgbClr val="B3D6E7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000" kern="1200" dirty="0" smtClean="0"/>
            <a:t>Udvikle og tilpasse styringsmål (</a:t>
          </a:r>
          <a:r>
            <a:rPr lang="da-DK" sz="1000" kern="1200" dirty="0" err="1" smtClean="0"/>
            <a:t>KPI’er</a:t>
          </a:r>
          <a:r>
            <a:rPr lang="da-DK" sz="1000" kern="1200" dirty="0" smtClean="0"/>
            <a:t> mv.) for opgaver, der berøres</a:t>
          </a:r>
          <a:endParaRPr lang="da-DK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000" kern="1200" dirty="0" smtClean="0"/>
            <a:t>Udvikle og tilpasse arbejdsgangsbeskrivelser, instrukser, vejledninger mv. til borgere og medarbejdere</a:t>
          </a:r>
          <a:endParaRPr lang="da-DK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000" kern="1200" dirty="0" smtClean="0"/>
            <a:t>Udvikle og tilpasse it-systemer og integrationer</a:t>
          </a:r>
          <a:endParaRPr lang="da-DK" sz="1000" kern="1200" dirty="0"/>
        </a:p>
      </dsp:txBody>
      <dsp:txXfrm rot="-5400000">
        <a:off x="1560343" y="2549154"/>
        <a:ext cx="5332022" cy="559439"/>
      </dsp:txXfrm>
    </dsp:sp>
    <dsp:sp modelId="{BC7F01F7-AD47-4717-908E-83CBA9CD48D6}">
      <dsp:nvSpPr>
        <dsp:cNvPr id="0" name=""/>
        <dsp:cNvSpPr/>
      </dsp:nvSpPr>
      <dsp:spPr>
        <a:xfrm>
          <a:off x="0" y="2421455"/>
          <a:ext cx="1559859" cy="774958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800" kern="1200" dirty="0" smtClean="0"/>
            <a:t>Udvikle det nye</a:t>
          </a:r>
          <a:endParaRPr lang="da-DK" sz="1800" kern="1200" dirty="0"/>
        </a:p>
      </dsp:txBody>
      <dsp:txXfrm>
        <a:off x="37830" y="2459285"/>
        <a:ext cx="1484199" cy="699298"/>
      </dsp:txXfrm>
    </dsp:sp>
    <dsp:sp modelId="{54693014-2535-44E4-ABE0-C325F6F7599C}">
      <dsp:nvSpPr>
        <dsp:cNvPr id="0" name=""/>
        <dsp:cNvSpPr/>
      </dsp:nvSpPr>
      <dsp:spPr>
        <a:xfrm rot="5400000">
          <a:off x="3804331" y="1120401"/>
          <a:ext cx="874308" cy="5362286"/>
        </a:xfrm>
        <a:prstGeom prst="round2SameRect">
          <a:avLst/>
        </a:prstGeom>
        <a:solidFill>
          <a:srgbClr val="B3D6E7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000" kern="1200" dirty="0" smtClean="0"/>
            <a:t>Implementere udviklede og ændrede it-systemer</a:t>
          </a:r>
          <a:endParaRPr lang="da-DK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000" kern="1200" dirty="0" smtClean="0"/>
            <a:t>Implementere styringsmål i ledelsesprocedurer, ledelsesinformationssystemer mv.</a:t>
          </a:r>
          <a:endParaRPr lang="da-DK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000" kern="1200" dirty="0" smtClean="0"/>
            <a:t>Implementere reviderede arbejdsgange: </a:t>
          </a:r>
          <a:r>
            <a:rPr lang="da-DK" sz="1000" kern="1200" dirty="0" err="1" smtClean="0"/>
            <a:t>Kickoff</a:t>
          </a:r>
          <a:r>
            <a:rPr lang="da-DK" sz="1000" kern="1200" dirty="0" smtClean="0"/>
            <a:t> og uddannelse af borgere, medarbejdere og ledelse</a:t>
          </a:r>
          <a:endParaRPr lang="da-DK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000" kern="1200" dirty="0" smtClean="0"/>
            <a:t>Overdrage ansvar for at forvalte nye opgaver til relevante organisatoriske enheder</a:t>
          </a:r>
          <a:endParaRPr lang="da-DK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a-DK" sz="1000" kern="1200" dirty="0" smtClean="0"/>
            <a:t>Løbende vedligehold og videreudvikling af styringsmål / arbejdsgange / it-systemer</a:t>
          </a:r>
          <a:endParaRPr lang="da-DK" sz="1000" kern="1200" dirty="0"/>
        </a:p>
      </dsp:txBody>
      <dsp:txXfrm rot="-5400000">
        <a:off x="1560342" y="3407070"/>
        <a:ext cx="5319606" cy="788948"/>
      </dsp:txXfrm>
    </dsp:sp>
    <dsp:sp modelId="{BB6C494A-7AB1-4276-BF42-3D1A7BF0F605}">
      <dsp:nvSpPr>
        <dsp:cNvPr id="0" name=""/>
        <dsp:cNvSpPr/>
      </dsp:nvSpPr>
      <dsp:spPr>
        <a:xfrm>
          <a:off x="0" y="3235161"/>
          <a:ext cx="1559859" cy="1092885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7778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750" kern="1200" dirty="0" smtClean="0"/>
            <a:t>Implementere</a:t>
          </a:r>
          <a:endParaRPr lang="da-DK" sz="1750" kern="1200" dirty="0"/>
        </a:p>
      </dsp:txBody>
      <dsp:txXfrm>
        <a:off x="53350" y="3288511"/>
        <a:ext cx="1453159" cy="9861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8A17A-2B81-45AF-8D5E-F09581AEF7AD}">
      <dsp:nvSpPr>
        <dsp:cNvPr id="0" name=""/>
        <dsp:cNvSpPr/>
      </dsp:nvSpPr>
      <dsp:spPr>
        <a:xfrm rot="5400000">
          <a:off x="3797914" y="-2287295"/>
          <a:ext cx="743145" cy="5504406"/>
        </a:xfrm>
        <a:prstGeom prst="round2SameRect">
          <a:avLst/>
        </a:prstGeom>
        <a:solidFill>
          <a:srgbClr val="B3D6E7">
            <a:alpha val="89804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a-DK" sz="3200" kern="1200" dirty="0"/>
        </a:p>
      </dsp:txBody>
      <dsp:txXfrm rot="-5400000">
        <a:off x="1417284" y="129612"/>
        <a:ext cx="5468129" cy="670591"/>
      </dsp:txXfrm>
    </dsp:sp>
    <dsp:sp modelId="{A01CF96E-F059-488F-B35A-51F5DE5AEC58}">
      <dsp:nvSpPr>
        <dsp:cNvPr id="0" name=""/>
        <dsp:cNvSpPr/>
      </dsp:nvSpPr>
      <dsp:spPr>
        <a:xfrm>
          <a:off x="0" y="0"/>
          <a:ext cx="1415861" cy="928931"/>
        </a:xfrm>
        <a:prstGeom prst="roundRect">
          <a:avLst/>
        </a:prstGeom>
        <a:solidFill>
          <a:srgbClr val="337B9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b="1" kern="1200" dirty="0" smtClean="0"/>
            <a:t>Formål</a:t>
          </a:r>
          <a:r>
            <a:rPr lang="da-DK" sz="1800" kern="1200" dirty="0" smtClean="0"/>
            <a:t/>
          </a:r>
          <a:br>
            <a:rPr lang="da-DK" sz="1800" kern="1200" dirty="0" smtClean="0"/>
          </a:br>
          <a:r>
            <a:rPr lang="da-DK" sz="1000" kern="1200" dirty="0" smtClean="0"/>
            <a:t>Interessenters behov</a:t>
          </a:r>
          <a:endParaRPr lang="da-DK" sz="1000" kern="1200" dirty="0"/>
        </a:p>
      </dsp:txBody>
      <dsp:txXfrm>
        <a:off x="45347" y="45347"/>
        <a:ext cx="1325167" cy="838237"/>
      </dsp:txXfrm>
    </dsp:sp>
    <dsp:sp modelId="{33A399AA-44D1-4E93-A41B-8E31717466C7}">
      <dsp:nvSpPr>
        <dsp:cNvPr id="0" name=""/>
        <dsp:cNvSpPr/>
      </dsp:nvSpPr>
      <dsp:spPr>
        <a:xfrm rot="5400000">
          <a:off x="3850191" y="-1338899"/>
          <a:ext cx="638590" cy="5504406"/>
        </a:xfrm>
        <a:prstGeom prst="round2SameRect">
          <a:avLst/>
        </a:prstGeom>
        <a:solidFill>
          <a:srgbClr val="B3D6E7">
            <a:alpha val="89804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a-DK" sz="3200" kern="1200" dirty="0"/>
        </a:p>
      </dsp:txBody>
      <dsp:txXfrm rot="-5400000">
        <a:off x="1417284" y="1125181"/>
        <a:ext cx="5473233" cy="576244"/>
      </dsp:txXfrm>
    </dsp:sp>
    <dsp:sp modelId="{E937AF1F-03AD-486F-AE8F-7D4D3DCF3E6E}">
      <dsp:nvSpPr>
        <dsp:cNvPr id="0" name=""/>
        <dsp:cNvSpPr/>
      </dsp:nvSpPr>
      <dsp:spPr>
        <a:xfrm>
          <a:off x="943" y="982812"/>
          <a:ext cx="1415861" cy="798237"/>
        </a:xfrm>
        <a:prstGeom prst="roundRect">
          <a:avLst/>
        </a:prstGeom>
        <a:solidFill>
          <a:srgbClr val="337B9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b="1" kern="1200" dirty="0" smtClean="0"/>
            <a:t>Baggrund</a:t>
          </a:r>
          <a:r>
            <a:rPr lang="da-DK" sz="1800" kern="1200" dirty="0" smtClean="0"/>
            <a:t/>
          </a:r>
          <a:br>
            <a:rPr lang="da-DK" sz="1800" kern="1200" dirty="0" smtClean="0"/>
          </a:br>
          <a:r>
            <a:rPr lang="da-DK" sz="1000" kern="1200" dirty="0" smtClean="0"/>
            <a:t>Politiske rammer</a:t>
          </a:r>
          <a:endParaRPr lang="da-DK" sz="1000" kern="1200" dirty="0"/>
        </a:p>
      </dsp:txBody>
      <dsp:txXfrm>
        <a:off x="39910" y="1021779"/>
        <a:ext cx="1337927" cy="720303"/>
      </dsp:txXfrm>
    </dsp:sp>
    <dsp:sp modelId="{A0C74C34-579D-4FF9-8EC6-162E78E94CC9}">
      <dsp:nvSpPr>
        <dsp:cNvPr id="0" name=""/>
        <dsp:cNvSpPr/>
      </dsp:nvSpPr>
      <dsp:spPr>
        <a:xfrm rot="5400000">
          <a:off x="3737807" y="-303559"/>
          <a:ext cx="863357" cy="5504406"/>
        </a:xfrm>
        <a:prstGeom prst="round2SameRect">
          <a:avLst/>
        </a:prstGeom>
        <a:solidFill>
          <a:srgbClr val="B3D6E7">
            <a:alpha val="89804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a-DK" sz="3200" kern="1200" dirty="0"/>
        </a:p>
      </dsp:txBody>
      <dsp:txXfrm rot="-5400000">
        <a:off x="1417283" y="2059111"/>
        <a:ext cx="5462260" cy="779065"/>
      </dsp:txXfrm>
    </dsp:sp>
    <dsp:sp modelId="{0AA52FAB-FEA6-467B-8677-0F9A39A2AE52}">
      <dsp:nvSpPr>
        <dsp:cNvPr id="0" name=""/>
        <dsp:cNvSpPr/>
      </dsp:nvSpPr>
      <dsp:spPr>
        <a:xfrm>
          <a:off x="943" y="1807996"/>
          <a:ext cx="1415861" cy="1218702"/>
        </a:xfrm>
        <a:prstGeom prst="roundRect">
          <a:avLst/>
        </a:prstGeom>
        <a:solidFill>
          <a:srgbClr val="337B9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b="1" kern="1200" dirty="0" smtClean="0"/>
            <a:t>Mål</a:t>
          </a:r>
          <a:r>
            <a:rPr lang="da-DK" sz="1800" kern="1200" dirty="0" smtClean="0"/>
            <a:t/>
          </a:r>
          <a:br>
            <a:rPr lang="da-DK" sz="1800" kern="1200" dirty="0" smtClean="0"/>
          </a:br>
          <a:r>
            <a:rPr lang="da-DK" sz="1000" kern="1200" dirty="0" smtClean="0"/>
            <a:t>Succeskriterier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b="1" kern="1200" dirty="0" smtClean="0"/>
            <a:t>Leverancer</a:t>
          </a:r>
          <a:r>
            <a:rPr lang="da-DK" sz="1800" kern="1200" dirty="0" smtClean="0"/>
            <a:t/>
          </a:r>
          <a:br>
            <a:rPr lang="da-DK" sz="1800" kern="1200" dirty="0" smtClean="0"/>
          </a:br>
          <a:r>
            <a:rPr lang="da-DK" sz="1000" kern="1200" dirty="0" smtClean="0"/>
            <a:t>Projektomfang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b="1" kern="1200" dirty="0" smtClean="0"/>
            <a:t>Business</a:t>
          </a:r>
          <a:r>
            <a:rPr lang="da-DK" sz="1500" kern="1200" dirty="0" smtClean="0"/>
            <a:t> </a:t>
          </a:r>
          <a:r>
            <a:rPr lang="da-DK" sz="1500" b="1" kern="1200" dirty="0" smtClean="0"/>
            <a:t>Case</a:t>
          </a:r>
          <a:r>
            <a:rPr lang="da-DK" sz="1800" kern="1200" dirty="0" smtClean="0"/>
            <a:t/>
          </a:r>
          <a:br>
            <a:rPr lang="da-DK" sz="1800" kern="1200" dirty="0" smtClean="0"/>
          </a:br>
          <a:r>
            <a:rPr lang="da-DK" sz="1000" kern="1200" dirty="0" smtClean="0"/>
            <a:t>Finansiering</a:t>
          </a:r>
          <a:endParaRPr lang="da-DK" sz="1000" kern="1200" dirty="0"/>
        </a:p>
      </dsp:txBody>
      <dsp:txXfrm>
        <a:off x="60435" y="1867488"/>
        <a:ext cx="1296877" cy="1099718"/>
      </dsp:txXfrm>
    </dsp:sp>
    <dsp:sp modelId="{ACAA7B51-FC46-4C8A-8A45-1FC07EEA207D}">
      <dsp:nvSpPr>
        <dsp:cNvPr id="0" name=""/>
        <dsp:cNvSpPr/>
      </dsp:nvSpPr>
      <dsp:spPr>
        <a:xfrm rot="5400000">
          <a:off x="3680633" y="985428"/>
          <a:ext cx="974961" cy="5504406"/>
        </a:xfrm>
        <a:prstGeom prst="round2SameRect">
          <a:avLst/>
        </a:prstGeom>
        <a:solidFill>
          <a:srgbClr val="B3D6E7">
            <a:alpha val="89804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a-DK" sz="1000" kern="1200" dirty="0"/>
        </a:p>
      </dsp:txBody>
      <dsp:txXfrm rot="-5400000">
        <a:off x="1415911" y="3297744"/>
        <a:ext cx="5456812" cy="879773"/>
      </dsp:txXfrm>
    </dsp:sp>
    <dsp:sp modelId="{BC7F01F7-AD47-4717-908E-83CBA9CD48D6}">
      <dsp:nvSpPr>
        <dsp:cNvPr id="0" name=""/>
        <dsp:cNvSpPr/>
      </dsp:nvSpPr>
      <dsp:spPr>
        <a:xfrm>
          <a:off x="0" y="3097761"/>
          <a:ext cx="1415861" cy="1218702"/>
        </a:xfrm>
        <a:prstGeom prst="roundRect">
          <a:avLst/>
        </a:prstGeom>
        <a:solidFill>
          <a:srgbClr val="337B9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b="1" kern="1200" dirty="0" smtClean="0"/>
            <a:t>Interessenter</a:t>
          </a:r>
          <a:r>
            <a:rPr lang="da-DK" sz="1800" kern="1200" dirty="0" smtClean="0"/>
            <a:t/>
          </a:r>
          <a:br>
            <a:rPr lang="da-DK" sz="1800" kern="1200" dirty="0" smtClean="0"/>
          </a:br>
          <a:r>
            <a:rPr lang="da-DK" sz="1000" kern="1200" dirty="0" smtClean="0"/>
            <a:t>Organisation, tidsplan, afhængigheder</a:t>
          </a:r>
          <a:endParaRPr lang="da-DK" sz="1800" kern="1200" dirty="0" smtClean="0"/>
        </a:p>
      </dsp:txBody>
      <dsp:txXfrm>
        <a:off x="59492" y="3157253"/>
        <a:ext cx="1296877" cy="1099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1F0F6-1C5E-4303-9589-0F5F944E3640}" type="datetimeFigureOut">
              <a:rPr lang="da-DK" smtClean="0"/>
              <a:t>16-09-2016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18BAD-17C6-41BF-ABD6-0CCA652C031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08225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9C78E1-5A8E-4089-8F6B-B6A5F995D4FB}" type="slidenum">
              <a:rPr lang="da-DK" smtClean="0"/>
              <a:pPr/>
              <a:t>27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610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 descr="rsi title m cirkl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48"/>
            <a:ext cx="9144000" cy="651842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18268" y="1856110"/>
            <a:ext cx="6139844" cy="3013050"/>
          </a:xfrm>
        </p:spPr>
        <p:txBody>
          <a:bodyPr>
            <a:normAutofit/>
          </a:bodyPr>
          <a:lstStyle>
            <a:lvl1pPr algn="l"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a-DK" smtClean="0"/>
              <a:t>Klik for at redigere titeltypografi i masteren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718267" y="5006318"/>
            <a:ext cx="5160082" cy="617211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17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894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284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7308850" y="288927"/>
            <a:ext cx="2268538" cy="61436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503238" y="288927"/>
            <a:ext cx="6653212" cy="61436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71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 descr="rsi title m cirkl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48"/>
            <a:ext cx="9144000" cy="651842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18268" y="1856110"/>
            <a:ext cx="6139844" cy="3013050"/>
          </a:xfrm>
        </p:spPr>
        <p:txBody>
          <a:bodyPr>
            <a:normAutofit/>
          </a:bodyPr>
          <a:lstStyle>
            <a:lvl1pPr algn="l"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a-DK" smtClean="0"/>
              <a:t>Klik for at redigere titeltypografi i masteren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718267" y="5006318"/>
            <a:ext cx="5160082" cy="617211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17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481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da-DK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805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7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82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503240" y="1679575"/>
            <a:ext cx="44608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5116515" y="1679575"/>
            <a:ext cx="44608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734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0" indent="0">
              <a:buNone/>
              <a:defRPr sz="2000" b="1"/>
            </a:lvl2pPr>
            <a:lvl3pPr marL="914180" indent="0">
              <a:buNone/>
              <a:defRPr sz="1800" b="1"/>
            </a:lvl3pPr>
            <a:lvl4pPr marL="1371270" indent="0">
              <a:buNone/>
              <a:defRPr sz="1600" b="1"/>
            </a:lvl4pPr>
            <a:lvl5pPr marL="1828358" indent="0">
              <a:buNone/>
              <a:defRPr sz="1600" b="1"/>
            </a:lvl5pPr>
            <a:lvl6pPr marL="2285448" indent="0">
              <a:buNone/>
              <a:defRPr sz="1600" b="1"/>
            </a:lvl6pPr>
            <a:lvl7pPr marL="2742538" indent="0">
              <a:buNone/>
              <a:defRPr sz="1600" b="1"/>
            </a:lvl7pPr>
            <a:lvl8pPr marL="3199628" indent="0">
              <a:buNone/>
              <a:defRPr sz="1600" b="1"/>
            </a:lvl8pPr>
            <a:lvl9pPr marL="3656718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0" indent="0">
              <a:buNone/>
              <a:defRPr sz="2000" b="1"/>
            </a:lvl2pPr>
            <a:lvl3pPr marL="914180" indent="0">
              <a:buNone/>
              <a:defRPr sz="1800" b="1"/>
            </a:lvl3pPr>
            <a:lvl4pPr marL="1371270" indent="0">
              <a:buNone/>
              <a:defRPr sz="1600" b="1"/>
            </a:lvl4pPr>
            <a:lvl5pPr marL="1828358" indent="0">
              <a:buNone/>
              <a:defRPr sz="1600" b="1"/>
            </a:lvl5pPr>
            <a:lvl6pPr marL="2285448" indent="0">
              <a:buNone/>
              <a:defRPr sz="1600" b="1"/>
            </a:lvl6pPr>
            <a:lvl7pPr marL="2742538" indent="0">
              <a:buNone/>
              <a:defRPr sz="1600" b="1"/>
            </a:lvl7pPr>
            <a:lvl8pPr marL="3199628" indent="0">
              <a:buNone/>
              <a:defRPr sz="1600" b="1"/>
            </a:lvl8pPr>
            <a:lvl9pPr marL="3656718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73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365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698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2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90" indent="0">
              <a:buNone/>
              <a:defRPr sz="1200"/>
            </a:lvl2pPr>
            <a:lvl3pPr marL="914180" indent="0">
              <a:buNone/>
              <a:defRPr sz="1000"/>
            </a:lvl3pPr>
            <a:lvl4pPr marL="1371270" indent="0">
              <a:buNone/>
              <a:defRPr sz="900"/>
            </a:lvl4pPr>
            <a:lvl5pPr marL="1828358" indent="0">
              <a:buNone/>
              <a:defRPr sz="900"/>
            </a:lvl5pPr>
            <a:lvl6pPr marL="2285448" indent="0">
              <a:buNone/>
              <a:defRPr sz="900"/>
            </a:lvl6pPr>
            <a:lvl7pPr marL="2742538" indent="0">
              <a:buNone/>
              <a:defRPr sz="900"/>
            </a:lvl7pPr>
            <a:lvl8pPr marL="3199628" indent="0">
              <a:buNone/>
              <a:defRPr sz="900"/>
            </a:lvl8pPr>
            <a:lvl9pPr marL="3656718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116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da-DK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994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90" indent="0">
              <a:buNone/>
              <a:defRPr sz="2800"/>
            </a:lvl2pPr>
            <a:lvl3pPr marL="914180" indent="0">
              <a:buNone/>
              <a:defRPr sz="2400"/>
            </a:lvl3pPr>
            <a:lvl4pPr marL="1371270" indent="0">
              <a:buNone/>
              <a:defRPr sz="2000"/>
            </a:lvl4pPr>
            <a:lvl5pPr marL="1828358" indent="0">
              <a:buNone/>
              <a:defRPr sz="2000"/>
            </a:lvl5pPr>
            <a:lvl6pPr marL="2285448" indent="0">
              <a:buNone/>
              <a:defRPr sz="2000"/>
            </a:lvl6pPr>
            <a:lvl7pPr marL="2742538" indent="0">
              <a:buNone/>
              <a:defRPr sz="2000"/>
            </a:lvl7pPr>
            <a:lvl8pPr marL="3199628" indent="0">
              <a:buNone/>
              <a:defRPr sz="2000"/>
            </a:lvl8pPr>
            <a:lvl9pPr marL="3656718" indent="0">
              <a:buNone/>
              <a:defRPr sz="2000"/>
            </a:lvl9pPr>
          </a:lstStyle>
          <a:p>
            <a:r>
              <a:rPr lang="da-DK" smtClean="0"/>
              <a:t>Klik på ikonet for at tilføje et billede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90" indent="0">
              <a:buNone/>
              <a:defRPr sz="1200"/>
            </a:lvl2pPr>
            <a:lvl3pPr marL="914180" indent="0">
              <a:buNone/>
              <a:defRPr sz="1000"/>
            </a:lvl3pPr>
            <a:lvl4pPr marL="1371270" indent="0">
              <a:buNone/>
              <a:defRPr sz="900"/>
            </a:lvl4pPr>
            <a:lvl5pPr marL="1828358" indent="0">
              <a:buNone/>
              <a:defRPr sz="900"/>
            </a:lvl5pPr>
            <a:lvl6pPr marL="2285448" indent="0">
              <a:buNone/>
              <a:defRPr sz="900"/>
            </a:lvl6pPr>
            <a:lvl7pPr marL="2742538" indent="0">
              <a:buNone/>
              <a:defRPr sz="900"/>
            </a:lvl7pPr>
            <a:lvl8pPr marL="3199628" indent="0">
              <a:buNone/>
              <a:defRPr sz="900"/>
            </a:lvl8pPr>
            <a:lvl9pPr marL="3656718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77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861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7308850" y="288927"/>
            <a:ext cx="2268538" cy="61436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503238" y="288927"/>
            <a:ext cx="6653212" cy="61436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499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8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7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69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6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5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4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3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231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503243" y="1679575"/>
            <a:ext cx="44608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5116518" y="1679575"/>
            <a:ext cx="44608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7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24" indent="0">
              <a:buNone/>
              <a:defRPr sz="2000" b="1"/>
            </a:lvl2pPr>
            <a:lvl3pPr marL="913849" indent="0">
              <a:buNone/>
              <a:defRPr sz="1800" b="1"/>
            </a:lvl3pPr>
            <a:lvl4pPr marL="1370773" indent="0">
              <a:buNone/>
              <a:defRPr sz="1600" b="1"/>
            </a:lvl4pPr>
            <a:lvl5pPr marL="1827697" indent="0">
              <a:buNone/>
              <a:defRPr sz="1600" b="1"/>
            </a:lvl5pPr>
            <a:lvl6pPr marL="2284620" indent="0">
              <a:buNone/>
              <a:defRPr sz="1600" b="1"/>
            </a:lvl6pPr>
            <a:lvl7pPr marL="2741545" indent="0">
              <a:buNone/>
              <a:defRPr sz="1600" b="1"/>
            </a:lvl7pPr>
            <a:lvl8pPr marL="3198471" indent="0">
              <a:buNone/>
              <a:defRPr sz="1600" b="1"/>
            </a:lvl8pPr>
            <a:lvl9pPr marL="3655396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24" indent="0">
              <a:buNone/>
              <a:defRPr sz="2000" b="1"/>
            </a:lvl2pPr>
            <a:lvl3pPr marL="913849" indent="0">
              <a:buNone/>
              <a:defRPr sz="1800" b="1"/>
            </a:lvl3pPr>
            <a:lvl4pPr marL="1370773" indent="0">
              <a:buNone/>
              <a:defRPr sz="1600" b="1"/>
            </a:lvl4pPr>
            <a:lvl5pPr marL="1827697" indent="0">
              <a:buNone/>
              <a:defRPr sz="1600" b="1"/>
            </a:lvl5pPr>
            <a:lvl6pPr marL="2284620" indent="0">
              <a:buNone/>
              <a:defRPr sz="1600" b="1"/>
            </a:lvl6pPr>
            <a:lvl7pPr marL="2741545" indent="0">
              <a:buNone/>
              <a:defRPr sz="1600" b="1"/>
            </a:lvl7pPr>
            <a:lvl8pPr marL="3198471" indent="0">
              <a:buNone/>
              <a:defRPr sz="1600" b="1"/>
            </a:lvl8pPr>
            <a:lvl9pPr marL="3655396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1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93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34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4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2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24" indent="0">
              <a:buNone/>
              <a:defRPr sz="1200"/>
            </a:lvl2pPr>
            <a:lvl3pPr marL="913849" indent="0">
              <a:buNone/>
              <a:defRPr sz="1000"/>
            </a:lvl3pPr>
            <a:lvl4pPr marL="1370773" indent="0">
              <a:buNone/>
              <a:defRPr sz="900"/>
            </a:lvl4pPr>
            <a:lvl5pPr marL="1827697" indent="0">
              <a:buNone/>
              <a:defRPr sz="900"/>
            </a:lvl5pPr>
            <a:lvl6pPr marL="2284620" indent="0">
              <a:buNone/>
              <a:defRPr sz="900"/>
            </a:lvl6pPr>
            <a:lvl7pPr marL="2741545" indent="0">
              <a:buNone/>
              <a:defRPr sz="900"/>
            </a:lvl7pPr>
            <a:lvl8pPr marL="3198471" indent="0">
              <a:buNone/>
              <a:defRPr sz="900"/>
            </a:lvl8pPr>
            <a:lvl9pPr marL="3655396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03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24" indent="0">
              <a:buNone/>
              <a:defRPr sz="2800"/>
            </a:lvl2pPr>
            <a:lvl3pPr marL="913849" indent="0">
              <a:buNone/>
              <a:defRPr sz="2400"/>
            </a:lvl3pPr>
            <a:lvl4pPr marL="1370773" indent="0">
              <a:buNone/>
              <a:defRPr sz="2000"/>
            </a:lvl4pPr>
            <a:lvl5pPr marL="1827697" indent="0">
              <a:buNone/>
              <a:defRPr sz="2000"/>
            </a:lvl5pPr>
            <a:lvl6pPr marL="2284620" indent="0">
              <a:buNone/>
              <a:defRPr sz="2000"/>
            </a:lvl6pPr>
            <a:lvl7pPr marL="2741545" indent="0">
              <a:buNone/>
              <a:defRPr sz="2000"/>
            </a:lvl7pPr>
            <a:lvl8pPr marL="3198471" indent="0">
              <a:buNone/>
              <a:defRPr sz="2000"/>
            </a:lvl8pPr>
            <a:lvl9pPr marL="3655396" indent="0">
              <a:buNone/>
              <a:defRPr sz="2000"/>
            </a:lvl9pPr>
          </a:lstStyle>
          <a:p>
            <a:r>
              <a:rPr lang="da-DK" smtClean="0"/>
              <a:t>Klik på ikonet for at tilføje et billede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24" indent="0">
              <a:buNone/>
              <a:defRPr sz="1200"/>
            </a:lvl2pPr>
            <a:lvl3pPr marL="913849" indent="0">
              <a:buNone/>
              <a:defRPr sz="1000"/>
            </a:lvl3pPr>
            <a:lvl4pPr marL="1370773" indent="0">
              <a:buNone/>
              <a:defRPr sz="900"/>
            </a:lvl4pPr>
            <a:lvl5pPr marL="1827697" indent="0">
              <a:buNone/>
              <a:defRPr sz="900"/>
            </a:lvl5pPr>
            <a:lvl6pPr marL="2284620" indent="0">
              <a:buNone/>
              <a:defRPr sz="900"/>
            </a:lvl6pPr>
            <a:lvl7pPr marL="2741545" indent="0">
              <a:buNone/>
              <a:defRPr sz="900"/>
            </a:lvl7pPr>
            <a:lvl8pPr marL="3198471" indent="0">
              <a:buNone/>
              <a:defRPr sz="900"/>
            </a:lvl8pPr>
            <a:lvl9pPr marL="3655396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93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rsi slide 0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48"/>
            <a:ext cx="9144000" cy="6518422"/>
          </a:xfrm>
          <a:prstGeom prst="rect">
            <a:avLst/>
          </a:prstGeom>
        </p:spPr>
      </p:pic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8134" cy="891253"/>
          </a:xfrm>
          <a:prstGeom prst="rect">
            <a:avLst/>
          </a:prstGeom>
        </p:spPr>
        <p:txBody>
          <a:bodyPr vert="horz" lIns="91385" tIns="45692" rIns="91385" bIns="45692" rtlCol="0" anchor="ctr">
            <a:normAutofit/>
          </a:bodyPr>
          <a:lstStyle/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802" cy="4160487"/>
          </a:xfrm>
          <a:prstGeom prst="rect">
            <a:avLst/>
          </a:prstGeom>
        </p:spPr>
        <p:txBody>
          <a:bodyPr vert="horz" lIns="91385" tIns="45692" rIns="91385" bIns="45692" rtlCol="0">
            <a:normAutofit/>
          </a:bodyPr>
          <a:lstStyle/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91385" tIns="45692" rIns="91385" bIns="4569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849"/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 defTabSz="913849"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 vert="horz" lIns="91385" tIns="45692" rIns="91385" bIns="4569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849"/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 vert="horz" lIns="91385" tIns="45692" rIns="91385" bIns="4569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849"/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 defTabSz="913849"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501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3849" rtl="0" eaLnBrk="1" latinLnBrk="0" hangingPunct="1">
        <a:spcBef>
          <a:spcPct val="0"/>
        </a:spcBef>
        <a:buNone/>
        <a:defRPr sz="44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342694" indent="-342694" algn="l" defTabSz="91384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502" indent="-285577" algn="l" defTabSz="91384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2312" indent="-228463" algn="l" defTabSz="91384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599235" indent="-228463" algn="l" defTabSz="91384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6160" indent="-228463" algn="l" defTabSz="91384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3084" indent="-228463" algn="l" defTabSz="9138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009" indent="-228463" algn="l" defTabSz="9138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934" indent="-228463" algn="l" defTabSz="9138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858" indent="-228463" algn="l" defTabSz="9138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24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49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73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97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620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545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71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96" algn="l" defTabSz="9138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rsi slide 0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48"/>
            <a:ext cx="9144000" cy="6518422"/>
          </a:xfrm>
          <a:prstGeom prst="rect">
            <a:avLst/>
          </a:prstGeom>
        </p:spPr>
      </p:pic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8134" cy="891253"/>
          </a:xfrm>
          <a:prstGeom prst="rect">
            <a:avLst/>
          </a:prstGeom>
        </p:spPr>
        <p:txBody>
          <a:bodyPr vert="horz" lIns="91418" tIns="45709" rIns="91418" bIns="45709" rtlCol="0" anchor="ctr">
            <a:normAutofit/>
          </a:bodyPr>
          <a:lstStyle/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802" cy="4160487"/>
          </a:xfrm>
          <a:prstGeom prst="rect">
            <a:avLst/>
          </a:prstGeom>
        </p:spPr>
        <p:txBody>
          <a:bodyPr vert="horz" lIns="91418" tIns="45709" rIns="91418" bIns="45709" rtlCol="0">
            <a:normAutofit/>
          </a:bodyPr>
          <a:lstStyle/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18" tIns="45709" rIns="91418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713E8-FA40-4595-8467-FDAD0F6287B8}" type="datetimeFigureOut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16-09-2016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18" tIns="45709" rIns="91418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18" tIns="45709" rIns="91418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7285F-BA73-44F5-9F89-FA107FF81951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398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180" rtl="0" eaLnBrk="1" latinLnBrk="0" hangingPunct="1">
        <a:spcBef>
          <a:spcPct val="0"/>
        </a:spcBef>
        <a:buNone/>
        <a:defRPr sz="44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342817" indent="-342817" algn="l" defTabSz="91418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772" indent="-285681" algn="l" defTabSz="91418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2724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599814" indent="-228545" algn="l" defTabSz="91418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6904" indent="-228545" algn="l" defTabSz="91418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3993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83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73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63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0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80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70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58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48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38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28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18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hyperlink" Target="http://www.google.dk/url?sa=i&amp;rct=j&amp;q=&amp;esrc=s&amp;source=images&amp;cd=&amp;cad=rja&amp;uact=8&amp;ved=0ahUKEwiezpvdjpjNAhXBPBQKHe6LAiMQjRwIBw&amp;url=http://www.ds.dk/da/nyhedsarkiv/2016/5/ny-offentlig-digitaliseringsstrategi-baseres-paa-standarder&amp;psig=AFQjCNGwPwgQ3vifald23NQ4rR3Z1nmmrQ&amp;ust=1465464465882601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pages.dk/regioner/99/" TargetMode="External"/><Relationship Id="rId2" Type="http://schemas.openxmlformats.org/officeDocument/2006/relationships/hyperlink" Target="http://www.e-pages.dk/regioner/98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emf"/><Relationship Id="rId11" Type="http://schemas.openxmlformats.org/officeDocument/2006/relationships/image" Target="../media/image23.emf"/><Relationship Id="rId5" Type="http://schemas.openxmlformats.org/officeDocument/2006/relationships/image" Target="../media/image17.emf"/><Relationship Id="rId10" Type="http://schemas.openxmlformats.org/officeDocument/2006/relationships/image" Target="../media/image22.emf"/><Relationship Id="rId4" Type="http://schemas.openxmlformats.org/officeDocument/2006/relationships/image" Target="../media/image16.emf"/><Relationship Id="rId9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-tegning1111111111111111111.vsd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8.em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18268" y="2060848"/>
            <a:ext cx="6139844" cy="2304256"/>
          </a:xfrm>
        </p:spPr>
        <p:txBody>
          <a:bodyPr>
            <a:normAutofit/>
          </a:bodyPr>
          <a:lstStyle/>
          <a:p>
            <a:r>
              <a:rPr lang="da-DK" dirty="0" smtClean="0"/>
              <a:t>RSI projektmodel</a:t>
            </a:r>
            <a:endParaRPr lang="da-DK" sz="31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718267" y="3501010"/>
            <a:ext cx="5160082" cy="617211"/>
          </a:xfrm>
        </p:spPr>
        <p:txBody>
          <a:bodyPr>
            <a:normAutofit/>
          </a:bodyPr>
          <a:lstStyle/>
          <a:p>
            <a:r>
              <a:rPr lang="da-DK" sz="3100" b="1" dirty="0">
                <a:solidFill>
                  <a:schemeClr val="bg1"/>
                </a:solidFill>
              </a:rPr>
              <a:t>- en introduktion</a:t>
            </a:r>
          </a:p>
        </p:txBody>
      </p:sp>
      <p:sp>
        <p:nvSpPr>
          <p:cNvPr id="5" name="Pladsholder til indhold 2"/>
          <p:cNvSpPr txBox="1">
            <a:spLocks/>
          </p:cNvSpPr>
          <p:nvPr/>
        </p:nvSpPr>
        <p:spPr>
          <a:xfrm>
            <a:off x="179512" y="4437114"/>
            <a:ext cx="3744416" cy="1224136"/>
          </a:xfrm>
          <a:prstGeom prst="rect">
            <a:avLst/>
          </a:prstGeom>
        </p:spPr>
        <p:txBody>
          <a:bodyPr vert="horz" lIns="91374" tIns="45687" rIns="91374" bIns="45687" rtlCol="0" anchor="b" anchorCtr="0">
            <a:normAutofit/>
          </a:bodyPr>
          <a:lstStyle>
            <a:lvl1pPr marL="0" indent="0" algn="l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93671" indent="0" algn="ctr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87342" indent="0" algn="ctr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481013" indent="0" algn="ctr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974682" indent="0" algn="ctr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468353" indent="0" algn="ctr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62024" indent="0" algn="ctr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55695" indent="0" algn="ctr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49366" indent="0" algn="ctr" defTabSz="987342" rtl="0" eaLnBrk="1" latinLnBrk="0" hangingPunct="1">
              <a:spcBef>
                <a:spcPct val="20000"/>
              </a:spcBef>
              <a:buFont typeface="Arial" pitchFamily="34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da-DK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86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/>
              <a:t>Sundhedsopgaver løses digitalt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356745"/>
            <a:ext cx="6923112" cy="41604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a-DK" sz="1500" b="1" dirty="0"/>
              <a:t>I</a:t>
            </a:r>
            <a:r>
              <a:rPr lang="da-DK" sz="1500" b="1" dirty="0" smtClean="0"/>
              <a:t>t </a:t>
            </a:r>
            <a:r>
              <a:rPr lang="da-DK" sz="1500" b="1" dirty="0"/>
              <a:t>og digitalisering rykker ind i kernen af regionernes </a:t>
            </a:r>
            <a:r>
              <a:rPr lang="da-DK" sz="1500" b="1" dirty="0" smtClean="0"/>
              <a:t>opgaver</a:t>
            </a:r>
          </a:p>
          <a:p>
            <a:pPr marL="0" indent="0">
              <a:buNone/>
            </a:pPr>
            <a:endParaRPr lang="da-DK" sz="1200" dirty="0"/>
          </a:p>
          <a:p>
            <a:pPr marL="0" indent="0" algn="ctr">
              <a:buNone/>
            </a:pPr>
            <a:r>
              <a:rPr lang="da-DK" sz="1300" dirty="0" smtClean="0"/>
              <a:t>2014 HIMMS-score </a:t>
            </a:r>
            <a:r>
              <a:rPr lang="da-DK" sz="1300" dirty="0"/>
              <a:t>for </a:t>
            </a:r>
            <a:r>
              <a:rPr lang="da-DK" sz="1300" dirty="0" smtClean="0"/>
              <a:t>Danmark </a:t>
            </a:r>
            <a:endParaRPr lang="da-DK" sz="1300" dirty="0"/>
          </a:p>
          <a:p>
            <a:pPr marL="0" indent="0">
              <a:buNone/>
            </a:pPr>
            <a:endParaRPr lang="da-DK" sz="2000" dirty="0" smtClean="0"/>
          </a:p>
          <a:p>
            <a:pPr marL="0" indent="0">
              <a:buNone/>
            </a:pPr>
            <a:endParaRPr lang="da-DK" sz="2000" dirty="0"/>
          </a:p>
          <a:p>
            <a:pPr marL="0" indent="0">
              <a:buNone/>
            </a:pPr>
            <a:endParaRPr lang="da-DK" sz="2000" dirty="0"/>
          </a:p>
        </p:txBody>
      </p:sp>
      <p:pic>
        <p:nvPicPr>
          <p:cNvPr id="4" name="Pladsholder til indhold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828" y="3717032"/>
            <a:ext cx="4128492" cy="2088232"/>
          </a:xfrm>
          <a:prstGeom prst="rect">
            <a:avLst/>
          </a:prstGeom>
        </p:spPr>
      </p:pic>
      <p:pic>
        <p:nvPicPr>
          <p:cNvPr id="5" name="Picture 4" descr="HIMMS Europa og global, 2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24526"/>
            <a:ext cx="5307870" cy="137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boks 5"/>
          <p:cNvSpPr txBox="1"/>
          <p:nvPr/>
        </p:nvSpPr>
        <p:spPr>
          <a:xfrm>
            <a:off x="539552" y="4141529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1500" dirty="0" smtClean="0"/>
              <a:t>Fra fritekst til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1500" dirty="0" smtClean="0"/>
              <a:t>Bedre It-sammenhæng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1500" dirty="0"/>
              <a:t>Telemedicin til borgeren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1500" dirty="0" smtClean="0"/>
              <a:t>Beslutningsstøtte</a:t>
            </a:r>
          </a:p>
        </p:txBody>
      </p:sp>
    </p:spTree>
    <p:extLst>
      <p:ext uri="{BB962C8B-B14F-4D97-AF65-F5344CB8AC3E}">
        <p14:creationId xmlns:p14="http://schemas.microsoft.com/office/powerpoint/2010/main" val="22591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64175767"/>
              </p:ext>
            </p:extLst>
          </p:nvPr>
        </p:nvGraphicFramePr>
        <p:xfrm>
          <a:off x="457200" y="1508787"/>
          <a:ext cx="6923452" cy="42519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Højrepil 7"/>
          <p:cNvSpPr/>
          <p:nvPr/>
        </p:nvSpPr>
        <p:spPr>
          <a:xfrm>
            <a:off x="7707240" y="2636913"/>
            <a:ext cx="1224136" cy="1656184"/>
          </a:xfrm>
          <a:prstGeom prst="rightArrow">
            <a:avLst/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rtlCol="0" anchor="ctr"/>
          <a:lstStyle/>
          <a:p>
            <a:pPr algn="ctr"/>
            <a:endParaRPr lang="da-DK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57200" y="274638"/>
            <a:ext cx="7067128" cy="1096990"/>
          </a:xfrm>
          <a:prstGeom prst="rect">
            <a:avLst/>
          </a:prstGeom>
        </p:spPr>
        <p:txBody>
          <a:bodyPr lIns="84664" tIns="42332" rIns="84664" bIns="42332">
            <a:noAutofit/>
          </a:bodyPr>
          <a:lstStyle>
            <a:lvl1pPr algn="l" defTabSz="987342" rtl="0" eaLnBrk="1" latinLnBrk="0" hangingPunct="1">
              <a:spcBef>
                <a:spcPct val="0"/>
              </a:spcBef>
              <a:buNone/>
              <a:defRPr sz="4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2500" dirty="0" smtClean="0"/>
              <a:t>Stigende fokus på sundhedspolitiske mål</a:t>
            </a:r>
          </a:p>
          <a:p>
            <a:r>
              <a:rPr lang="da-DK" sz="1800" dirty="0"/>
              <a:t>- </a:t>
            </a:r>
            <a:r>
              <a:rPr lang="da-DK" sz="1800" dirty="0" smtClean="0"/>
              <a:t>skab </a:t>
            </a:r>
            <a:r>
              <a:rPr lang="da-DK" sz="1800" dirty="0"/>
              <a:t>værdi for patienter og klinikere</a:t>
            </a:r>
          </a:p>
        </p:txBody>
      </p:sp>
      <p:sp>
        <p:nvSpPr>
          <p:cNvPr id="5" name="Tekstboks 4"/>
          <p:cNvSpPr txBox="1"/>
          <p:nvPr/>
        </p:nvSpPr>
        <p:spPr>
          <a:xfrm>
            <a:off x="5220072" y="1916832"/>
            <a:ext cx="1944216" cy="364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a-DK" sz="1400" dirty="0" smtClean="0">
                <a:solidFill>
                  <a:schemeClr val="bg1"/>
                </a:solidFill>
              </a:rPr>
              <a:t>2016-</a:t>
            </a:r>
          </a:p>
          <a:p>
            <a:pPr lvl="0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a-DK" sz="1400" b="1" dirty="0" smtClean="0">
                <a:solidFill>
                  <a:schemeClr val="bg1"/>
                </a:solidFill>
              </a:rPr>
              <a:t>Digitalisering skal understøtte sundhedsvæsenets strategier</a:t>
            </a:r>
          </a:p>
          <a:p>
            <a:pPr marL="285750" lvl="1" indent="-285750" defTabSz="914400">
              <a:buFont typeface="Arial" panose="020B0604020202020204" pitchFamily="34" charset="0"/>
              <a:buChar char="•"/>
              <a:defRPr/>
            </a:pPr>
            <a:r>
              <a:rPr lang="da-DK" sz="1400" dirty="0" smtClean="0">
                <a:solidFill>
                  <a:schemeClr val="bg1"/>
                </a:solidFill>
              </a:rPr>
              <a:t>Otte nationale mål</a:t>
            </a:r>
          </a:p>
          <a:p>
            <a:pPr marL="285750" lvl="1" indent="-285750" defTabSz="914400">
              <a:buFont typeface="Arial" panose="020B0604020202020204" pitchFamily="34" charset="0"/>
              <a:buChar char="•"/>
              <a:defRPr/>
            </a:pPr>
            <a:r>
              <a:rPr lang="da-DK" sz="1400" dirty="0" smtClean="0">
                <a:solidFill>
                  <a:schemeClr val="bg1"/>
                </a:solidFill>
              </a:rPr>
              <a:t>Borgernes sundhedsvæsen</a:t>
            </a:r>
            <a:endParaRPr lang="da-DK" sz="1400" dirty="0">
              <a:solidFill>
                <a:schemeClr val="bg1"/>
              </a:solidFill>
            </a:endParaRPr>
          </a:p>
          <a:p>
            <a:pPr marL="285750" lvl="1" indent="-285750" defTabSz="914400">
              <a:buFont typeface="Arial" panose="020B0604020202020204" pitchFamily="34" charset="0"/>
              <a:buChar char="•"/>
              <a:defRPr/>
            </a:pPr>
            <a:r>
              <a:rPr lang="da-DK" sz="1400" dirty="0" smtClean="0">
                <a:solidFill>
                  <a:schemeClr val="bg1"/>
                </a:solidFill>
              </a:rPr>
              <a:t>Det </a:t>
            </a:r>
            <a:r>
              <a:rPr lang="da-DK" sz="1400" dirty="0">
                <a:solidFill>
                  <a:schemeClr val="bg1"/>
                </a:solidFill>
              </a:rPr>
              <a:t>nære og sammenhængende sundhedsvæsen</a:t>
            </a:r>
          </a:p>
          <a:p>
            <a:pPr marL="285750" lvl="1" indent="-285750" defTabSz="914400">
              <a:buFont typeface="Arial" panose="020B0604020202020204" pitchFamily="34" charset="0"/>
              <a:buChar char="•"/>
              <a:defRPr/>
            </a:pPr>
            <a:r>
              <a:rPr lang="da-DK" sz="1400" dirty="0" smtClean="0">
                <a:solidFill>
                  <a:schemeClr val="bg1"/>
                </a:solidFill>
              </a:rPr>
              <a:t>Fællesoffentligt </a:t>
            </a:r>
            <a:r>
              <a:rPr lang="da-DK" sz="1400" dirty="0">
                <a:solidFill>
                  <a:schemeClr val="bg1"/>
                </a:solidFill>
              </a:rPr>
              <a:t>samarbejde (ØA)</a:t>
            </a:r>
          </a:p>
          <a:p>
            <a:pPr marL="285750" lvl="1" indent="-285750" defTabSz="914400">
              <a:buFont typeface="Arial" panose="020B0604020202020204" pitchFamily="34" charset="0"/>
              <a:buChar char="•"/>
              <a:defRPr/>
            </a:pPr>
            <a:r>
              <a:rPr lang="da-DK" sz="1400" dirty="0" smtClean="0">
                <a:solidFill>
                  <a:schemeClr val="bg1"/>
                </a:solidFill>
              </a:rPr>
              <a:t>Digitaliserings-strategier</a:t>
            </a:r>
            <a:endParaRPr lang="da-DK" sz="1400" dirty="0">
              <a:solidFill>
                <a:schemeClr val="bg1"/>
              </a:solidFill>
            </a:endParaRPr>
          </a:p>
          <a:p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9" name="Tekstboks 8"/>
          <p:cNvSpPr txBox="1"/>
          <p:nvPr/>
        </p:nvSpPr>
        <p:spPr>
          <a:xfrm>
            <a:off x="2843808" y="2047488"/>
            <a:ext cx="194421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a-DK" sz="1400" dirty="0" smtClean="0">
                <a:solidFill>
                  <a:schemeClr val="bg1"/>
                </a:solidFill>
              </a:rPr>
              <a:t>2013-2019</a:t>
            </a:r>
          </a:p>
          <a:p>
            <a:pPr lvl="0"/>
            <a:endParaRPr lang="da-DK" sz="200" dirty="0" smtClean="0">
              <a:solidFill>
                <a:schemeClr val="bg1"/>
              </a:solidFill>
            </a:endParaRPr>
          </a:p>
          <a:p>
            <a:pPr lvl="0"/>
            <a:r>
              <a:rPr lang="da-DK" sz="1400" b="1" dirty="0" smtClean="0">
                <a:solidFill>
                  <a:schemeClr val="bg1"/>
                </a:solidFill>
              </a:rPr>
              <a:t>Strategi: Regionernes fælles strategi for digitalisering af sundhedsvæsenet</a:t>
            </a:r>
          </a:p>
          <a:p>
            <a:pPr lvl="0"/>
            <a:endParaRPr lang="da-DK" sz="200" b="1" dirty="0" smtClean="0">
              <a:solidFill>
                <a:schemeClr val="bg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a-DK" sz="1400" dirty="0" smtClean="0">
                <a:solidFill>
                  <a:schemeClr val="bg1"/>
                </a:solidFill>
              </a:rPr>
              <a:t>Ensartede muligheder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a-DK" sz="1400" dirty="0" smtClean="0">
                <a:solidFill>
                  <a:schemeClr val="bg1"/>
                </a:solidFill>
              </a:rPr>
              <a:t>Sammenhængend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a-DK" sz="1400" dirty="0" smtClean="0">
                <a:solidFill>
                  <a:schemeClr val="bg1"/>
                </a:solidFill>
              </a:rPr>
              <a:t>Effektivitet </a:t>
            </a:r>
            <a:endParaRPr lang="da-DK" sz="1400" dirty="0">
              <a:solidFill>
                <a:schemeClr val="bg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a-DK" sz="1400" dirty="0" smtClean="0">
                <a:solidFill>
                  <a:schemeClr val="bg1"/>
                </a:solidFill>
              </a:rPr>
              <a:t>6 fælles målsætninger</a:t>
            </a:r>
            <a:endParaRPr lang="da-DK" sz="1400" dirty="0">
              <a:solidFill>
                <a:schemeClr val="bg1"/>
              </a:solidFill>
            </a:endParaRPr>
          </a:p>
        </p:txBody>
      </p:sp>
      <p:sp>
        <p:nvSpPr>
          <p:cNvPr id="10" name="Tekstboks 9"/>
          <p:cNvSpPr txBox="1"/>
          <p:nvPr/>
        </p:nvSpPr>
        <p:spPr>
          <a:xfrm>
            <a:off x="467544" y="2204864"/>
            <a:ext cx="208823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a-DK" sz="1400" dirty="0" smtClean="0">
                <a:solidFill>
                  <a:schemeClr val="bg1"/>
                </a:solidFill>
              </a:rPr>
              <a:t>2010-2012</a:t>
            </a:r>
          </a:p>
          <a:p>
            <a:pPr lvl="0"/>
            <a:r>
              <a:rPr lang="da-DK" sz="1400" b="1" dirty="0" smtClean="0">
                <a:solidFill>
                  <a:schemeClr val="bg1"/>
                </a:solidFill>
              </a:rPr>
              <a:t>Strategi: Den nationale strategi for digitalisering af sundhedsvæsenet</a:t>
            </a:r>
          </a:p>
          <a:p>
            <a:pPr lvl="0"/>
            <a:endParaRPr lang="da-DK" sz="200" b="1" dirty="0" smtClean="0">
              <a:solidFill>
                <a:schemeClr val="bg1"/>
              </a:solidFill>
            </a:endParaRPr>
          </a:p>
          <a:p>
            <a:pPr lvl="0"/>
            <a:endParaRPr lang="da-DK" sz="200" b="1" dirty="0">
              <a:solidFill>
                <a:schemeClr val="bg1"/>
              </a:solidFill>
            </a:endParaRPr>
          </a:p>
          <a:p>
            <a:pPr lvl="0"/>
            <a:r>
              <a:rPr lang="da-DK" sz="1400" dirty="0" smtClean="0">
                <a:solidFill>
                  <a:schemeClr val="bg1"/>
                </a:solidFill>
              </a:rPr>
              <a:t>RSI dannes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a-DK" sz="1400" dirty="0" smtClean="0">
                <a:solidFill>
                  <a:schemeClr val="bg1"/>
                </a:solidFill>
              </a:rPr>
              <a:t>EPJ konsolidering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a-DK" sz="1400" dirty="0" smtClean="0">
                <a:solidFill>
                  <a:schemeClr val="bg1"/>
                </a:solidFill>
              </a:rPr>
              <a:t>Formaliseret, forpligtende samarbejde ml. regionerne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a-DK" sz="1400" dirty="0" smtClean="0">
                <a:solidFill>
                  <a:schemeClr val="bg1"/>
                </a:solidFill>
              </a:rPr>
              <a:t>Bestillerorganisation</a:t>
            </a:r>
            <a:endParaRPr lang="da-DK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33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/>
              <a:t>Sundhedsvæsenets strategier</a:t>
            </a:r>
            <a:r>
              <a:rPr lang="da-DK" sz="3200" dirty="0"/>
              <a:t/>
            </a:r>
            <a:br>
              <a:rPr lang="da-DK" sz="3200" dirty="0"/>
            </a:br>
            <a:r>
              <a:rPr lang="da-DK" sz="1800" dirty="0" smtClean="0"/>
              <a:t> - som </a:t>
            </a:r>
            <a:r>
              <a:rPr lang="da-DK" sz="1800" dirty="0"/>
              <a:t>digitalisering skal understøtte </a:t>
            </a:r>
          </a:p>
        </p:txBody>
      </p:sp>
      <p:sp>
        <p:nvSpPr>
          <p:cNvPr id="39" name="Tekstfelt 11"/>
          <p:cNvSpPr txBox="1"/>
          <p:nvPr/>
        </p:nvSpPr>
        <p:spPr>
          <a:xfrm>
            <a:off x="179512" y="2978356"/>
            <a:ext cx="2376263" cy="268987"/>
          </a:xfrm>
          <a:prstGeom prst="rect">
            <a:avLst/>
          </a:prstGeom>
          <a:noFill/>
        </p:spPr>
        <p:txBody>
          <a:bodyPr wrap="square" lIns="98746" tIns="49373" rIns="98746" bIns="49373" rtlCol="0">
            <a:spAutoFit/>
          </a:bodyPr>
          <a:lstStyle/>
          <a:p>
            <a:r>
              <a:rPr lang="da-DK" sz="1100" dirty="0">
                <a:solidFill>
                  <a:prstClr val="black"/>
                </a:solidFill>
              </a:rPr>
              <a:t>8 nationale mål for sundhedsvæsenet </a:t>
            </a:r>
          </a:p>
        </p:txBody>
      </p:sp>
      <p:pic>
        <p:nvPicPr>
          <p:cNvPr id="40" name="Picture 4" descr="Nationale mål for sundhedsvæse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1872208" cy="15443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http://www.sum.dk/~/media/Images/Billeder%20-%20Forsidebilleder%20-%20tema/Forside-hjemmesiden-kampagne-rund.ash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60" y="3284984"/>
            <a:ext cx="2376556" cy="8993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http://www.ds.dk/~/media/DS/Images/Articles/nyheder/2016/Digitaliseringsstrategi.ashx?h=400&amp;la=da&amp;w=69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84784"/>
            <a:ext cx="2808312" cy="153280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felt 12"/>
          <p:cNvSpPr txBox="1"/>
          <p:nvPr/>
        </p:nvSpPr>
        <p:spPr>
          <a:xfrm>
            <a:off x="2555776" y="2978355"/>
            <a:ext cx="3471924" cy="268987"/>
          </a:xfrm>
          <a:prstGeom prst="rect">
            <a:avLst/>
          </a:prstGeom>
          <a:noFill/>
        </p:spPr>
        <p:txBody>
          <a:bodyPr wrap="square" lIns="98746" tIns="49373" rIns="98746" bIns="49373" rtlCol="0">
            <a:spAutoFit/>
          </a:bodyPr>
          <a:lstStyle/>
          <a:p>
            <a:r>
              <a:rPr lang="da-DK" sz="1100" dirty="0">
                <a:solidFill>
                  <a:prstClr val="black"/>
                </a:solidFill>
              </a:rPr>
              <a:t>Den fællesoffentlige digitaliseringsstrategi 2016-2020</a:t>
            </a:r>
          </a:p>
        </p:txBody>
      </p:sp>
      <p:pic>
        <p:nvPicPr>
          <p:cNvPr id="44" name="Picture 3" descr="\\drfil202d\UPM$\mld\Documents\My Pictures\Handlingsplan personlig medici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4784"/>
            <a:ext cx="1376340" cy="18126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\\drfil202d\UPM$\mld\Documents\My Pictures\Logofrise Vores SundhedsvÃ¦sen BorgermÃ¸de 201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93096"/>
            <a:ext cx="3451780" cy="118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29000"/>
            <a:ext cx="1376340" cy="17696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7" name="Tekstfelt 22"/>
          <p:cNvSpPr txBox="1"/>
          <p:nvPr/>
        </p:nvSpPr>
        <p:spPr>
          <a:xfrm>
            <a:off x="5508104" y="5213668"/>
            <a:ext cx="2160240" cy="607542"/>
          </a:xfrm>
          <a:prstGeom prst="rect">
            <a:avLst/>
          </a:prstGeom>
          <a:noFill/>
        </p:spPr>
        <p:txBody>
          <a:bodyPr wrap="square" lIns="98746" tIns="49373" rIns="98746" bIns="49373" rtlCol="0">
            <a:spAutoFit/>
          </a:bodyPr>
          <a:lstStyle/>
          <a:p>
            <a:pPr algn="ctr"/>
            <a:r>
              <a:rPr lang="da-DK" sz="1100" dirty="0">
                <a:solidFill>
                  <a:prstClr val="black"/>
                </a:solidFill>
              </a:rPr>
              <a:t>Sundhedsdata i spil – regionernes sundhedsdatapolitik herunder informationssikkerhed </a:t>
            </a:r>
          </a:p>
        </p:txBody>
      </p:sp>
      <p:sp>
        <p:nvSpPr>
          <p:cNvPr id="48" name="Tekstfelt 22"/>
          <p:cNvSpPr txBox="1"/>
          <p:nvPr/>
        </p:nvSpPr>
        <p:spPr>
          <a:xfrm>
            <a:off x="2987824" y="4149080"/>
            <a:ext cx="2880320" cy="268987"/>
          </a:xfrm>
          <a:prstGeom prst="rect">
            <a:avLst/>
          </a:prstGeom>
          <a:noFill/>
        </p:spPr>
        <p:txBody>
          <a:bodyPr wrap="square" lIns="98746" tIns="49373" rIns="98746" bIns="49373" rtlCol="0">
            <a:spAutoFit/>
          </a:bodyPr>
          <a:lstStyle/>
          <a:p>
            <a:r>
              <a:rPr lang="da-DK" sz="1100" dirty="0">
                <a:solidFill>
                  <a:prstClr val="black"/>
                </a:solidFill>
              </a:rPr>
              <a:t>Den ældre medicinske patient </a:t>
            </a:r>
            <a:r>
              <a:rPr lang="da-DK" sz="1100" dirty="0" smtClean="0">
                <a:solidFill>
                  <a:prstClr val="black"/>
                </a:solidFill>
              </a:rPr>
              <a:t>(</a:t>
            </a:r>
            <a:r>
              <a:rPr lang="da-DK" sz="1100" dirty="0">
                <a:solidFill>
                  <a:prstClr val="black"/>
                </a:solidFill>
              </a:rPr>
              <a:t>805 mio. kr</a:t>
            </a:r>
            <a:r>
              <a:rPr lang="da-DK" sz="1100" dirty="0" smtClean="0">
                <a:solidFill>
                  <a:prstClr val="black"/>
                </a:solidFill>
              </a:rPr>
              <a:t>.) </a:t>
            </a:r>
            <a:endParaRPr lang="da-DK" sz="1100" dirty="0">
              <a:solidFill>
                <a:prstClr val="black"/>
              </a:solidFill>
            </a:endParaRPr>
          </a:p>
        </p:txBody>
      </p:sp>
      <p:sp>
        <p:nvSpPr>
          <p:cNvPr id="49" name="Tekstfelt 22"/>
          <p:cNvSpPr txBox="1"/>
          <p:nvPr/>
        </p:nvSpPr>
        <p:spPr>
          <a:xfrm>
            <a:off x="179512" y="5439007"/>
            <a:ext cx="3600400" cy="438265"/>
          </a:xfrm>
          <a:prstGeom prst="rect">
            <a:avLst/>
          </a:prstGeom>
          <a:noFill/>
        </p:spPr>
        <p:txBody>
          <a:bodyPr wrap="square" lIns="98746" tIns="49373" rIns="98746" bIns="49373" rtlCol="0">
            <a:spAutoFit/>
          </a:bodyPr>
          <a:lstStyle/>
          <a:p>
            <a:r>
              <a:rPr lang="da-DK" sz="1100" dirty="0">
                <a:solidFill>
                  <a:prstClr val="black"/>
                </a:solidFill>
              </a:rPr>
              <a:t>Sammenhængende, effektive og ensartede digitale muligheder – regionernes fælles digitaliseringsstrategi</a:t>
            </a:r>
          </a:p>
        </p:txBody>
      </p:sp>
      <p:sp>
        <p:nvSpPr>
          <p:cNvPr id="50" name="Proces 49"/>
          <p:cNvSpPr/>
          <p:nvPr/>
        </p:nvSpPr>
        <p:spPr>
          <a:xfrm>
            <a:off x="3667566" y="4761808"/>
            <a:ext cx="1840538" cy="873766"/>
          </a:xfrm>
          <a:prstGeom prst="flowChartProcess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da-DK" dirty="0" smtClean="0">
                <a:solidFill>
                  <a:prstClr val="white"/>
                </a:solidFill>
              </a:rPr>
              <a:t>Økonomiaftaler</a:t>
            </a:r>
            <a:endParaRPr lang="da-DK" dirty="0">
              <a:solidFill>
                <a:prstClr val="white"/>
              </a:solidFill>
            </a:endParaRPr>
          </a:p>
        </p:txBody>
      </p:sp>
      <p:sp>
        <p:nvSpPr>
          <p:cNvPr id="52" name="Tekstfelt 22"/>
          <p:cNvSpPr txBox="1"/>
          <p:nvPr/>
        </p:nvSpPr>
        <p:spPr>
          <a:xfrm>
            <a:off x="362532" y="3385425"/>
            <a:ext cx="1905212" cy="699875"/>
          </a:xfrm>
          <a:prstGeom prst="rect">
            <a:avLst/>
          </a:prstGeom>
          <a:solidFill>
            <a:srgbClr val="A22828"/>
          </a:solidFill>
          <a:ln>
            <a:noFill/>
          </a:ln>
        </p:spPr>
        <p:txBody>
          <a:bodyPr wrap="square" lIns="98746" tIns="49373" rIns="98746" bIns="49373" rtlCol="0">
            <a:spAutoFit/>
          </a:bodyPr>
          <a:lstStyle/>
          <a:p>
            <a:r>
              <a:rPr lang="da-DK" sz="1300" dirty="0">
                <a:solidFill>
                  <a:prstClr val="white"/>
                </a:solidFill>
              </a:rPr>
              <a:t>Udvalgsarbejde om det nære sammenhængende sundhedsvæsen </a:t>
            </a:r>
          </a:p>
        </p:txBody>
      </p:sp>
    </p:spTree>
    <p:extLst>
      <p:ext uri="{BB962C8B-B14F-4D97-AF65-F5344CB8AC3E}">
        <p14:creationId xmlns:p14="http://schemas.microsoft.com/office/powerpoint/2010/main" val="336880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891253"/>
          </a:xfrm>
        </p:spPr>
        <p:txBody>
          <a:bodyPr>
            <a:noAutofit/>
          </a:bodyPr>
          <a:lstStyle/>
          <a:p>
            <a:r>
              <a:rPr lang="da-DK" sz="2500" dirty="0"/>
              <a:t>Regionerne / sundhedssektoren</a:t>
            </a:r>
            <a:r>
              <a:rPr lang="da-DK" sz="2700" dirty="0"/>
              <a:t/>
            </a:r>
            <a:br>
              <a:rPr lang="da-DK" sz="2700" dirty="0"/>
            </a:br>
            <a:r>
              <a:rPr lang="da-DK" sz="1800" dirty="0" smtClean="0"/>
              <a:t>- særlige </a:t>
            </a:r>
            <a:r>
              <a:rPr lang="da-DK" sz="1800" dirty="0"/>
              <a:t>vilkår for fælles projekter i </a:t>
            </a:r>
            <a:r>
              <a:rPr lang="da-DK" sz="1800" dirty="0" smtClean="0"/>
              <a:t>regionerne (vs andre sektorer)</a:t>
            </a:r>
            <a:endParaRPr lang="da-DK" sz="18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95536" y="1600202"/>
            <a:ext cx="7128792" cy="4160487"/>
          </a:xfrm>
        </p:spPr>
        <p:txBody>
          <a:bodyPr>
            <a:normAutofit/>
          </a:bodyPr>
          <a:lstStyle/>
          <a:p>
            <a:r>
              <a:rPr lang="da-DK" sz="1500" b="1" dirty="0" smtClean="0"/>
              <a:t>Politisk </a:t>
            </a:r>
            <a:r>
              <a:rPr lang="da-DK" sz="1500" b="1" dirty="0"/>
              <a:t>fokus på </a:t>
            </a:r>
            <a:r>
              <a:rPr lang="da-DK" sz="1500" b="1" dirty="0" smtClean="0"/>
              <a:t>ensartethed, sammenhæng og indflydelse for borgeren</a:t>
            </a:r>
          </a:p>
          <a:p>
            <a:pPr lvl="1"/>
            <a:r>
              <a:rPr lang="da-DK" sz="1300" dirty="0"/>
              <a:t>Otte nationale mål prioriterer Kræft, Hjerte, Diabetes, Psykiatri, Demens og KOL</a:t>
            </a:r>
          </a:p>
          <a:p>
            <a:pPr lvl="1"/>
            <a:r>
              <a:rPr lang="da-DK" sz="1300" dirty="0"/>
              <a:t>50.000 multisyge patienter har særligt behov for </a:t>
            </a:r>
            <a:r>
              <a:rPr lang="da-DK" sz="1300" dirty="0" smtClean="0"/>
              <a:t>overblik</a:t>
            </a:r>
          </a:p>
          <a:p>
            <a:pPr lvl="1"/>
            <a:r>
              <a:rPr lang="da-DK" sz="1300" dirty="0" smtClean="0"/>
              <a:t>Borgeren skal spille en stærkere rolle i behandlingen</a:t>
            </a:r>
          </a:p>
          <a:p>
            <a:pPr marL="457091" lvl="1" indent="0">
              <a:buNone/>
            </a:pPr>
            <a:endParaRPr lang="da-DK" sz="1000" smtClean="0"/>
          </a:p>
          <a:p>
            <a:pPr marL="457091" lvl="1" indent="0">
              <a:buNone/>
            </a:pPr>
            <a:endParaRPr lang="da-DK" sz="1000" dirty="0" smtClean="0"/>
          </a:p>
          <a:p>
            <a:r>
              <a:rPr lang="da-DK" sz="1500" b="1" dirty="0"/>
              <a:t>Sundhedssektoren er </a:t>
            </a:r>
            <a:r>
              <a:rPr lang="da-DK" sz="1500" b="1" dirty="0" err="1"/>
              <a:t>videnstung</a:t>
            </a:r>
            <a:r>
              <a:rPr lang="da-DK" sz="1500" b="1" dirty="0"/>
              <a:t> produktion efter globale standarder</a:t>
            </a:r>
          </a:p>
          <a:p>
            <a:pPr lvl="1"/>
            <a:r>
              <a:rPr lang="da-DK" sz="1300" dirty="0"/>
              <a:t>Fokus på bedre behandling, retningslinjer jf. international videnskabelig evidens</a:t>
            </a:r>
          </a:p>
          <a:p>
            <a:pPr lvl="1"/>
            <a:r>
              <a:rPr lang="da-DK" sz="1300" dirty="0"/>
              <a:t>Lovgivning er meget generel, sammenlignet med kommuner og stat</a:t>
            </a:r>
          </a:p>
          <a:p>
            <a:pPr lvl="1"/>
            <a:r>
              <a:rPr lang="da-DK" sz="1300" dirty="0"/>
              <a:t>Globalt marked for </a:t>
            </a:r>
            <a:r>
              <a:rPr lang="da-DK" sz="1300" dirty="0" err="1"/>
              <a:t>videnstunge</a:t>
            </a:r>
            <a:r>
              <a:rPr lang="da-DK" sz="1300" dirty="0"/>
              <a:t> standardiserede it-systemer</a:t>
            </a:r>
          </a:p>
          <a:p>
            <a:pPr marL="457091" lvl="1" indent="0">
              <a:buNone/>
            </a:pPr>
            <a:endParaRPr lang="da-DK" sz="1000" dirty="0"/>
          </a:p>
          <a:p>
            <a:pPr marL="457091" lvl="1" indent="0">
              <a:buNone/>
            </a:pPr>
            <a:endParaRPr lang="da-DK" sz="1000" dirty="0"/>
          </a:p>
          <a:p>
            <a:r>
              <a:rPr lang="da-DK" sz="1500" b="1" dirty="0"/>
              <a:t>Regionerne er store og selvbærende mht. projekter og it-systemer</a:t>
            </a:r>
          </a:p>
          <a:p>
            <a:pPr lvl="1"/>
            <a:r>
              <a:rPr lang="da-DK" sz="1300" dirty="0"/>
              <a:t>Fælles projekter ledes af én region, evt. styregruppeformand fra anden region</a:t>
            </a:r>
          </a:p>
          <a:p>
            <a:pPr lvl="1"/>
            <a:r>
              <a:rPr lang="da-DK" sz="1300" dirty="0"/>
              <a:t>RSI projekter hedder ”pejlemærker” for at rumme forskellighed</a:t>
            </a:r>
          </a:p>
          <a:p>
            <a:pPr lvl="1"/>
            <a:r>
              <a:rPr lang="da-DK" sz="1300" dirty="0"/>
              <a:t>Voksende mængde af fælles projekter jf. politiske krav om ensartethed</a:t>
            </a:r>
          </a:p>
        </p:txBody>
      </p:sp>
    </p:spTree>
    <p:extLst>
      <p:ext uri="{BB962C8B-B14F-4D97-AF65-F5344CB8AC3E}">
        <p14:creationId xmlns:p14="http://schemas.microsoft.com/office/powerpoint/2010/main" val="184841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a-DK" sz="2500" dirty="0" smtClean="0"/>
              <a:t>Regionernes IT-landskab</a:t>
            </a:r>
            <a:r>
              <a:rPr lang="da-DK" sz="2900" dirty="0" smtClean="0"/>
              <a:t/>
            </a:r>
            <a:br>
              <a:rPr lang="da-DK" sz="2900" dirty="0" smtClean="0"/>
            </a:br>
            <a:r>
              <a:rPr lang="da-DK" sz="1800" dirty="0" smtClean="0"/>
              <a:t>- hver region har 800-2000 IT-systemer</a:t>
            </a:r>
            <a:endParaRPr lang="da-DK" sz="18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8"/>
            <a:ext cx="7056784" cy="434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ktangel 2"/>
          <p:cNvSpPr/>
          <p:nvPr/>
        </p:nvSpPr>
        <p:spPr>
          <a:xfrm>
            <a:off x="6139620" y="48"/>
            <a:ext cx="1371667" cy="33260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b="1" dirty="0" smtClean="0"/>
              <a:t>Udkast</a:t>
            </a:r>
            <a:endParaRPr lang="da-DK" b="1" dirty="0"/>
          </a:p>
        </p:txBody>
      </p:sp>
      <p:sp>
        <p:nvSpPr>
          <p:cNvPr id="4" name="Rektangel 3"/>
          <p:cNvSpPr/>
          <p:nvPr/>
        </p:nvSpPr>
        <p:spPr>
          <a:xfrm>
            <a:off x="1835697" y="2276872"/>
            <a:ext cx="1368152" cy="1440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700" b="1" dirty="0" smtClean="0"/>
              <a:t>EPJ Elektronisk patientjournal</a:t>
            </a:r>
          </a:p>
        </p:txBody>
      </p:sp>
      <p:sp>
        <p:nvSpPr>
          <p:cNvPr id="6" name="Rektangel 5"/>
          <p:cNvSpPr/>
          <p:nvPr/>
        </p:nvSpPr>
        <p:spPr>
          <a:xfrm>
            <a:off x="3347864" y="2276872"/>
            <a:ext cx="1368152" cy="1440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700" b="1" dirty="0" smtClean="0"/>
              <a:t>Specialespecifikke journaler</a:t>
            </a:r>
          </a:p>
        </p:txBody>
      </p:sp>
      <p:sp>
        <p:nvSpPr>
          <p:cNvPr id="7" name="Rektangel 6"/>
          <p:cNvSpPr/>
          <p:nvPr/>
        </p:nvSpPr>
        <p:spPr>
          <a:xfrm>
            <a:off x="4860032" y="2276872"/>
            <a:ext cx="1008112" cy="1440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700" b="1" dirty="0" err="1" smtClean="0"/>
              <a:t>Parakliniske</a:t>
            </a:r>
            <a:r>
              <a:rPr lang="da-DK" sz="700" b="1" dirty="0" smtClean="0"/>
              <a:t> systemer</a:t>
            </a:r>
          </a:p>
        </p:txBody>
      </p:sp>
      <p:sp>
        <p:nvSpPr>
          <p:cNvPr id="8" name="Rektangel 7"/>
          <p:cNvSpPr/>
          <p:nvPr/>
        </p:nvSpPr>
        <p:spPr>
          <a:xfrm>
            <a:off x="6012160" y="2276872"/>
            <a:ext cx="1152128" cy="2160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700" b="1" dirty="0" err="1" smtClean="0"/>
              <a:t>Medicoteknisk</a:t>
            </a:r>
            <a:endParaRPr lang="da-DK" sz="700" b="1" dirty="0"/>
          </a:p>
          <a:p>
            <a:pPr algn="ctr"/>
            <a:r>
              <a:rPr lang="da-DK" sz="700" b="1" dirty="0" smtClean="0"/>
              <a:t>udstyr og systemer</a:t>
            </a:r>
          </a:p>
        </p:txBody>
      </p:sp>
      <p:sp>
        <p:nvSpPr>
          <p:cNvPr id="10" name="Rektangel 9"/>
          <p:cNvSpPr/>
          <p:nvPr/>
        </p:nvSpPr>
        <p:spPr>
          <a:xfrm>
            <a:off x="323528" y="2852936"/>
            <a:ext cx="1296144" cy="1440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700" b="1" dirty="0" smtClean="0"/>
              <a:t>Generelle styringssystemer</a:t>
            </a:r>
          </a:p>
        </p:txBody>
      </p:sp>
      <p:sp>
        <p:nvSpPr>
          <p:cNvPr id="11" name="Rektangel 10"/>
          <p:cNvSpPr/>
          <p:nvPr/>
        </p:nvSpPr>
        <p:spPr>
          <a:xfrm>
            <a:off x="323528" y="1412776"/>
            <a:ext cx="1296144" cy="1440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700" b="1" dirty="0" smtClean="0"/>
              <a:t>Generelle støttesystemer</a:t>
            </a:r>
          </a:p>
        </p:txBody>
      </p:sp>
      <p:sp>
        <p:nvSpPr>
          <p:cNvPr id="12" name="Rektangel 11"/>
          <p:cNvSpPr/>
          <p:nvPr/>
        </p:nvSpPr>
        <p:spPr>
          <a:xfrm>
            <a:off x="3275856" y="1412776"/>
            <a:ext cx="1296144" cy="1440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700" b="1" dirty="0" smtClean="0"/>
              <a:t>Præhospital systemer</a:t>
            </a:r>
          </a:p>
        </p:txBody>
      </p:sp>
    </p:spTree>
    <p:extLst>
      <p:ext uri="{BB962C8B-B14F-4D97-AF65-F5344CB8AC3E}">
        <p14:creationId xmlns:p14="http://schemas.microsoft.com/office/powerpoint/2010/main" val="106297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000" dirty="0"/>
              <a:t>Projektgennemførelse</a:t>
            </a:r>
            <a:br>
              <a:rPr lang="da-DK" sz="3000" dirty="0"/>
            </a:br>
            <a:r>
              <a:rPr lang="da-DK" sz="3000" dirty="0"/>
              <a:t>- </a:t>
            </a:r>
            <a:r>
              <a:rPr lang="da-DK" sz="3000" dirty="0" smtClean="0"/>
              <a:t>principper, indhold </a:t>
            </a:r>
            <a:r>
              <a:rPr lang="da-DK" sz="3000" dirty="0"/>
              <a:t>og faser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3680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/>
              <a:t>Typiske aktiviteter i et (</a:t>
            </a:r>
            <a:r>
              <a:rPr lang="da-DK" sz="2500" dirty="0" smtClean="0"/>
              <a:t>it)projekt</a:t>
            </a:r>
            <a:endParaRPr lang="da-DK" sz="2500" dirty="0"/>
          </a:p>
        </p:txBody>
      </p:sp>
      <p:graphicFrame>
        <p:nvGraphicFramePr>
          <p:cNvPr id="8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2093930"/>
              </p:ext>
            </p:extLst>
          </p:nvPr>
        </p:nvGraphicFramePr>
        <p:xfrm>
          <a:off x="457200" y="1412776"/>
          <a:ext cx="6923112" cy="4348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Afrundet rektangel 8"/>
          <p:cNvSpPr/>
          <p:nvPr/>
        </p:nvSpPr>
        <p:spPr>
          <a:xfrm>
            <a:off x="6300192" y="2564904"/>
            <a:ext cx="2232248" cy="129614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It er blot ét blandt mange andre elementer i et projekt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6299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37480"/>
            <a:ext cx="6858134" cy="891253"/>
          </a:xfrm>
        </p:spPr>
        <p:txBody>
          <a:bodyPr>
            <a:normAutofit/>
          </a:bodyPr>
          <a:lstStyle/>
          <a:p>
            <a:r>
              <a:rPr lang="da-DK" sz="2500" dirty="0"/>
              <a:t>Hvorfor projektfaser?</a:t>
            </a:r>
            <a:r>
              <a:rPr lang="da-DK" sz="3200" dirty="0"/>
              <a:t/>
            </a:r>
            <a:br>
              <a:rPr lang="da-DK" sz="3200" dirty="0"/>
            </a:br>
            <a:r>
              <a:rPr lang="da-DK" sz="1800" dirty="0"/>
              <a:t>- </a:t>
            </a:r>
            <a:r>
              <a:rPr lang="da-DK" sz="1800" dirty="0" smtClean="0"/>
              <a:t>værdi </a:t>
            </a:r>
            <a:r>
              <a:rPr lang="da-DK" sz="1800" dirty="0"/>
              <a:t>og indhold vurderes ved faseovergange</a:t>
            </a:r>
          </a:p>
        </p:txBody>
      </p:sp>
      <p:sp>
        <p:nvSpPr>
          <p:cNvPr id="3" name="Rektangel 2"/>
          <p:cNvSpPr/>
          <p:nvPr/>
        </p:nvSpPr>
        <p:spPr>
          <a:xfrm>
            <a:off x="0" y="1340768"/>
            <a:ext cx="9144000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07" y="3950884"/>
            <a:ext cx="8898889" cy="1926388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143768" y="3609020"/>
            <a:ext cx="642456" cy="612068"/>
          </a:xfrm>
          <a:prstGeom prst="rect">
            <a:avLst/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a-DK" sz="1400" b="1" dirty="0" smtClean="0"/>
              <a:t>One-pager</a:t>
            </a:r>
            <a:endParaRPr lang="da-DK" sz="1400" b="1" dirty="0"/>
          </a:p>
        </p:txBody>
      </p:sp>
      <p:sp>
        <p:nvSpPr>
          <p:cNvPr id="11" name="Rektangel 10"/>
          <p:cNvSpPr/>
          <p:nvPr/>
        </p:nvSpPr>
        <p:spPr>
          <a:xfrm>
            <a:off x="827584" y="3369894"/>
            <a:ext cx="936104" cy="851194"/>
          </a:xfrm>
          <a:prstGeom prst="rect">
            <a:avLst/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a-DK" sz="1400" b="1" dirty="0" smtClean="0"/>
              <a:t>Projekt-grundlag</a:t>
            </a:r>
          </a:p>
          <a:p>
            <a:pPr algn="ctr"/>
            <a:r>
              <a:rPr lang="da-DK" sz="1400" b="1" dirty="0" smtClean="0"/>
              <a:t>(PG)</a:t>
            </a:r>
            <a:endParaRPr lang="da-DK" sz="1400" b="1" dirty="0"/>
          </a:p>
        </p:txBody>
      </p:sp>
      <p:sp>
        <p:nvSpPr>
          <p:cNvPr id="12" name="Tekstboks 11"/>
          <p:cNvSpPr txBox="1"/>
          <p:nvPr/>
        </p:nvSpPr>
        <p:spPr>
          <a:xfrm>
            <a:off x="137159" y="3244914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900" dirty="0" smtClean="0"/>
              <a:t>Fx 50 t /</a:t>
            </a:r>
          </a:p>
          <a:p>
            <a:pPr algn="ctr"/>
            <a:r>
              <a:rPr lang="da-DK" sz="900" dirty="0" smtClean="0"/>
              <a:t>25.000 kr.</a:t>
            </a:r>
          </a:p>
        </p:txBody>
      </p:sp>
      <p:sp>
        <p:nvSpPr>
          <p:cNvPr id="13" name="Tekstboks 12"/>
          <p:cNvSpPr txBox="1"/>
          <p:nvPr/>
        </p:nvSpPr>
        <p:spPr>
          <a:xfrm>
            <a:off x="950772" y="3028890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900" dirty="0" smtClean="0"/>
              <a:t>Fx 250 t /</a:t>
            </a:r>
          </a:p>
          <a:p>
            <a:pPr algn="ctr"/>
            <a:r>
              <a:rPr lang="da-DK" sz="900" dirty="0" smtClean="0"/>
              <a:t>125.000 kr.</a:t>
            </a:r>
          </a:p>
        </p:txBody>
      </p:sp>
      <p:sp>
        <p:nvSpPr>
          <p:cNvPr id="14" name="Rektangel 13"/>
          <p:cNvSpPr/>
          <p:nvPr/>
        </p:nvSpPr>
        <p:spPr>
          <a:xfrm>
            <a:off x="1907704" y="2708920"/>
            <a:ext cx="1656184" cy="1512168"/>
          </a:xfrm>
          <a:prstGeom prst="rect">
            <a:avLst/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a-DK" sz="1400" b="1" dirty="0" smtClean="0"/>
              <a:t>Projekt-initierings-dokumentation</a:t>
            </a:r>
          </a:p>
          <a:p>
            <a:r>
              <a:rPr lang="da-DK" sz="1400" b="1" dirty="0" smtClean="0"/>
              <a:t>(</a:t>
            </a:r>
            <a:r>
              <a:rPr lang="da-DK" sz="1400" b="1" dirty="0"/>
              <a:t>PID)</a:t>
            </a:r>
          </a:p>
          <a:p>
            <a:endParaRPr lang="da-DK" sz="1400" b="1" dirty="0"/>
          </a:p>
          <a:p>
            <a:r>
              <a:rPr lang="da-DK" sz="1400" b="1" dirty="0" smtClean="0"/>
              <a:t>Valideret BC og</a:t>
            </a:r>
          </a:p>
          <a:p>
            <a:r>
              <a:rPr lang="da-DK" sz="1400" b="1" dirty="0" smtClean="0"/>
              <a:t>plan for projektet</a:t>
            </a:r>
          </a:p>
        </p:txBody>
      </p:sp>
      <p:sp>
        <p:nvSpPr>
          <p:cNvPr id="15" name="Rektangel 14"/>
          <p:cNvSpPr/>
          <p:nvPr/>
        </p:nvSpPr>
        <p:spPr>
          <a:xfrm>
            <a:off x="3707904" y="1340768"/>
            <a:ext cx="1728192" cy="2574286"/>
          </a:xfrm>
          <a:prstGeom prst="rect">
            <a:avLst/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a-DK" sz="1400" b="1" dirty="0" smtClean="0"/>
              <a:t>Detaljerede kliniske arbejdsgangs-beskrivelser mv. af fremtiden på afdelingerne</a:t>
            </a:r>
          </a:p>
          <a:p>
            <a:endParaRPr lang="da-DK" sz="1000" b="1" dirty="0"/>
          </a:p>
          <a:p>
            <a:r>
              <a:rPr lang="da-DK" sz="1400" b="1" dirty="0" smtClean="0"/>
              <a:t>Kravmateriale og It-aftaler om eksisterende og nye </a:t>
            </a:r>
          </a:p>
          <a:p>
            <a:r>
              <a:rPr lang="da-DK" sz="1400" b="1" dirty="0" smtClean="0"/>
              <a:t>it-systemer hos forskellige  it-leverandører</a:t>
            </a:r>
            <a:endParaRPr lang="da-DK" sz="1400" b="1" dirty="0"/>
          </a:p>
        </p:txBody>
      </p:sp>
      <p:sp>
        <p:nvSpPr>
          <p:cNvPr id="16" name="Tekstboks 15"/>
          <p:cNvSpPr txBox="1"/>
          <p:nvPr/>
        </p:nvSpPr>
        <p:spPr>
          <a:xfrm>
            <a:off x="1866808" y="2492896"/>
            <a:ext cx="17379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900" dirty="0" smtClean="0"/>
              <a:t>Fx 1.000-3.000 t / 0,5-1,5 mio.kr.</a:t>
            </a:r>
          </a:p>
        </p:txBody>
      </p:sp>
      <p:sp>
        <p:nvSpPr>
          <p:cNvPr id="18" name="Rektangel 17"/>
          <p:cNvSpPr/>
          <p:nvPr/>
        </p:nvSpPr>
        <p:spPr>
          <a:xfrm>
            <a:off x="5580112" y="332656"/>
            <a:ext cx="1656184" cy="3888432"/>
          </a:xfrm>
          <a:prstGeom prst="rect">
            <a:avLst/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a-DK" sz="1400" b="1" dirty="0" smtClean="0"/>
              <a:t>It-udvikling, </a:t>
            </a:r>
          </a:p>
          <a:p>
            <a:r>
              <a:rPr lang="da-DK" sz="1400" b="1" dirty="0" smtClean="0"/>
              <a:t>It–ændringer og It-implementering </a:t>
            </a:r>
            <a:r>
              <a:rPr lang="da-DK" sz="1400" b="1" dirty="0"/>
              <a:t>på eksisterende og </a:t>
            </a:r>
            <a:endParaRPr lang="da-DK" sz="1400" b="1" dirty="0" smtClean="0"/>
          </a:p>
          <a:p>
            <a:r>
              <a:rPr lang="da-DK" sz="1400" b="1" dirty="0" smtClean="0"/>
              <a:t>nye </a:t>
            </a:r>
            <a:r>
              <a:rPr lang="da-DK" sz="1400" b="1" dirty="0"/>
              <a:t>it-systemer</a:t>
            </a:r>
          </a:p>
          <a:p>
            <a:endParaRPr lang="da-DK" sz="1000" b="1" dirty="0" smtClean="0"/>
          </a:p>
          <a:p>
            <a:r>
              <a:rPr lang="da-DK" sz="1400" b="1" dirty="0" smtClean="0"/>
              <a:t>Organisatorisk implementering på berørte afdelinger</a:t>
            </a:r>
          </a:p>
          <a:p>
            <a:endParaRPr lang="da-DK" sz="1000" b="1" dirty="0"/>
          </a:p>
          <a:p>
            <a:r>
              <a:rPr lang="da-DK" sz="1400" b="1" dirty="0" smtClean="0"/>
              <a:t>Uddannelse af sundheds-personale og borgere</a:t>
            </a:r>
          </a:p>
        </p:txBody>
      </p:sp>
      <p:sp>
        <p:nvSpPr>
          <p:cNvPr id="19" name="Tekstboks 18"/>
          <p:cNvSpPr txBox="1"/>
          <p:nvPr/>
        </p:nvSpPr>
        <p:spPr>
          <a:xfrm>
            <a:off x="3563888" y="1124744"/>
            <a:ext cx="19442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900" dirty="0" smtClean="0"/>
              <a:t>Fx 10.000-30.000  t / 5-15 mio. </a:t>
            </a:r>
            <a:r>
              <a:rPr lang="da-DK" sz="900" dirty="0" err="1" smtClean="0"/>
              <a:t>kr</a:t>
            </a:r>
            <a:endParaRPr lang="da-DK" sz="900" dirty="0" smtClean="0"/>
          </a:p>
        </p:txBody>
      </p:sp>
      <p:sp>
        <p:nvSpPr>
          <p:cNvPr id="20" name="Tekstboks 19"/>
          <p:cNvSpPr txBox="1"/>
          <p:nvPr/>
        </p:nvSpPr>
        <p:spPr>
          <a:xfrm>
            <a:off x="5508104" y="101824"/>
            <a:ext cx="19442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 dirty="0" smtClean="0"/>
              <a:t>Fx 40.000-120.000 t / 20-60 mio.kr.</a:t>
            </a:r>
          </a:p>
        </p:txBody>
      </p:sp>
      <p:sp>
        <p:nvSpPr>
          <p:cNvPr id="21" name="Rektangel 20"/>
          <p:cNvSpPr/>
          <p:nvPr/>
        </p:nvSpPr>
        <p:spPr>
          <a:xfrm>
            <a:off x="7380312" y="3356992"/>
            <a:ext cx="1440160" cy="851194"/>
          </a:xfrm>
          <a:prstGeom prst="rect">
            <a:avLst/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a-DK" sz="1400" b="1" dirty="0" smtClean="0"/>
              <a:t>Videreudvikling</a:t>
            </a:r>
            <a:endParaRPr lang="da-DK" sz="1400" b="1" dirty="0"/>
          </a:p>
        </p:txBody>
      </p:sp>
    </p:spTree>
    <p:extLst>
      <p:ext uri="{BB962C8B-B14F-4D97-AF65-F5344CB8AC3E}">
        <p14:creationId xmlns:p14="http://schemas.microsoft.com/office/powerpoint/2010/main" val="387018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el 1"/>
          <p:cNvSpPr>
            <a:spLocks noGrp="1"/>
          </p:cNvSpPr>
          <p:nvPr>
            <p:ph type="title"/>
          </p:nvPr>
        </p:nvSpPr>
        <p:spPr>
          <a:xfrm>
            <a:off x="457200" y="137480"/>
            <a:ext cx="6858134" cy="891253"/>
          </a:xfrm>
        </p:spPr>
        <p:txBody>
          <a:bodyPr>
            <a:normAutofit/>
          </a:bodyPr>
          <a:lstStyle/>
          <a:p>
            <a:r>
              <a:rPr lang="da-DK" sz="2500" dirty="0"/>
              <a:t>Projektstyregruppen og RSI (</a:t>
            </a:r>
            <a:r>
              <a:rPr lang="da-DK" sz="2500" dirty="0" smtClean="0"/>
              <a:t>IT5) skal </a:t>
            </a:r>
            <a:r>
              <a:rPr lang="da-DK" sz="2500" dirty="0"/>
              <a:t>godkende ved </a:t>
            </a:r>
            <a:r>
              <a:rPr lang="da-DK" sz="2500" dirty="0" smtClean="0"/>
              <a:t>faseovergange</a:t>
            </a:r>
            <a:endParaRPr lang="da-DK" sz="2500" dirty="0"/>
          </a:p>
        </p:txBody>
      </p:sp>
      <p:sp>
        <p:nvSpPr>
          <p:cNvPr id="32" name="Rektangel 31"/>
          <p:cNvSpPr/>
          <p:nvPr/>
        </p:nvSpPr>
        <p:spPr>
          <a:xfrm>
            <a:off x="0" y="1340768"/>
            <a:ext cx="9144000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3" name="Rektangel 32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4" name="Opadgående pil 33"/>
          <p:cNvSpPr/>
          <p:nvPr/>
        </p:nvSpPr>
        <p:spPr>
          <a:xfrm>
            <a:off x="3004380" y="4443438"/>
            <a:ext cx="783810" cy="1217810"/>
          </a:xfrm>
          <a:prstGeom prst="upArrow">
            <a:avLst>
              <a:gd name="adj1" fmla="val 85274"/>
              <a:gd name="adj2" fmla="val 22275"/>
            </a:avLst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+10 mio. </a:t>
            </a:r>
            <a:r>
              <a:rPr lang="da-DK" sz="900" b="1" dirty="0" err="1"/>
              <a:t>Risiko-vurdering</a:t>
            </a:r>
            <a:r>
              <a:rPr lang="da-DK" sz="900" b="1" dirty="0"/>
              <a:t> </a:t>
            </a:r>
            <a:r>
              <a:rPr lang="da-DK" sz="900" b="1" dirty="0" err="1"/>
              <a:t>pba</a:t>
            </a:r>
            <a:r>
              <a:rPr lang="da-DK" sz="900" b="1" dirty="0"/>
              <a:t> PID, bilag og Risiko-</a:t>
            </a:r>
            <a:r>
              <a:rPr lang="da-DK" sz="900" b="1" dirty="0" err="1"/>
              <a:t>tjeklste</a:t>
            </a:r>
            <a:endParaRPr lang="da-DK" sz="900" b="1" dirty="0"/>
          </a:p>
        </p:txBody>
      </p:sp>
      <p:sp>
        <p:nvSpPr>
          <p:cNvPr id="35" name="Opadgående pil 34"/>
          <p:cNvSpPr/>
          <p:nvPr/>
        </p:nvSpPr>
        <p:spPr>
          <a:xfrm>
            <a:off x="6012160" y="4289667"/>
            <a:ext cx="979762" cy="685790"/>
          </a:xfrm>
          <a:prstGeom prst="upArrow">
            <a:avLst>
              <a:gd name="adj1" fmla="val 85274"/>
              <a:gd name="adj2" fmla="val 2321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 smtClean="0"/>
              <a:t>(SYS </a:t>
            </a:r>
            <a:r>
              <a:rPr lang="da-DK" sz="900" b="1" dirty="0"/>
              <a:t>godkender overdragelse til </a:t>
            </a:r>
            <a:r>
              <a:rPr lang="da-DK" sz="900" b="1" dirty="0" smtClean="0"/>
              <a:t>SAR)</a:t>
            </a:r>
            <a:endParaRPr lang="da-DK" sz="900" b="1" dirty="0"/>
          </a:p>
        </p:txBody>
      </p:sp>
      <p:sp>
        <p:nvSpPr>
          <p:cNvPr id="36" name="Opadgående pil 35"/>
          <p:cNvSpPr/>
          <p:nvPr/>
        </p:nvSpPr>
        <p:spPr>
          <a:xfrm>
            <a:off x="3592237" y="5009747"/>
            <a:ext cx="783810" cy="720080"/>
          </a:xfrm>
          <a:prstGeom prst="upArrow">
            <a:avLst>
              <a:gd name="adj1" fmla="val 85274"/>
              <a:gd name="adj2" fmla="val 37753"/>
            </a:avLst>
          </a:prstGeom>
          <a:solidFill>
            <a:schemeClr val="bg1"/>
          </a:solidFill>
          <a:ln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>
                <a:solidFill>
                  <a:schemeClr val="tx1"/>
                </a:solidFill>
              </a:rPr>
              <a:t>Fælles krav </a:t>
            </a:r>
            <a:r>
              <a:rPr lang="da-DK" sz="900" b="1" dirty="0" err="1">
                <a:solidFill>
                  <a:schemeClr val="tx1"/>
                </a:solidFill>
              </a:rPr>
              <a:t>standar-disering</a:t>
            </a:r>
            <a:endParaRPr lang="da-DK" sz="900" b="1" dirty="0">
              <a:solidFill>
                <a:schemeClr val="tx1"/>
              </a:solidFill>
            </a:endParaRPr>
          </a:p>
        </p:txBody>
      </p:sp>
      <p:sp>
        <p:nvSpPr>
          <p:cNvPr id="37" name="Opadgående pil 36"/>
          <p:cNvSpPr/>
          <p:nvPr/>
        </p:nvSpPr>
        <p:spPr>
          <a:xfrm>
            <a:off x="914220" y="4425762"/>
            <a:ext cx="783810" cy="685790"/>
          </a:xfrm>
          <a:prstGeom prst="upArrow">
            <a:avLst>
              <a:gd name="adj1" fmla="val 85274"/>
              <a:gd name="adj2" fmla="val 35670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PG (</a:t>
            </a:r>
            <a:r>
              <a:rPr lang="da-DK" sz="900" b="1" dirty="0" err="1"/>
              <a:t>arki-tektur</a:t>
            </a:r>
            <a:r>
              <a:rPr lang="da-DK" sz="900" b="1" dirty="0"/>
              <a:t>) til RITA</a:t>
            </a:r>
          </a:p>
        </p:txBody>
      </p:sp>
      <p:sp>
        <p:nvSpPr>
          <p:cNvPr id="38" name="Opadgående pil 37"/>
          <p:cNvSpPr/>
          <p:nvPr/>
        </p:nvSpPr>
        <p:spPr>
          <a:xfrm>
            <a:off x="2024617" y="4838299"/>
            <a:ext cx="783810" cy="822949"/>
          </a:xfrm>
          <a:prstGeom prst="upArrow">
            <a:avLst>
              <a:gd name="adj1" fmla="val 85274"/>
              <a:gd name="adj2" fmla="val 35670"/>
            </a:avLst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PID og arkitektur-bilag til RITA</a:t>
            </a:r>
          </a:p>
        </p:txBody>
      </p:sp>
      <p:sp>
        <p:nvSpPr>
          <p:cNvPr id="39" name="Højrepil 38"/>
          <p:cNvSpPr/>
          <p:nvPr/>
        </p:nvSpPr>
        <p:spPr>
          <a:xfrm>
            <a:off x="1893983" y="3534234"/>
            <a:ext cx="5356034" cy="342895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/>
              <a:t>Månedlig status med grøn-gul-rød trafiklys til RSI direktørkredsen</a:t>
            </a:r>
          </a:p>
        </p:txBody>
      </p:sp>
      <p:sp>
        <p:nvSpPr>
          <p:cNvPr id="40" name="Opadgående pil 39"/>
          <p:cNvSpPr/>
          <p:nvPr/>
        </p:nvSpPr>
        <p:spPr>
          <a:xfrm>
            <a:off x="1044855" y="3637103"/>
            <a:ext cx="914445" cy="788659"/>
          </a:xfrm>
          <a:prstGeom prst="upArrow">
            <a:avLst>
              <a:gd name="adj1" fmla="val 85274"/>
              <a:gd name="adj2" fmla="val 35265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PG, </a:t>
            </a:r>
          </a:p>
          <a:p>
            <a:pPr algn="ctr"/>
            <a:r>
              <a:rPr lang="da-DK" sz="900" b="1" dirty="0"/>
              <a:t>PL region, SG formand til RSI DIR</a:t>
            </a:r>
          </a:p>
        </p:txBody>
      </p:sp>
      <p:sp>
        <p:nvSpPr>
          <p:cNvPr id="41" name="Opadgående pil 40"/>
          <p:cNvSpPr/>
          <p:nvPr/>
        </p:nvSpPr>
        <p:spPr>
          <a:xfrm>
            <a:off x="195727" y="3877130"/>
            <a:ext cx="783810" cy="617211"/>
          </a:xfrm>
          <a:prstGeom prst="upArrow">
            <a:avLst>
              <a:gd name="adj1" fmla="val 85274"/>
              <a:gd name="adj2" fmla="val 50000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 err="1"/>
              <a:t>Onepager</a:t>
            </a:r>
            <a:r>
              <a:rPr lang="da-DK" sz="900" b="1" dirty="0"/>
              <a:t> til RSI DIR</a:t>
            </a:r>
          </a:p>
          <a:p>
            <a:pPr algn="ctr"/>
            <a:r>
              <a:rPr lang="da-DK" sz="900" b="1" dirty="0"/>
              <a:t>seminar</a:t>
            </a:r>
          </a:p>
        </p:txBody>
      </p:sp>
      <p:sp>
        <p:nvSpPr>
          <p:cNvPr id="42" name="Opadgående pil 41"/>
          <p:cNvSpPr/>
          <p:nvPr/>
        </p:nvSpPr>
        <p:spPr>
          <a:xfrm>
            <a:off x="2416522" y="4220025"/>
            <a:ext cx="783810" cy="822949"/>
          </a:xfrm>
          <a:prstGeom prst="upArrow">
            <a:avLst>
              <a:gd name="adj1" fmla="val 85274"/>
              <a:gd name="adj2" fmla="val 35670"/>
            </a:avLst>
          </a:prstGeom>
          <a:solidFill>
            <a:srgbClr val="A22828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PID og bilag til </a:t>
            </a:r>
            <a:r>
              <a:rPr lang="da-DK" sz="900" b="1" dirty="0" err="1"/>
              <a:t>styre-gruppen</a:t>
            </a:r>
            <a:endParaRPr lang="da-DK" sz="900" b="1" dirty="0"/>
          </a:p>
        </p:txBody>
      </p:sp>
      <p:sp>
        <p:nvSpPr>
          <p:cNvPr id="43" name="Opadgående pil 42"/>
          <p:cNvSpPr/>
          <p:nvPr/>
        </p:nvSpPr>
        <p:spPr>
          <a:xfrm>
            <a:off x="3200332" y="3808551"/>
            <a:ext cx="867612" cy="617211"/>
          </a:xfrm>
          <a:prstGeom prst="upArrow">
            <a:avLst>
              <a:gd name="adj1" fmla="val 85274"/>
              <a:gd name="adj2" fmla="val 50000"/>
            </a:avLst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PID ,</a:t>
            </a:r>
          </a:p>
          <a:p>
            <a:pPr algn="ctr"/>
            <a:r>
              <a:rPr lang="da-DK" sz="900" b="1" dirty="0" smtClean="0"/>
              <a:t>(SA </a:t>
            </a:r>
            <a:r>
              <a:rPr lang="da-DK" sz="900" b="1" dirty="0"/>
              <a:t>region</a:t>
            </a:r>
          </a:p>
          <a:p>
            <a:pPr algn="ctr"/>
            <a:r>
              <a:rPr lang="da-DK" sz="900" b="1" dirty="0"/>
              <a:t> til RSI </a:t>
            </a:r>
            <a:r>
              <a:rPr lang="da-DK" sz="900" b="1" dirty="0" smtClean="0"/>
              <a:t>DIR)</a:t>
            </a:r>
            <a:endParaRPr lang="da-DK" sz="900" b="1" dirty="0"/>
          </a:p>
        </p:txBody>
      </p:sp>
      <p:sp>
        <p:nvSpPr>
          <p:cNvPr id="44" name="Opadgående pil 43"/>
          <p:cNvSpPr/>
          <p:nvPr/>
        </p:nvSpPr>
        <p:spPr>
          <a:xfrm>
            <a:off x="4114777" y="4701141"/>
            <a:ext cx="783810" cy="754370"/>
          </a:xfrm>
          <a:prstGeom prst="upArrow">
            <a:avLst>
              <a:gd name="adj1" fmla="val 85274"/>
              <a:gd name="adj2" fmla="val 34900"/>
            </a:avLst>
          </a:prstGeom>
          <a:solidFill>
            <a:schemeClr val="bg1"/>
          </a:solidFill>
          <a:ln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>
                <a:solidFill>
                  <a:schemeClr val="tx1"/>
                </a:solidFill>
              </a:rPr>
              <a:t>Krav-materiale til </a:t>
            </a:r>
            <a:r>
              <a:rPr lang="da-DK" sz="900" b="1" dirty="0" err="1">
                <a:solidFill>
                  <a:schemeClr val="tx1"/>
                </a:solidFill>
              </a:rPr>
              <a:t>styre-gruppen</a:t>
            </a:r>
            <a:endParaRPr lang="da-DK" sz="900" b="1" dirty="0">
              <a:solidFill>
                <a:schemeClr val="tx1"/>
              </a:solidFill>
            </a:endParaRPr>
          </a:p>
        </p:txBody>
      </p:sp>
      <p:sp>
        <p:nvSpPr>
          <p:cNvPr id="45" name="Opadgående pil 44"/>
          <p:cNvSpPr/>
          <p:nvPr/>
        </p:nvSpPr>
        <p:spPr>
          <a:xfrm>
            <a:off x="4572000" y="4358246"/>
            <a:ext cx="783810" cy="617211"/>
          </a:xfrm>
          <a:prstGeom prst="upArrow">
            <a:avLst>
              <a:gd name="adj1" fmla="val 85274"/>
              <a:gd name="adj2" fmla="val 36783"/>
            </a:avLst>
          </a:prstGeom>
          <a:solidFill>
            <a:schemeClr val="bg1"/>
          </a:solidFill>
          <a:ln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>
                <a:solidFill>
                  <a:schemeClr val="tx1"/>
                </a:solidFill>
              </a:rPr>
              <a:t>Aftaler til </a:t>
            </a:r>
            <a:r>
              <a:rPr lang="da-DK" sz="900" b="1" dirty="0" err="1">
                <a:solidFill>
                  <a:schemeClr val="tx1"/>
                </a:solidFill>
              </a:rPr>
              <a:t>styre-gruppen</a:t>
            </a:r>
            <a:endParaRPr lang="da-DK" sz="900" b="1" dirty="0">
              <a:solidFill>
                <a:schemeClr val="tx1"/>
              </a:solidFill>
            </a:endParaRPr>
          </a:p>
        </p:txBody>
      </p:sp>
      <p:sp>
        <p:nvSpPr>
          <p:cNvPr id="46" name="Opadgående pil 45"/>
          <p:cNvSpPr/>
          <p:nvPr/>
        </p:nvSpPr>
        <p:spPr>
          <a:xfrm>
            <a:off x="1436760" y="5112615"/>
            <a:ext cx="783810" cy="617211"/>
          </a:xfrm>
          <a:prstGeom prst="upArrow">
            <a:avLst>
              <a:gd name="adj1" fmla="val 85274"/>
              <a:gd name="adj2" fmla="val 35670"/>
            </a:avLst>
          </a:prstGeom>
          <a:noFill/>
          <a:ln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 err="1">
                <a:solidFill>
                  <a:schemeClr val="tx1"/>
                </a:solidFill>
              </a:rPr>
              <a:t>Styre-gruppe</a:t>
            </a:r>
            <a:r>
              <a:rPr lang="da-DK" sz="900" b="1" dirty="0">
                <a:solidFill>
                  <a:schemeClr val="tx1"/>
                </a:solidFill>
              </a:rPr>
              <a:t> etableres</a:t>
            </a:r>
          </a:p>
        </p:txBody>
      </p:sp>
      <p:sp>
        <p:nvSpPr>
          <p:cNvPr id="47" name="Opadgående pil 46"/>
          <p:cNvSpPr/>
          <p:nvPr/>
        </p:nvSpPr>
        <p:spPr>
          <a:xfrm>
            <a:off x="4898587" y="3877130"/>
            <a:ext cx="783810" cy="617211"/>
          </a:xfrm>
          <a:prstGeom prst="upArrow">
            <a:avLst>
              <a:gd name="adj1" fmla="val 85274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Rev PID</a:t>
            </a:r>
          </a:p>
          <a:p>
            <a:pPr algn="ctr"/>
            <a:r>
              <a:rPr lang="da-DK" sz="900" b="1" dirty="0"/>
              <a:t> til IT5 </a:t>
            </a:r>
          </a:p>
          <a:p>
            <a:pPr algn="ctr"/>
            <a:r>
              <a:rPr lang="da-DK" sz="900" b="1" dirty="0" err="1"/>
              <a:t>jf</a:t>
            </a:r>
            <a:r>
              <a:rPr lang="da-DK" sz="900" b="1" dirty="0"/>
              <a:t> </a:t>
            </a:r>
            <a:r>
              <a:rPr lang="da-DK" sz="900" b="1" dirty="0" smtClean="0"/>
              <a:t>aftaler</a:t>
            </a:r>
            <a:endParaRPr lang="da-DK" sz="900" b="1" dirty="0"/>
          </a:p>
        </p:txBody>
      </p:sp>
      <p:sp>
        <p:nvSpPr>
          <p:cNvPr id="48" name="Opadgående pil 47"/>
          <p:cNvSpPr/>
          <p:nvPr/>
        </p:nvSpPr>
        <p:spPr>
          <a:xfrm>
            <a:off x="6596842" y="3878193"/>
            <a:ext cx="849127" cy="617211"/>
          </a:xfrm>
          <a:prstGeom prst="upArrow">
            <a:avLst>
              <a:gd name="adj1" fmla="val 85274"/>
              <a:gd name="adj2" fmla="val 42856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Afslutnings-rapport til RSI DIR</a:t>
            </a:r>
          </a:p>
        </p:txBody>
      </p:sp>
      <p:sp>
        <p:nvSpPr>
          <p:cNvPr id="49" name="Rektangel 48"/>
          <p:cNvSpPr/>
          <p:nvPr/>
        </p:nvSpPr>
        <p:spPr>
          <a:xfrm>
            <a:off x="6156176" y="5368724"/>
            <a:ext cx="2464226" cy="652564"/>
          </a:xfrm>
          <a:prstGeom prst="rect">
            <a:avLst/>
          </a:prstGeom>
          <a:solidFill>
            <a:srgbClr val="6C8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r>
              <a:rPr lang="da-DK" sz="1000" b="1" dirty="0">
                <a:solidFill>
                  <a:schemeClr val="bg1"/>
                </a:solidFill>
              </a:rPr>
              <a:t>Såfremt projektstatus RØD ikke kan rettes op, skal styregruppen indstille revideret PID eller lukning af projektet til RSI DIR</a:t>
            </a:r>
          </a:p>
        </p:txBody>
      </p:sp>
      <p:sp>
        <p:nvSpPr>
          <p:cNvPr id="50" name="Opadgående pil 49"/>
          <p:cNvSpPr/>
          <p:nvPr/>
        </p:nvSpPr>
        <p:spPr>
          <a:xfrm>
            <a:off x="8164462" y="3808551"/>
            <a:ext cx="849127" cy="686853"/>
          </a:xfrm>
          <a:prstGeom prst="upArrow">
            <a:avLst>
              <a:gd name="adj1" fmla="val 85274"/>
              <a:gd name="adj2" fmla="val 2812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pPr algn="ctr"/>
            <a:r>
              <a:rPr lang="da-DK" sz="900" b="1" dirty="0"/>
              <a:t>Gevinst-realiserings-rapport til RSI DIR</a:t>
            </a:r>
          </a:p>
        </p:txBody>
      </p:sp>
      <p:cxnSp>
        <p:nvCxnSpPr>
          <p:cNvPr id="51" name="Lige pilforbindelse 50"/>
          <p:cNvCxnSpPr/>
          <p:nvPr/>
        </p:nvCxnSpPr>
        <p:spPr>
          <a:xfrm>
            <a:off x="7250017" y="1882985"/>
            <a:ext cx="1763572" cy="0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kstboks 51"/>
          <p:cNvSpPr txBox="1"/>
          <p:nvPr/>
        </p:nvSpPr>
        <p:spPr>
          <a:xfrm>
            <a:off x="7308304" y="1412776"/>
            <a:ext cx="1632936" cy="483649"/>
          </a:xfrm>
          <a:prstGeom prst="rect">
            <a:avLst/>
          </a:prstGeom>
          <a:noFill/>
          <a:ln>
            <a:noFill/>
          </a:ln>
        </p:spPr>
        <p:txBody>
          <a:bodyPr wrap="square" lIns="84664" tIns="42332" rIns="84664" bIns="42332" rtlCol="0">
            <a:spAutoFit/>
          </a:bodyPr>
          <a:lstStyle/>
          <a:p>
            <a:r>
              <a:rPr lang="da-DK" sz="1400" dirty="0"/>
              <a:t>Del af SYS portefølje</a:t>
            </a:r>
          </a:p>
          <a:p>
            <a:r>
              <a:rPr lang="da-DK" sz="1100" dirty="0"/>
              <a:t>(Hvis fælles system)</a:t>
            </a:r>
          </a:p>
        </p:txBody>
      </p:sp>
      <p:pic>
        <p:nvPicPr>
          <p:cNvPr id="53" name="Billed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68" y="1474402"/>
            <a:ext cx="9067473" cy="2060896"/>
          </a:xfrm>
          <a:prstGeom prst="rect">
            <a:avLst/>
          </a:prstGeom>
        </p:spPr>
      </p:pic>
      <p:sp>
        <p:nvSpPr>
          <p:cNvPr id="54" name="Rektangel 53"/>
          <p:cNvSpPr/>
          <p:nvPr/>
        </p:nvSpPr>
        <p:spPr>
          <a:xfrm>
            <a:off x="3563888" y="1196752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5" name="Rektangel 54"/>
          <p:cNvSpPr/>
          <p:nvPr/>
        </p:nvSpPr>
        <p:spPr>
          <a:xfrm>
            <a:off x="5220072" y="1196752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Rektangel 3"/>
          <p:cNvSpPr/>
          <p:nvPr/>
        </p:nvSpPr>
        <p:spPr>
          <a:xfrm>
            <a:off x="477410" y="980728"/>
            <a:ext cx="5534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/>
              <a:t>- RITA </a:t>
            </a:r>
            <a:r>
              <a:rPr lang="da-DK" b="1" dirty="0" err="1"/>
              <a:t>reviewer</a:t>
            </a:r>
            <a:r>
              <a:rPr lang="da-DK" b="1" dirty="0"/>
              <a:t> arkitektur i idefasen og analysefasen</a:t>
            </a:r>
          </a:p>
        </p:txBody>
      </p:sp>
    </p:spTree>
    <p:extLst>
      <p:ext uri="{BB962C8B-B14F-4D97-AF65-F5344CB8AC3E}">
        <p14:creationId xmlns:p14="http://schemas.microsoft.com/office/powerpoint/2010/main" val="407868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z="2800" dirty="0" smtClean="0"/>
              <a:t>Rapportering på fremdrift</a:t>
            </a:r>
            <a:r>
              <a:rPr lang="da-DK" sz="2000" dirty="0"/>
              <a:t/>
            </a:r>
            <a:br>
              <a:rPr lang="da-DK" sz="2000" dirty="0"/>
            </a:br>
            <a:r>
              <a:rPr lang="da-DK" sz="2000" dirty="0"/>
              <a:t>- til styregruppe og RSI direktørkreds – og evt. andre styringsfora</a:t>
            </a:r>
          </a:p>
        </p:txBody>
      </p:sp>
      <p:pic>
        <p:nvPicPr>
          <p:cNvPr id="4" name="Pladsholder til indhold 3" descr="statuscirkler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" b="3454"/>
          <a:stretch>
            <a:fillRect/>
          </a:stretch>
        </p:blipFill>
        <p:spPr>
          <a:xfrm>
            <a:off x="319926" y="1508787"/>
            <a:ext cx="7126043" cy="4114743"/>
          </a:xfrm>
        </p:spPr>
      </p:pic>
      <p:sp>
        <p:nvSpPr>
          <p:cNvPr id="3" name="Højrepil 2"/>
          <p:cNvSpPr/>
          <p:nvPr/>
        </p:nvSpPr>
        <p:spPr>
          <a:xfrm rot="10800000">
            <a:off x="7452320" y="4797152"/>
            <a:ext cx="1368152" cy="936104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8317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 smtClean="0"/>
              <a:t>Indhold</a:t>
            </a:r>
            <a:endParaRPr lang="da-DK" sz="25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5"/>
            <a:ext cx="6851104" cy="4160487"/>
          </a:xfrm>
        </p:spPr>
        <p:txBody>
          <a:bodyPr>
            <a:normAutofit/>
          </a:bodyPr>
          <a:lstStyle/>
          <a:p>
            <a:r>
              <a:rPr lang="da-DK" sz="1500" dirty="0"/>
              <a:t>Generelt om projekter</a:t>
            </a:r>
          </a:p>
          <a:p>
            <a:r>
              <a:rPr lang="da-DK" sz="1500" dirty="0"/>
              <a:t>Baggrund for </a:t>
            </a:r>
            <a:r>
              <a:rPr lang="da-DK" sz="1500" dirty="0" err="1"/>
              <a:t>RSI’s</a:t>
            </a:r>
            <a:r>
              <a:rPr lang="da-DK" sz="1500" dirty="0"/>
              <a:t> projektmodel</a:t>
            </a:r>
          </a:p>
          <a:p>
            <a:r>
              <a:rPr lang="da-DK" sz="1500" dirty="0" smtClean="0"/>
              <a:t>Projektgennemførelse </a:t>
            </a:r>
            <a:r>
              <a:rPr lang="da-DK" sz="1500" dirty="0"/>
              <a:t>og faser</a:t>
            </a:r>
          </a:p>
          <a:p>
            <a:r>
              <a:rPr lang="da-DK" sz="1500" dirty="0" smtClean="0"/>
              <a:t>Organisering </a:t>
            </a:r>
            <a:r>
              <a:rPr lang="da-DK" sz="1500" dirty="0"/>
              <a:t>og </a:t>
            </a:r>
            <a:r>
              <a:rPr lang="da-DK" sz="1500" dirty="0" smtClean="0"/>
              <a:t>roller</a:t>
            </a:r>
          </a:p>
          <a:p>
            <a:r>
              <a:rPr lang="da-DK" sz="1500" dirty="0" smtClean="0"/>
              <a:t>Regionernes fælles portefølje</a:t>
            </a:r>
            <a:endParaRPr lang="da-DK" sz="1500" dirty="0"/>
          </a:p>
          <a:p>
            <a:pPr marL="0" indent="0">
              <a:buNone/>
            </a:pPr>
            <a:endParaRPr lang="da-DK" sz="2300" dirty="0"/>
          </a:p>
          <a:p>
            <a:pPr marL="0" indent="0">
              <a:buNone/>
            </a:pPr>
            <a:r>
              <a:rPr lang="da-DK" sz="1500" b="1" dirty="0"/>
              <a:t>Elektroniske </a:t>
            </a:r>
            <a:r>
              <a:rPr lang="da-DK" sz="1500" b="1" dirty="0" smtClean="0"/>
              <a:t>udgaver</a:t>
            </a:r>
            <a:endParaRPr lang="da-DK" sz="1300" u="sng" dirty="0" smtClean="0">
              <a:hlinkClick r:id="rId2"/>
            </a:endParaRPr>
          </a:p>
          <a:p>
            <a:pPr lvl="1"/>
            <a:r>
              <a:rPr lang="da-DK" sz="1300" u="sng" dirty="0" smtClean="0">
                <a:hlinkClick r:id="rId2"/>
              </a:rPr>
              <a:t>RSI </a:t>
            </a:r>
            <a:r>
              <a:rPr lang="da-DK" sz="1300" u="sng" dirty="0">
                <a:hlinkClick r:id="rId2"/>
              </a:rPr>
              <a:t>Projektmodel</a:t>
            </a:r>
            <a:endParaRPr lang="da-DK" sz="1300" dirty="0"/>
          </a:p>
          <a:p>
            <a:pPr lvl="1"/>
            <a:r>
              <a:rPr lang="da-DK" sz="1300" u="sng" dirty="0">
                <a:hlinkClick r:id="rId3"/>
              </a:rPr>
              <a:t>RSI Forretningsmodel</a:t>
            </a:r>
            <a:endParaRPr lang="da-DK" sz="1300" dirty="0"/>
          </a:p>
        </p:txBody>
      </p:sp>
    </p:spTree>
    <p:extLst>
      <p:ext uri="{BB962C8B-B14F-4D97-AF65-F5344CB8AC3E}">
        <p14:creationId xmlns:p14="http://schemas.microsoft.com/office/powerpoint/2010/main" val="89823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6858134" cy="891253"/>
          </a:xfrm>
        </p:spPr>
        <p:txBody>
          <a:bodyPr>
            <a:normAutofit/>
          </a:bodyPr>
          <a:lstStyle/>
          <a:p>
            <a:r>
              <a:rPr lang="da-DK" sz="2500" dirty="0"/>
              <a:t>Principper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sz="1800" dirty="0"/>
              <a:t>– kritiske opmærksomhedspunkter i alle projekter</a:t>
            </a:r>
          </a:p>
        </p:txBody>
      </p:sp>
      <p:sp>
        <p:nvSpPr>
          <p:cNvPr id="3" name="Rektangel 2"/>
          <p:cNvSpPr/>
          <p:nvPr/>
        </p:nvSpPr>
        <p:spPr>
          <a:xfrm>
            <a:off x="0" y="1340768"/>
            <a:ext cx="9144000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 rotWithShape="1">
          <a:blip r:embed="rId2"/>
          <a:srcRect b="19955"/>
          <a:stretch/>
        </p:blipFill>
        <p:spPr>
          <a:xfrm>
            <a:off x="179512" y="1502543"/>
            <a:ext cx="1584176" cy="178244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Billed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688" y="1700808"/>
            <a:ext cx="1609071" cy="1800200"/>
          </a:xfrm>
          <a:prstGeom prst="rect">
            <a:avLst/>
          </a:prstGeom>
        </p:spPr>
      </p:pic>
      <p:pic>
        <p:nvPicPr>
          <p:cNvPr id="12" name="Billed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6073" y="1947748"/>
            <a:ext cx="1800199" cy="1913300"/>
          </a:xfrm>
          <a:prstGeom prst="rect">
            <a:avLst/>
          </a:prstGeom>
        </p:spPr>
      </p:pic>
      <p:pic>
        <p:nvPicPr>
          <p:cNvPr id="17" name="Billed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5144" y="4369473"/>
            <a:ext cx="1694772" cy="171945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Billed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056" y="4527699"/>
            <a:ext cx="1919088" cy="1493589"/>
          </a:xfrm>
          <a:prstGeom prst="rect">
            <a:avLst/>
          </a:prstGeom>
        </p:spPr>
      </p:pic>
      <p:pic>
        <p:nvPicPr>
          <p:cNvPr id="20" name="Billede 19"/>
          <p:cNvPicPr>
            <a:picLocks noChangeAspect="1"/>
          </p:cNvPicPr>
          <p:nvPr/>
        </p:nvPicPr>
        <p:blipFill rotWithShape="1">
          <a:blip r:embed="rId7"/>
          <a:srcRect b="20777"/>
          <a:stretch/>
        </p:blipFill>
        <p:spPr>
          <a:xfrm>
            <a:off x="201423" y="3645024"/>
            <a:ext cx="1684369" cy="194421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Billed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0745" y="1340768"/>
            <a:ext cx="1753319" cy="1800200"/>
          </a:xfrm>
          <a:prstGeom prst="rect">
            <a:avLst/>
          </a:prstGeom>
        </p:spPr>
      </p:pic>
      <p:pic>
        <p:nvPicPr>
          <p:cNvPr id="22" name="Billed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426" y="1529102"/>
            <a:ext cx="1709378" cy="2648708"/>
          </a:xfrm>
          <a:prstGeom prst="rect">
            <a:avLst/>
          </a:prstGeom>
        </p:spPr>
      </p:pic>
      <p:pic>
        <p:nvPicPr>
          <p:cNvPr id="25" name="Billede 24"/>
          <p:cNvPicPr>
            <a:picLocks noChangeAspect="1"/>
          </p:cNvPicPr>
          <p:nvPr/>
        </p:nvPicPr>
        <p:blipFill rotWithShape="1">
          <a:blip r:embed="rId10"/>
          <a:srcRect b="6045"/>
          <a:stretch/>
        </p:blipFill>
        <p:spPr>
          <a:xfrm>
            <a:off x="1775826" y="4221088"/>
            <a:ext cx="1644046" cy="184389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6" name="Billede 25"/>
          <p:cNvPicPr>
            <a:picLocks noChangeAspect="1"/>
          </p:cNvPicPr>
          <p:nvPr/>
        </p:nvPicPr>
        <p:blipFill rotWithShape="1">
          <a:blip r:embed="rId11"/>
          <a:srcRect b="3826"/>
          <a:stretch/>
        </p:blipFill>
        <p:spPr>
          <a:xfrm>
            <a:off x="3419872" y="3591421"/>
            <a:ext cx="1658995" cy="178179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0505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 smtClean="0"/>
              <a:t>Tværregionale udfordringer</a:t>
            </a:r>
            <a:endParaRPr lang="da-DK" sz="25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3"/>
            <a:ext cx="8229802" cy="334096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b="1" dirty="0" err="1" smtClean="0">
                <a:solidFill>
                  <a:schemeClr val="accent2">
                    <a:lumMod val="75000"/>
                  </a:schemeClr>
                </a:solidFill>
              </a:rPr>
              <a:t>Scope</a:t>
            </a:r>
            <a:endParaRPr lang="da-DK" sz="1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da-DK" sz="1600" dirty="0" smtClean="0"/>
              <a:t>Fokus på organisatoriske ændringer i regionerne og regionernes eksisterende it-systemer</a:t>
            </a:r>
          </a:p>
          <a:p>
            <a:endParaRPr lang="da-DK" sz="1600" dirty="0" smtClean="0"/>
          </a:p>
          <a:p>
            <a:pPr marL="0" indent="0">
              <a:buNone/>
            </a:pPr>
            <a:r>
              <a:rPr lang="da-DK" sz="1600" b="1" dirty="0" smtClean="0">
                <a:solidFill>
                  <a:schemeClr val="accent2">
                    <a:lumMod val="75000"/>
                  </a:schemeClr>
                </a:solidFill>
              </a:rPr>
              <a:t>Arkitektur</a:t>
            </a:r>
          </a:p>
          <a:p>
            <a:r>
              <a:rPr lang="da-DK" sz="1600" dirty="0" smtClean="0"/>
              <a:t>Fælles forretningsarkitektur og løsningsarkitektur vs migrering i hver region – </a:t>
            </a:r>
            <a:r>
              <a:rPr lang="da-DK" sz="1600" dirty="0" err="1" smtClean="0"/>
              <a:t>review</a:t>
            </a:r>
            <a:r>
              <a:rPr lang="da-DK" sz="1600" dirty="0" smtClean="0"/>
              <a:t> i RITA</a:t>
            </a:r>
          </a:p>
          <a:p>
            <a:pPr marL="0" indent="0">
              <a:buNone/>
            </a:pPr>
            <a:endParaRPr lang="da-DK" sz="1600" dirty="0" smtClean="0"/>
          </a:p>
          <a:p>
            <a:pPr marL="0" indent="0">
              <a:buNone/>
            </a:pPr>
            <a:r>
              <a:rPr lang="da-DK" sz="1600" b="1" dirty="0" smtClean="0">
                <a:solidFill>
                  <a:schemeClr val="accent2">
                    <a:lumMod val="75000"/>
                  </a:schemeClr>
                </a:solidFill>
              </a:rPr>
              <a:t>Business case</a:t>
            </a:r>
          </a:p>
          <a:p>
            <a:r>
              <a:rPr lang="da-DK" sz="1600" dirty="0" smtClean="0"/>
              <a:t>Fælles og lokal BC </a:t>
            </a:r>
            <a:r>
              <a:rPr lang="da-DK" sz="1600" dirty="0" err="1" smtClean="0"/>
              <a:t>inkl</a:t>
            </a:r>
            <a:r>
              <a:rPr lang="da-DK" sz="1600" dirty="0" smtClean="0"/>
              <a:t> regionernes organisatoriske ændringer og eksisterende it-systemer</a:t>
            </a:r>
          </a:p>
          <a:p>
            <a:endParaRPr lang="da-DK" sz="1600" dirty="0" smtClean="0"/>
          </a:p>
          <a:p>
            <a:pPr marL="0" indent="0">
              <a:buNone/>
            </a:pPr>
            <a:r>
              <a:rPr lang="da-DK" sz="1600" b="1" dirty="0" smtClean="0">
                <a:solidFill>
                  <a:schemeClr val="accent2">
                    <a:lumMod val="75000"/>
                  </a:schemeClr>
                </a:solidFill>
              </a:rPr>
              <a:t>Systemforvaltning</a:t>
            </a:r>
            <a:r>
              <a:rPr lang="da-DK" sz="1600" dirty="0" smtClean="0"/>
              <a:t> (ved fælles systemer)</a:t>
            </a:r>
            <a:endParaRPr lang="da-DK" sz="1600" dirty="0"/>
          </a:p>
          <a:p>
            <a:r>
              <a:rPr lang="da-DK" sz="1600" dirty="0" smtClean="0"/>
              <a:t>Rettidig forberedelse </a:t>
            </a:r>
            <a:r>
              <a:rPr lang="da-DK" sz="1600" dirty="0" err="1" smtClean="0"/>
              <a:t>mhp</a:t>
            </a:r>
            <a:r>
              <a:rPr lang="da-DK" sz="1600" dirty="0" smtClean="0"/>
              <a:t> fælles systemforvaltning af eventuelle fælles systemelementer</a:t>
            </a:r>
          </a:p>
          <a:p>
            <a:endParaRPr lang="da-DK" sz="1600" dirty="0" smtClean="0"/>
          </a:p>
          <a:p>
            <a:endParaRPr lang="da-DK" sz="1600" dirty="0"/>
          </a:p>
        </p:txBody>
      </p:sp>
    </p:spTree>
    <p:extLst>
      <p:ext uri="{BB962C8B-B14F-4D97-AF65-F5344CB8AC3E}">
        <p14:creationId xmlns:p14="http://schemas.microsoft.com/office/powerpoint/2010/main" val="103461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ktangel 39"/>
          <p:cNvSpPr/>
          <p:nvPr/>
        </p:nvSpPr>
        <p:spPr>
          <a:xfrm>
            <a:off x="36512" y="1325164"/>
            <a:ext cx="9144000" cy="5344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1" name="Rektangel 40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graphicFrame>
        <p:nvGraphicFramePr>
          <p:cNvPr id="43" name="Tabel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474487"/>
              </p:ext>
            </p:extLst>
          </p:nvPr>
        </p:nvGraphicFramePr>
        <p:xfrm>
          <a:off x="890633" y="1769387"/>
          <a:ext cx="4833495" cy="48477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69707"/>
                <a:gridCol w="2263788"/>
              </a:tblGrid>
              <a:tr h="2583543">
                <a:tc>
                  <a:txBody>
                    <a:bodyPr/>
                    <a:lstStyle/>
                    <a:p>
                      <a:pPr algn="ctr"/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Leverancer i eksisterende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organisatoriske enheder</a:t>
                      </a:r>
                    </a:p>
                    <a:p>
                      <a:endParaRPr lang="da-DK" sz="1000" b="0" dirty="0" smtClean="0"/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(Afdelinger,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kommuner, ydere, stat)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Beskrivelser af nye </a:t>
                      </a: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mål,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opgaver og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arbejdsgange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err="1" smtClean="0">
                          <a:solidFill>
                            <a:schemeClr val="tx1"/>
                          </a:solidFill>
                        </a:rPr>
                        <a:t>Ttidsplan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tidsforbrug, økonomi for implementering</a:t>
                      </a:r>
                    </a:p>
                    <a:p>
                      <a:endParaRPr lang="da-DK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Forventning -&gt; tilsagn -&gt; aftale om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 hver enkelt eksisterende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enhed om deltagelse</a:t>
                      </a:r>
                      <a:endParaRPr lang="da-DK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Leverancer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i form af </a:t>
                      </a:r>
                      <a:br>
                        <a:rPr lang="da-DK" sz="13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Nye organisatoriske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enheder</a:t>
                      </a:r>
                    </a:p>
                    <a:p>
                      <a:endParaRPr lang="da-DK" sz="1000" b="0" dirty="0" smtClean="0"/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(fx nye kliniske enheder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eller nye s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ystemforvaltningsenheder)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Beskrivelse af formål, organisation og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ledelse</a:t>
                      </a:r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Beskrivelser af </a:t>
                      </a: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mål, opgaver og arbejdsgange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Tidsplan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for etablering og rekruttering af medarbejdere</a:t>
                      </a:r>
                    </a:p>
                  </a:txBody>
                  <a:tcPr marL="82944" marR="82944" marT="43543" marB="43543"/>
                </a:tc>
              </a:tr>
              <a:tr h="2264229">
                <a:tc>
                  <a:txBody>
                    <a:bodyPr/>
                    <a:lstStyle/>
                    <a:p>
                      <a:endParaRPr lang="da-DK" sz="900" b="1" dirty="0" smtClean="0"/>
                    </a:p>
                    <a:p>
                      <a:r>
                        <a:rPr lang="da-DK" sz="1300" b="1" dirty="0" smtClean="0"/>
                        <a:t>Leverancer i</a:t>
                      </a:r>
                      <a:r>
                        <a:rPr lang="da-DK" sz="1300" b="1" baseline="0" dirty="0" smtClean="0"/>
                        <a:t> form af ændringer af</a:t>
                      </a:r>
                      <a:r>
                        <a:rPr lang="da-DK" sz="1300" b="1" dirty="0" smtClean="0"/>
                        <a:t> </a:t>
                      </a:r>
                    </a:p>
                    <a:p>
                      <a:r>
                        <a:rPr lang="da-DK" sz="1300" b="1" dirty="0" smtClean="0"/>
                        <a:t>Eksisterende it-systemer</a:t>
                      </a:r>
                    </a:p>
                    <a:p>
                      <a:r>
                        <a:rPr lang="da-DK" sz="1000" dirty="0" smtClean="0"/>
                        <a:t>(EPJ, specialesystemer</a:t>
                      </a:r>
                      <a:r>
                        <a:rPr lang="da-DK" sz="1000" baseline="0" dirty="0" smtClean="0"/>
                        <a:t> mv.)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Ændring, økonomi og tidsplan per system</a:t>
                      </a:r>
                    </a:p>
                    <a:p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Forventning -&gt; tilsagn -&gt; aftale</a:t>
                      </a:r>
                    </a:p>
                    <a:p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med</a:t>
                      </a:r>
                      <a:r>
                        <a:rPr lang="da-DK" sz="1000" b="0" baseline="0" dirty="0" smtClean="0"/>
                        <a:t> hver enkelt systemejer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Forhandlingsproces med</a:t>
                      </a:r>
                    </a:p>
                    <a:p>
                      <a:r>
                        <a:rPr lang="da-DK" sz="1000" baseline="0" dirty="0" smtClean="0"/>
                        <a:t>alle eksisterende leverandører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endParaRPr lang="da-DK" sz="900" b="1" dirty="0" smtClean="0"/>
                    </a:p>
                    <a:p>
                      <a:r>
                        <a:rPr lang="da-DK" sz="1300" b="1" dirty="0" smtClean="0"/>
                        <a:t>Leverancer</a:t>
                      </a:r>
                      <a:r>
                        <a:rPr lang="da-DK" sz="1300" b="1" baseline="0" dirty="0" smtClean="0"/>
                        <a:t> i form af indkøb af</a:t>
                      </a:r>
                    </a:p>
                    <a:p>
                      <a:r>
                        <a:rPr lang="da-DK" sz="1300" b="1" dirty="0" smtClean="0"/>
                        <a:t>Nye it-systemer</a:t>
                      </a:r>
                      <a:endParaRPr lang="da-DK" sz="1100" b="1" dirty="0" smtClean="0"/>
                    </a:p>
                    <a:p>
                      <a:r>
                        <a:rPr lang="da-DK" sz="1000" dirty="0" smtClean="0"/>
                        <a:t>(enkelt- og</a:t>
                      </a:r>
                      <a:r>
                        <a:rPr lang="da-DK" sz="1000" baseline="0" dirty="0" smtClean="0"/>
                        <a:t> fællesregionale)</a:t>
                      </a:r>
                      <a:endParaRPr lang="da-DK" sz="1000" dirty="0" smtClean="0"/>
                    </a:p>
                    <a:p>
                      <a:endParaRPr lang="da-DK" sz="1000" dirty="0" smtClean="0"/>
                    </a:p>
                    <a:p>
                      <a:r>
                        <a:rPr lang="da-DK" sz="1000" baseline="0" dirty="0" err="1" smtClean="0"/>
                        <a:t>Idhold</a:t>
                      </a:r>
                      <a:r>
                        <a:rPr lang="da-DK" sz="1000" baseline="0" dirty="0" smtClean="0"/>
                        <a:t>, økonomi og tidsplan for indkøb</a:t>
                      </a:r>
                      <a:endParaRPr lang="da-DK" sz="1000" dirty="0" smtClean="0"/>
                    </a:p>
                    <a:p>
                      <a:r>
                        <a:rPr lang="da-DK" sz="1000" dirty="0" smtClean="0"/>
                        <a:t>Valg af indkøbsform</a:t>
                      </a:r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Dialog og udbudsproces</a:t>
                      </a:r>
                      <a:r>
                        <a:rPr lang="da-DK" sz="1000" baseline="0" dirty="0" smtClean="0"/>
                        <a:t> </a:t>
                      </a:r>
                      <a:r>
                        <a:rPr lang="da-DK" sz="1000" baseline="0" dirty="0" err="1" smtClean="0"/>
                        <a:t>mhp</a:t>
                      </a:r>
                      <a:r>
                        <a:rPr lang="da-DK" sz="1000" baseline="0" dirty="0" smtClean="0"/>
                        <a:t>. alle potentielle leverandører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</a:tr>
            </a:tbl>
          </a:graphicData>
        </a:graphic>
      </p:graphicFrame>
      <p:sp>
        <p:nvSpPr>
          <p:cNvPr id="44" name="Nedadgående pil 43"/>
          <p:cNvSpPr/>
          <p:nvPr/>
        </p:nvSpPr>
        <p:spPr>
          <a:xfrm>
            <a:off x="2061210" y="1340768"/>
            <a:ext cx="2808652" cy="528991"/>
          </a:xfrm>
          <a:prstGeom prst="downArrow">
            <a:avLst>
              <a:gd name="adj1" fmla="val 88129"/>
              <a:gd name="adj2" fmla="val 38654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Projektets mål </a:t>
            </a:r>
            <a:r>
              <a:rPr lang="da-DK" sz="1100" b="1" dirty="0" smtClean="0"/>
              <a:t> skal </a:t>
            </a:r>
            <a:r>
              <a:rPr lang="da-DK" sz="1100" b="1" dirty="0"/>
              <a:t>styre </a:t>
            </a:r>
            <a:endParaRPr lang="da-DK" sz="1100" b="1" dirty="0" smtClean="0"/>
          </a:p>
          <a:p>
            <a:pPr algn="ctr"/>
            <a:r>
              <a:rPr lang="da-DK" sz="1100" b="1" dirty="0" smtClean="0"/>
              <a:t>ændringer </a:t>
            </a:r>
            <a:r>
              <a:rPr lang="da-DK" sz="1100" b="1" dirty="0"/>
              <a:t>af opgaveløsningen</a:t>
            </a:r>
          </a:p>
        </p:txBody>
      </p:sp>
      <p:sp>
        <p:nvSpPr>
          <p:cNvPr id="45" name="Rektangel 44"/>
          <p:cNvSpPr/>
          <p:nvPr/>
        </p:nvSpPr>
        <p:spPr>
          <a:xfrm rot="16200000">
            <a:off x="-551119" y="2879940"/>
            <a:ext cx="2537428" cy="316323"/>
          </a:xfrm>
          <a:prstGeom prst="rect">
            <a:avLst/>
          </a:prstGeom>
          <a:solidFill>
            <a:schemeClr val="tx2"/>
          </a:solidFill>
        </p:spPr>
        <p:txBody>
          <a:bodyPr wrap="square" lIns="84664" tIns="42332" rIns="84664" bIns="42332">
            <a:spAutoFit/>
          </a:bodyPr>
          <a:lstStyle/>
          <a:p>
            <a:pPr algn="ctr"/>
            <a:r>
              <a:rPr lang="da-DK" sz="1500" b="1" dirty="0">
                <a:solidFill>
                  <a:schemeClr val="bg1"/>
                </a:solidFill>
              </a:rPr>
              <a:t>Ændret opgaveløsning</a:t>
            </a:r>
          </a:p>
        </p:txBody>
      </p:sp>
      <p:sp>
        <p:nvSpPr>
          <p:cNvPr id="56" name="Rektangel 55"/>
          <p:cNvSpPr/>
          <p:nvPr/>
        </p:nvSpPr>
        <p:spPr>
          <a:xfrm rot="16200000">
            <a:off x="-254513" y="5175623"/>
            <a:ext cx="1944217" cy="316323"/>
          </a:xfrm>
          <a:prstGeom prst="rect">
            <a:avLst/>
          </a:prstGeom>
          <a:solidFill>
            <a:schemeClr val="tx2"/>
          </a:solidFill>
        </p:spPr>
        <p:txBody>
          <a:bodyPr wrap="square" lIns="84664" tIns="42332" rIns="84664" bIns="42332">
            <a:spAutoFit/>
          </a:bodyPr>
          <a:lstStyle/>
          <a:p>
            <a:pPr algn="ctr"/>
            <a:r>
              <a:rPr lang="da-DK" sz="1500" b="1" dirty="0">
                <a:solidFill>
                  <a:schemeClr val="bg1"/>
                </a:solidFill>
              </a:rPr>
              <a:t>Ændrede It-systemer</a:t>
            </a:r>
          </a:p>
        </p:txBody>
      </p:sp>
      <p:sp>
        <p:nvSpPr>
          <p:cNvPr id="57" name="Nedadgående pil 56"/>
          <p:cNvSpPr/>
          <p:nvPr/>
        </p:nvSpPr>
        <p:spPr>
          <a:xfrm>
            <a:off x="2051380" y="4072699"/>
            <a:ext cx="2808652" cy="508429"/>
          </a:xfrm>
          <a:prstGeom prst="downArrow">
            <a:avLst>
              <a:gd name="adj1" fmla="val 88129"/>
              <a:gd name="adj2" fmla="val 38654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Ændringer af opgaveløsningen</a:t>
            </a:r>
          </a:p>
          <a:p>
            <a:pPr algn="ctr"/>
            <a:r>
              <a:rPr lang="da-DK" sz="1100" b="1" dirty="0"/>
              <a:t>skal styre ændringer af it-systemerne</a:t>
            </a:r>
          </a:p>
        </p:txBody>
      </p:sp>
      <p:sp>
        <p:nvSpPr>
          <p:cNvPr id="61" name="Titel 1"/>
          <p:cNvSpPr txBox="1">
            <a:spLocks/>
          </p:cNvSpPr>
          <p:nvPr/>
        </p:nvSpPr>
        <p:spPr>
          <a:xfrm>
            <a:off x="457200" y="274638"/>
            <a:ext cx="6858134" cy="891253"/>
          </a:xfrm>
          <a:prstGeom prst="rect">
            <a:avLst/>
          </a:prstGeom>
        </p:spPr>
        <p:txBody>
          <a:bodyPr vert="horz" lIns="91418" tIns="45709" rIns="91418" bIns="45709" rtlCol="0" anchor="ctr">
            <a:normAutofit/>
          </a:bodyPr>
          <a:lstStyle>
            <a:lvl1pPr algn="l" defTabSz="91418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2500" dirty="0" smtClean="0"/>
              <a:t>Leverancer af organisatorisk implementering og tilpasning af eksisterende it-systemer</a:t>
            </a:r>
            <a:endParaRPr lang="da-DK" sz="1800" dirty="0"/>
          </a:p>
        </p:txBody>
      </p:sp>
      <p:sp>
        <p:nvSpPr>
          <p:cNvPr id="63" name="Rektangel 62"/>
          <p:cNvSpPr/>
          <p:nvPr/>
        </p:nvSpPr>
        <p:spPr>
          <a:xfrm>
            <a:off x="875758" y="6309320"/>
            <a:ext cx="4848370" cy="36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4" name="Højre klammeparentes 63"/>
          <p:cNvSpPr/>
          <p:nvPr/>
        </p:nvSpPr>
        <p:spPr>
          <a:xfrm>
            <a:off x="5615978" y="1696204"/>
            <a:ext cx="293872" cy="4635610"/>
          </a:xfrm>
          <a:prstGeom prst="rightBrace">
            <a:avLst>
              <a:gd name="adj1" fmla="val 8333"/>
              <a:gd name="adj2" fmla="val 4784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4" name="Rektangel 3"/>
          <p:cNvSpPr/>
          <p:nvPr/>
        </p:nvSpPr>
        <p:spPr>
          <a:xfrm>
            <a:off x="6300192" y="1772816"/>
            <a:ext cx="2376264" cy="67160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Idefasen</a:t>
            </a:r>
          </a:p>
          <a:p>
            <a:pPr algn="ctr"/>
            <a:r>
              <a:rPr lang="da-DK" sz="1200" dirty="0" smtClean="0"/>
              <a:t>Hypotese (gæt) i</a:t>
            </a:r>
          </a:p>
          <a:p>
            <a:pPr algn="ctr"/>
            <a:r>
              <a:rPr lang="da-DK" sz="1200" b="1" dirty="0" smtClean="0"/>
              <a:t>Projektgrundlag</a:t>
            </a:r>
            <a:endParaRPr lang="da-DK" sz="1200" b="1" dirty="0"/>
          </a:p>
        </p:txBody>
      </p:sp>
      <p:sp>
        <p:nvSpPr>
          <p:cNvPr id="27" name="Rektangel 26"/>
          <p:cNvSpPr/>
          <p:nvPr/>
        </p:nvSpPr>
        <p:spPr>
          <a:xfrm>
            <a:off x="6300192" y="2732457"/>
            <a:ext cx="2376264" cy="67160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Analysefasen</a:t>
            </a:r>
          </a:p>
          <a:p>
            <a:pPr algn="ctr"/>
            <a:r>
              <a:rPr lang="da-DK" sz="1200" dirty="0" smtClean="0"/>
              <a:t>Valideret med tilsagn fra afdelinger og systemejere i </a:t>
            </a:r>
            <a:r>
              <a:rPr lang="da-DK" sz="1200" b="1" dirty="0" smtClean="0"/>
              <a:t>PID</a:t>
            </a:r>
            <a:endParaRPr lang="da-DK" sz="1200" b="1" dirty="0"/>
          </a:p>
        </p:txBody>
      </p:sp>
      <p:sp>
        <p:nvSpPr>
          <p:cNvPr id="28" name="Rektangel 27"/>
          <p:cNvSpPr/>
          <p:nvPr/>
        </p:nvSpPr>
        <p:spPr>
          <a:xfrm>
            <a:off x="6300192" y="3717032"/>
            <a:ext cx="2376264" cy="67160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Anskaffelsesfasen</a:t>
            </a:r>
          </a:p>
          <a:p>
            <a:pPr algn="ctr"/>
            <a:r>
              <a:rPr lang="da-DK" sz="1200" dirty="0" smtClean="0"/>
              <a:t>Detaljerede aftaler med afdelinger og it-leverandører i </a:t>
            </a:r>
            <a:r>
              <a:rPr lang="da-DK" sz="1200" b="1" dirty="0" smtClean="0"/>
              <a:t>Kontrakter</a:t>
            </a:r>
            <a:endParaRPr lang="da-DK" sz="1200" b="1" dirty="0"/>
          </a:p>
        </p:txBody>
      </p:sp>
      <p:sp>
        <p:nvSpPr>
          <p:cNvPr id="29" name="Rektangel 28"/>
          <p:cNvSpPr/>
          <p:nvPr/>
        </p:nvSpPr>
        <p:spPr>
          <a:xfrm>
            <a:off x="6300192" y="4653136"/>
            <a:ext cx="2376264" cy="67160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Gennemførelsesfasen</a:t>
            </a:r>
          </a:p>
          <a:p>
            <a:pPr algn="ctr"/>
            <a:r>
              <a:rPr lang="da-DK" sz="1200" dirty="0" smtClean="0"/>
              <a:t>Ændringer af i</a:t>
            </a:r>
            <a:r>
              <a:rPr lang="da-DK" sz="1200" b="1" dirty="0" smtClean="0"/>
              <a:t>t-systemerne</a:t>
            </a:r>
            <a:r>
              <a:rPr lang="da-DK" sz="1200" dirty="0" smtClean="0"/>
              <a:t> og implementering på </a:t>
            </a:r>
            <a:r>
              <a:rPr lang="da-DK" sz="1200" b="1" dirty="0" smtClean="0"/>
              <a:t>afdelingerne</a:t>
            </a:r>
            <a:endParaRPr lang="da-DK" sz="1200" b="1" dirty="0"/>
          </a:p>
        </p:txBody>
      </p:sp>
      <p:sp>
        <p:nvSpPr>
          <p:cNvPr id="30" name="Rektangel 29"/>
          <p:cNvSpPr/>
          <p:nvPr/>
        </p:nvSpPr>
        <p:spPr>
          <a:xfrm>
            <a:off x="6300192" y="5637711"/>
            <a:ext cx="2376264" cy="67160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Realiseringsfasen</a:t>
            </a:r>
          </a:p>
          <a:p>
            <a:pPr algn="ctr"/>
            <a:r>
              <a:rPr lang="da-DK" sz="1200" dirty="0" smtClean="0"/>
              <a:t>Styring efter  gevinster </a:t>
            </a:r>
            <a:r>
              <a:rPr lang="da-DK" sz="1200" dirty="0" err="1" smtClean="0"/>
              <a:t>jf</a:t>
            </a:r>
            <a:r>
              <a:rPr lang="da-DK" sz="1200" dirty="0" smtClean="0"/>
              <a:t> </a:t>
            </a:r>
            <a:r>
              <a:rPr lang="da-DK" sz="1200" b="1" dirty="0" err="1" smtClean="0"/>
              <a:t>KPIer</a:t>
            </a:r>
            <a:endParaRPr lang="da-DK" sz="1200" b="1" dirty="0" smtClean="0"/>
          </a:p>
          <a:p>
            <a:pPr algn="ctr"/>
            <a:r>
              <a:rPr lang="da-DK" sz="1200" dirty="0" smtClean="0"/>
              <a:t>Løbende </a:t>
            </a:r>
            <a:r>
              <a:rPr lang="da-DK" sz="1200" b="1" dirty="0" smtClean="0"/>
              <a:t>videreudvikling</a:t>
            </a:r>
            <a:endParaRPr lang="da-DK" sz="1200" b="1" dirty="0"/>
          </a:p>
        </p:txBody>
      </p:sp>
      <p:sp>
        <p:nvSpPr>
          <p:cNvPr id="5" name="Nedadgående pil 4"/>
          <p:cNvSpPr/>
          <p:nvPr/>
        </p:nvSpPr>
        <p:spPr>
          <a:xfrm>
            <a:off x="7092280" y="2463813"/>
            <a:ext cx="936104" cy="268644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2" name="Nedadgående pil 31"/>
          <p:cNvSpPr/>
          <p:nvPr/>
        </p:nvSpPr>
        <p:spPr>
          <a:xfrm>
            <a:off x="7092280" y="3429000"/>
            <a:ext cx="936104" cy="268644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3" name="Nedadgående pil 32"/>
          <p:cNvSpPr/>
          <p:nvPr/>
        </p:nvSpPr>
        <p:spPr>
          <a:xfrm>
            <a:off x="7092280" y="4384492"/>
            <a:ext cx="936104" cy="268644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4" name="Nedadgående pil 33"/>
          <p:cNvSpPr/>
          <p:nvPr/>
        </p:nvSpPr>
        <p:spPr>
          <a:xfrm>
            <a:off x="7092280" y="5320596"/>
            <a:ext cx="936104" cy="268644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5076056" y="0"/>
            <a:ext cx="2520280" cy="27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Fællesregional udfordring: </a:t>
            </a:r>
            <a:r>
              <a:rPr lang="da-DK" sz="1200" b="1" dirty="0" err="1" smtClean="0"/>
              <a:t>Scope</a:t>
            </a:r>
            <a:endParaRPr lang="da-DK" sz="1600" b="1" dirty="0"/>
          </a:p>
        </p:txBody>
      </p:sp>
    </p:spTree>
    <p:extLst>
      <p:ext uri="{BB962C8B-B14F-4D97-AF65-F5344CB8AC3E}">
        <p14:creationId xmlns:p14="http://schemas.microsoft.com/office/powerpoint/2010/main" val="119036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ktangel 47"/>
          <p:cNvSpPr/>
          <p:nvPr/>
        </p:nvSpPr>
        <p:spPr>
          <a:xfrm>
            <a:off x="4147435" y="2868929"/>
            <a:ext cx="4898813" cy="15678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30" name="Rektangel 29"/>
          <p:cNvSpPr/>
          <p:nvPr/>
        </p:nvSpPr>
        <p:spPr>
          <a:xfrm>
            <a:off x="130410" y="2878521"/>
            <a:ext cx="3788415" cy="15583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6090518" y="1223032"/>
            <a:ext cx="2939288" cy="1508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19" name="Rektangel 18"/>
          <p:cNvSpPr/>
          <p:nvPr/>
        </p:nvSpPr>
        <p:spPr>
          <a:xfrm>
            <a:off x="130410" y="1223032"/>
            <a:ext cx="5813032" cy="1508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91253"/>
          </a:xfrm>
        </p:spPr>
        <p:txBody>
          <a:bodyPr>
            <a:normAutofit/>
          </a:bodyPr>
          <a:lstStyle/>
          <a:p>
            <a:r>
              <a:rPr lang="da-DK" sz="2800" dirty="0" smtClean="0"/>
              <a:t>Forretningsarkitektur (PRO)</a:t>
            </a:r>
            <a:r>
              <a:rPr lang="da-DK" sz="1400" dirty="0"/>
              <a:t> </a:t>
            </a:r>
            <a:br>
              <a:rPr lang="da-DK" sz="1400" dirty="0"/>
            </a:br>
            <a:r>
              <a:rPr lang="da-DK" sz="1400" dirty="0"/>
              <a:t>- hvilke arbejdsgange er nødvendige for at opfylde de nye mål/KPI for opgavefeltet?</a:t>
            </a:r>
          </a:p>
        </p:txBody>
      </p:sp>
      <p:grpSp>
        <p:nvGrpSpPr>
          <p:cNvPr id="15" name="Gruppe 14"/>
          <p:cNvGrpSpPr/>
          <p:nvPr/>
        </p:nvGrpSpPr>
        <p:grpSpPr>
          <a:xfrm>
            <a:off x="261045" y="1840243"/>
            <a:ext cx="5617304" cy="822949"/>
            <a:chOff x="1871960" y="1800250"/>
            <a:chExt cx="6192688" cy="864096"/>
          </a:xfrm>
        </p:grpSpPr>
        <p:sp>
          <p:nvSpPr>
            <p:cNvPr id="10" name="Pentagon 9"/>
            <p:cNvSpPr/>
            <p:nvPr/>
          </p:nvSpPr>
          <p:spPr>
            <a:xfrm>
              <a:off x="1871960" y="1800250"/>
              <a:ext cx="1440160" cy="864096"/>
            </a:xfrm>
            <a:prstGeom prst="homePlat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100" dirty="0"/>
                <a:t>Fastlægger </a:t>
              </a:r>
              <a:r>
                <a:rPr lang="da-DK" sz="1100" b="1" dirty="0"/>
                <a:t>mål</a:t>
              </a:r>
              <a:r>
                <a:rPr lang="da-DK" sz="1100" dirty="0"/>
                <a:t> for PRO til patientgruppen</a:t>
              </a:r>
            </a:p>
          </p:txBody>
        </p:sp>
        <p:sp>
          <p:nvSpPr>
            <p:cNvPr id="11" name="Pentagon 10"/>
            <p:cNvSpPr/>
            <p:nvPr/>
          </p:nvSpPr>
          <p:spPr>
            <a:xfrm>
              <a:off x="3384128" y="1800250"/>
              <a:ext cx="1440160" cy="864096"/>
            </a:xfrm>
            <a:prstGeom prst="homePlat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100" dirty="0"/>
                <a:t>Fastlægger </a:t>
              </a:r>
              <a:r>
                <a:rPr lang="da-DK" sz="1100" b="1" dirty="0"/>
                <a:t>forløb </a:t>
              </a:r>
              <a:r>
                <a:rPr lang="da-DK" sz="1100" dirty="0"/>
                <a:t>for </a:t>
              </a:r>
            </a:p>
            <a:p>
              <a:pPr algn="ctr"/>
              <a:r>
                <a:rPr lang="da-DK" sz="1100" dirty="0"/>
                <a:t>PRO til patientgruppen</a:t>
              </a:r>
            </a:p>
          </p:txBody>
        </p:sp>
        <p:sp>
          <p:nvSpPr>
            <p:cNvPr id="12" name="Pentagon 11"/>
            <p:cNvSpPr/>
            <p:nvPr/>
          </p:nvSpPr>
          <p:spPr>
            <a:xfrm>
              <a:off x="4896296" y="1800250"/>
              <a:ext cx="1440160" cy="864096"/>
            </a:xfrm>
            <a:prstGeom prst="homePlat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100" dirty="0"/>
                <a:t>Fastlægger </a:t>
              </a:r>
              <a:r>
                <a:rPr lang="da-DK" sz="1100" b="1" dirty="0"/>
                <a:t>PRO-spørgsmål</a:t>
              </a:r>
              <a:r>
                <a:rPr lang="da-DK" sz="1100" dirty="0"/>
                <a:t> til patientgruppen</a:t>
              </a:r>
            </a:p>
          </p:txBody>
        </p:sp>
        <p:sp>
          <p:nvSpPr>
            <p:cNvPr id="13" name="Pentagon 12"/>
            <p:cNvSpPr/>
            <p:nvPr/>
          </p:nvSpPr>
          <p:spPr>
            <a:xfrm>
              <a:off x="6408464" y="1800250"/>
              <a:ext cx="1656184" cy="864096"/>
            </a:xfrm>
            <a:prstGeom prst="homePlat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100" dirty="0"/>
                <a:t>Fastlægger </a:t>
              </a:r>
              <a:r>
                <a:rPr lang="da-DK" sz="1100" b="1" dirty="0"/>
                <a:t>algoritmer  til beslutningsstøtte</a:t>
              </a:r>
              <a:r>
                <a:rPr lang="da-DK" sz="1100" dirty="0"/>
                <a:t> for patientgruppen</a:t>
              </a:r>
            </a:p>
          </p:txBody>
        </p:sp>
      </p:grpSp>
      <p:sp>
        <p:nvSpPr>
          <p:cNvPr id="14" name="Pentagon 13"/>
          <p:cNvSpPr/>
          <p:nvPr/>
        </p:nvSpPr>
        <p:spPr>
          <a:xfrm>
            <a:off x="6155836" y="1840243"/>
            <a:ext cx="2024842" cy="82294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/>
              <a:t>Fastlægger </a:t>
            </a:r>
            <a:r>
              <a:rPr lang="da-DK" sz="1100" b="1" dirty="0"/>
              <a:t>afdelingens</a:t>
            </a:r>
            <a:r>
              <a:rPr lang="da-DK" sz="1100" dirty="0"/>
              <a:t> yderligere behov mht. </a:t>
            </a:r>
          </a:p>
          <a:p>
            <a:pPr algn="ctr"/>
            <a:r>
              <a:rPr lang="da-DK" sz="1100" b="1" dirty="0"/>
              <a:t>mål, forløb, spørgsmål, algoritmer</a:t>
            </a:r>
          </a:p>
        </p:txBody>
      </p:sp>
      <p:pic>
        <p:nvPicPr>
          <p:cNvPr id="3074" name="Picture 2" descr="https://d30y9cdsu7xlg0.cloudfront.net/png/1173-20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3" b="22707"/>
          <a:stretch/>
        </p:blipFill>
        <p:spPr bwMode="auto">
          <a:xfrm>
            <a:off x="130410" y="1151902"/>
            <a:ext cx="137144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d30y9cdsu7xlg0.cloudfront.net/png/1173-20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3" b="22707"/>
          <a:stretch/>
        </p:blipFill>
        <p:spPr bwMode="auto">
          <a:xfrm>
            <a:off x="6025201" y="1154453"/>
            <a:ext cx="137144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kstboks 15"/>
          <p:cNvSpPr txBox="1"/>
          <p:nvPr/>
        </p:nvSpPr>
        <p:spPr>
          <a:xfrm>
            <a:off x="1488065" y="1291612"/>
            <a:ext cx="4311859" cy="531767"/>
          </a:xfrm>
          <a:prstGeom prst="rect">
            <a:avLst/>
          </a:prstGeom>
          <a:noFill/>
        </p:spPr>
        <p:txBody>
          <a:bodyPr wrap="none" lIns="84664" tIns="42332" rIns="84664" bIns="42332" rtlCol="0">
            <a:spAutoFit/>
          </a:bodyPr>
          <a:lstStyle/>
          <a:p>
            <a:r>
              <a:rPr lang="da-DK" dirty="0" smtClean="0"/>
              <a:t>Klinisk koordinationsgruppe – fællesregional</a:t>
            </a:r>
            <a:endParaRPr lang="da-DK" sz="1100" b="1" dirty="0"/>
          </a:p>
          <a:p>
            <a:r>
              <a:rPr lang="da-DK" sz="1100" b="1" dirty="0"/>
              <a:t>Fastlægger fællesmængde af klinisk indhold for en patientgruppe</a:t>
            </a:r>
          </a:p>
        </p:txBody>
      </p:sp>
      <p:sp>
        <p:nvSpPr>
          <p:cNvPr id="20" name="Tekstboks 19"/>
          <p:cNvSpPr txBox="1"/>
          <p:nvPr/>
        </p:nvSpPr>
        <p:spPr>
          <a:xfrm>
            <a:off x="7331551" y="1223032"/>
            <a:ext cx="1796231" cy="624100"/>
          </a:xfrm>
          <a:prstGeom prst="rect">
            <a:avLst/>
          </a:prstGeom>
          <a:noFill/>
        </p:spPr>
        <p:txBody>
          <a:bodyPr wrap="square" lIns="84664" tIns="42332" rIns="84664" bIns="42332" rtlCol="0">
            <a:spAutoFit/>
          </a:bodyPr>
          <a:lstStyle/>
          <a:p>
            <a:r>
              <a:rPr lang="da-DK" sz="1300" dirty="0" smtClean="0"/>
              <a:t>Afdelingsledelsen</a:t>
            </a:r>
            <a:endParaRPr lang="da-DK" sz="1300" b="1" dirty="0"/>
          </a:p>
          <a:p>
            <a:r>
              <a:rPr lang="da-DK" sz="1100" b="1" dirty="0"/>
              <a:t>Fastlægger afdelingens yderligere behov</a:t>
            </a:r>
          </a:p>
        </p:txBody>
      </p:sp>
      <p:sp>
        <p:nvSpPr>
          <p:cNvPr id="24" name="Pentagon 23"/>
          <p:cNvSpPr/>
          <p:nvPr/>
        </p:nvSpPr>
        <p:spPr>
          <a:xfrm>
            <a:off x="195727" y="3545294"/>
            <a:ext cx="1175715" cy="822949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/>
              <a:t>Modtager </a:t>
            </a:r>
            <a:r>
              <a:rPr lang="da-DK" sz="1100" b="1" dirty="0"/>
              <a:t>spørgeskema</a:t>
            </a:r>
            <a:r>
              <a:rPr lang="da-DK" sz="1100" dirty="0"/>
              <a:t> </a:t>
            </a:r>
            <a:r>
              <a:rPr lang="da-DK" sz="1100" dirty="0" err="1"/>
              <a:t>iht</a:t>
            </a:r>
            <a:r>
              <a:rPr lang="da-DK" sz="1100" dirty="0"/>
              <a:t> PRO-forløb</a:t>
            </a:r>
            <a:endParaRPr lang="da-DK" sz="1100" b="1" dirty="0"/>
          </a:p>
        </p:txBody>
      </p:sp>
      <p:sp>
        <p:nvSpPr>
          <p:cNvPr id="25" name="Pentagon 24"/>
          <p:cNvSpPr/>
          <p:nvPr/>
        </p:nvSpPr>
        <p:spPr>
          <a:xfrm>
            <a:off x="1436760" y="3545294"/>
            <a:ext cx="1175715" cy="822949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/>
              <a:t>Modtager evt. </a:t>
            </a:r>
            <a:r>
              <a:rPr lang="da-DK" sz="1100" b="1" dirty="0"/>
              <a:t>rykker</a:t>
            </a:r>
            <a:r>
              <a:rPr lang="da-DK" sz="1100" dirty="0"/>
              <a:t> for besvarelse</a:t>
            </a:r>
          </a:p>
        </p:txBody>
      </p:sp>
      <p:sp>
        <p:nvSpPr>
          <p:cNvPr id="26" name="Pentagon 25"/>
          <p:cNvSpPr/>
          <p:nvPr/>
        </p:nvSpPr>
        <p:spPr>
          <a:xfrm>
            <a:off x="2677792" y="3545294"/>
            <a:ext cx="1175715" cy="822949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Besvarer</a:t>
            </a:r>
            <a:r>
              <a:rPr lang="da-DK" sz="1100" dirty="0"/>
              <a:t> spørgeskema</a:t>
            </a:r>
          </a:p>
        </p:txBody>
      </p:sp>
      <p:sp>
        <p:nvSpPr>
          <p:cNvPr id="27" name="Pentagon 26"/>
          <p:cNvSpPr/>
          <p:nvPr/>
        </p:nvSpPr>
        <p:spPr>
          <a:xfrm>
            <a:off x="6090519" y="3399419"/>
            <a:ext cx="1094180" cy="617211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/>
              <a:t>Beslutter </a:t>
            </a:r>
          </a:p>
          <a:p>
            <a:pPr algn="ctr"/>
            <a:r>
              <a:rPr lang="da-DK" sz="1100" b="1" dirty="0"/>
              <a:t>fokus</a:t>
            </a:r>
            <a:r>
              <a:rPr lang="da-DK" sz="1100" dirty="0"/>
              <a:t> for konsultation</a:t>
            </a:r>
          </a:p>
        </p:txBody>
      </p:sp>
      <p:sp>
        <p:nvSpPr>
          <p:cNvPr id="29" name="Pentagon 28"/>
          <p:cNvSpPr/>
          <p:nvPr/>
        </p:nvSpPr>
        <p:spPr>
          <a:xfrm>
            <a:off x="7576604" y="3133820"/>
            <a:ext cx="1371667" cy="617211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/>
              <a:t>Gennemfører </a:t>
            </a:r>
            <a:r>
              <a:rPr lang="da-DK" sz="1100" b="1" dirty="0"/>
              <a:t>konsultation</a:t>
            </a:r>
          </a:p>
          <a:p>
            <a:pPr algn="ctr"/>
            <a:r>
              <a:rPr lang="da-DK" sz="1100" dirty="0"/>
              <a:t>Fremmøde/Tele</a:t>
            </a:r>
          </a:p>
        </p:txBody>
      </p:sp>
      <p:sp>
        <p:nvSpPr>
          <p:cNvPr id="31" name="Pentagon 30"/>
          <p:cNvSpPr/>
          <p:nvPr/>
        </p:nvSpPr>
        <p:spPr>
          <a:xfrm>
            <a:off x="7576604" y="3880346"/>
            <a:ext cx="1371667" cy="478234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Ingen</a:t>
            </a:r>
          </a:p>
          <a:p>
            <a:pPr algn="ctr"/>
            <a:r>
              <a:rPr lang="da-DK" sz="1100" dirty="0"/>
              <a:t>konsultation</a:t>
            </a:r>
          </a:p>
        </p:txBody>
      </p:sp>
      <p:cxnSp>
        <p:nvCxnSpPr>
          <p:cNvPr id="3072" name="Vinklet forbindelse 3071"/>
          <p:cNvCxnSpPr>
            <a:stCxn id="28" idx="3"/>
            <a:endCxn id="31" idx="1"/>
          </p:cNvCxnSpPr>
          <p:nvPr/>
        </p:nvCxnSpPr>
        <p:spPr>
          <a:xfrm>
            <a:off x="5747714" y="3956768"/>
            <a:ext cx="1828890" cy="162695"/>
          </a:xfrm>
          <a:prstGeom prst="bentConnector3">
            <a:avLst>
              <a:gd name="adj1" fmla="val 89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5" name="Vinklet forbindelse 3074"/>
          <p:cNvCxnSpPr>
            <a:stCxn id="28" idx="3"/>
            <a:endCxn id="27" idx="1"/>
          </p:cNvCxnSpPr>
          <p:nvPr/>
        </p:nvCxnSpPr>
        <p:spPr>
          <a:xfrm flipV="1">
            <a:off x="5747715" y="3708025"/>
            <a:ext cx="342804" cy="24874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kstboks 36"/>
          <p:cNvSpPr txBox="1"/>
          <p:nvPr/>
        </p:nvSpPr>
        <p:spPr>
          <a:xfrm>
            <a:off x="833521" y="2929010"/>
            <a:ext cx="1971154" cy="531767"/>
          </a:xfrm>
          <a:prstGeom prst="rect">
            <a:avLst/>
          </a:prstGeom>
          <a:noFill/>
        </p:spPr>
        <p:txBody>
          <a:bodyPr wrap="none" lIns="84664" tIns="42332" rIns="84664" bIns="42332" rtlCol="0">
            <a:spAutoFit/>
          </a:bodyPr>
          <a:lstStyle/>
          <a:p>
            <a:r>
              <a:rPr lang="da-DK" dirty="0" smtClean="0"/>
              <a:t>Borgeren</a:t>
            </a:r>
            <a:endParaRPr lang="da-DK" sz="1100" b="1" dirty="0"/>
          </a:p>
          <a:p>
            <a:r>
              <a:rPr lang="da-DK" sz="1100" b="1" dirty="0"/>
              <a:t>Bidrager via PRO-spørgeskema</a:t>
            </a:r>
          </a:p>
        </p:txBody>
      </p:sp>
      <p:pic>
        <p:nvPicPr>
          <p:cNvPr id="3080" name="Picture 8" descr="account, avatar, group, people, person, profile, user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63" y="2891182"/>
            <a:ext cx="647686" cy="68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93" name="Vinklet forbindelse 3092"/>
          <p:cNvCxnSpPr>
            <a:stCxn id="27" idx="3"/>
            <a:endCxn id="29" idx="1"/>
          </p:cNvCxnSpPr>
          <p:nvPr/>
        </p:nvCxnSpPr>
        <p:spPr>
          <a:xfrm flipV="1">
            <a:off x="7184699" y="3442426"/>
            <a:ext cx="391905" cy="265599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94" name="Picture 10" descr="https://cdn2.iconfinder.com/data/icons/medical-services/256/Doctor_Search-5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321" y="2925390"/>
            <a:ext cx="831219" cy="87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kstboks 56"/>
          <p:cNvSpPr txBox="1"/>
          <p:nvPr/>
        </p:nvSpPr>
        <p:spPr>
          <a:xfrm>
            <a:off x="4963905" y="2929010"/>
            <a:ext cx="2939287" cy="542273"/>
          </a:xfrm>
          <a:prstGeom prst="rect">
            <a:avLst/>
          </a:prstGeom>
          <a:noFill/>
        </p:spPr>
        <p:txBody>
          <a:bodyPr wrap="square" lIns="84664" tIns="42332" rIns="84664" bIns="42332" rtlCol="0">
            <a:spAutoFit/>
          </a:bodyPr>
          <a:lstStyle/>
          <a:p>
            <a:r>
              <a:rPr lang="da-DK" dirty="0" smtClean="0"/>
              <a:t>Afdelingen</a:t>
            </a:r>
            <a:endParaRPr lang="da-DK" sz="1100" b="1" dirty="0"/>
          </a:p>
          <a:p>
            <a:r>
              <a:rPr lang="da-DK" sz="1100" b="1" dirty="0"/>
              <a:t>Beslutter og gennemfører evt. konsultation</a:t>
            </a:r>
          </a:p>
        </p:txBody>
      </p:sp>
      <p:sp>
        <p:nvSpPr>
          <p:cNvPr id="32" name="Rektangel 31"/>
          <p:cNvSpPr/>
          <p:nvPr/>
        </p:nvSpPr>
        <p:spPr>
          <a:xfrm>
            <a:off x="106801" y="4583405"/>
            <a:ext cx="5813032" cy="15087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grpSp>
        <p:nvGrpSpPr>
          <p:cNvPr id="33" name="Gruppe 32"/>
          <p:cNvGrpSpPr/>
          <p:nvPr/>
        </p:nvGrpSpPr>
        <p:grpSpPr>
          <a:xfrm>
            <a:off x="237436" y="5200616"/>
            <a:ext cx="5617304" cy="822949"/>
            <a:chOff x="1871960" y="1800250"/>
            <a:chExt cx="6192688" cy="864096"/>
          </a:xfrm>
        </p:grpSpPr>
        <p:sp>
          <p:nvSpPr>
            <p:cNvPr id="34" name="Pentagon 33"/>
            <p:cNvSpPr/>
            <p:nvPr/>
          </p:nvSpPr>
          <p:spPr>
            <a:xfrm>
              <a:off x="1871960" y="1800250"/>
              <a:ext cx="1440160" cy="864096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100" dirty="0"/>
                <a:t>Deltager evt. i </a:t>
              </a:r>
              <a:r>
                <a:rPr lang="da-DK" sz="1100" b="1" dirty="0"/>
                <a:t>Klinisk koordinations-gruppe</a:t>
              </a:r>
            </a:p>
          </p:txBody>
        </p:sp>
        <p:sp>
          <p:nvSpPr>
            <p:cNvPr id="35" name="Pentagon 34"/>
            <p:cNvSpPr/>
            <p:nvPr/>
          </p:nvSpPr>
          <p:spPr>
            <a:xfrm>
              <a:off x="3384128" y="1800250"/>
              <a:ext cx="1440160" cy="864096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100" dirty="0"/>
                <a:t>Modtager </a:t>
              </a:r>
              <a:r>
                <a:rPr lang="da-DK" sz="1100" b="1" dirty="0"/>
                <a:t>PRO-oplysninger</a:t>
              </a:r>
              <a:r>
                <a:rPr lang="da-DK" sz="1100" dirty="0"/>
                <a:t> for patientgruppen</a:t>
              </a:r>
            </a:p>
          </p:txBody>
        </p:sp>
        <p:sp>
          <p:nvSpPr>
            <p:cNvPr id="36" name="Pentagon 35"/>
            <p:cNvSpPr/>
            <p:nvPr/>
          </p:nvSpPr>
          <p:spPr>
            <a:xfrm>
              <a:off x="4896296" y="1800250"/>
              <a:ext cx="1440160" cy="864096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100" dirty="0"/>
                <a:t>Gennemfører </a:t>
              </a:r>
              <a:r>
                <a:rPr lang="da-DK" sz="1100" b="1" dirty="0"/>
                <a:t>analyser</a:t>
              </a:r>
              <a:r>
                <a:rPr lang="da-DK" sz="1100" dirty="0"/>
                <a:t> på</a:t>
              </a:r>
            </a:p>
            <a:p>
              <a:pPr algn="ctr"/>
              <a:r>
                <a:rPr lang="da-DK" sz="1100" dirty="0"/>
                <a:t>alle data inkl. PRO-data</a:t>
              </a:r>
            </a:p>
          </p:txBody>
        </p:sp>
        <p:sp>
          <p:nvSpPr>
            <p:cNvPr id="38" name="Pentagon 37"/>
            <p:cNvSpPr/>
            <p:nvPr/>
          </p:nvSpPr>
          <p:spPr>
            <a:xfrm>
              <a:off x="6408464" y="1800250"/>
              <a:ext cx="1656184" cy="864096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100" dirty="0"/>
                <a:t>Stiller </a:t>
              </a:r>
              <a:r>
                <a:rPr lang="da-DK" sz="1100" b="1" dirty="0"/>
                <a:t>data og analyser</a:t>
              </a:r>
              <a:r>
                <a:rPr lang="da-DK" sz="1100" dirty="0"/>
                <a:t> til rådighed</a:t>
              </a:r>
            </a:p>
          </p:txBody>
        </p:sp>
      </p:grpSp>
      <p:pic>
        <p:nvPicPr>
          <p:cNvPr id="39" name="Picture 2" descr="https://d30y9cdsu7xlg0.cloudfront.net/png/1173-20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3" b="22707"/>
          <a:stretch/>
        </p:blipFill>
        <p:spPr bwMode="auto">
          <a:xfrm>
            <a:off x="130635" y="4512275"/>
            <a:ext cx="137144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kstboks 39"/>
          <p:cNvSpPr txBox="1"/>
          <p:nvPr/>
        </p:nvSpPr>
        <p:spPr>
          <a:xfrm>
            <a:off x="1464456" y="4583406"/>
            <a:ext cx="4226579" cy="531767"/>
          </a:xfrm>
          <a:prstGeom prst="rect">
            <a:avLst/>
          </a:prstGeom>
          <a:noFill/>
        </p:spPr>
        <p:txBody>
          <a:bodyPr wrap="none" lIns="84664" tIns="42332" rIns="84664" bIns="42332" rtlCol="0">
            <a:spAutoFit/>
          </a:bodyPr>
          <a:lstStyle/>
          <a:p>
            <a:r>
              <a:rPr lang="da-DK" dirty="0" smtClean="0"/>
              <a:t>Klinisk kvalitetsdatabase – fællesregional</a:t>
            </a:r>
            <a:endParaRPr lang="da-DK" sz="1100" b="1" dirty="0"/>
          </a:p>
          <a:p>
            <a:r>
              <a:rPr lang="da-DK" sz="1100" b="1" dirty="0"/>
              <a:t>Opsamler viden om patientforløb, behandling mv. inkl. PRO-aspekter</a:t>
            </a:r>
          </a:p>
        </p:txBody>
      </p:sp>
      <p:sp>
        <p:nvSpPr>
          <p:cNvPr id="41" name="Rektangel 40"/>
          <p:cNvSpPr/>
          <p:nvPr/>
        </p:nvSpPr>
        <p:spPr>
          <a:xfrm>
            <a:off x="6106960" y="4599021"/>
            <a:ext cx="2939288" cy="15087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42" name="Pentagon 41"/>
          <p:cNvSpPr/>
          <p:nvPr/>
        </p:nvSpPr>
        <p:spPr>
          <a:xfrm>
            <a:off x="6172278" y="5216232"/>
            <a:ext cx="2024842" cy="822949"/>
          </a:xfrm>
          <a:prstGeom prst="homePlat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/>
              <a:t>Gennemfører </a:t>
            </a:r>
            <a:r>
              <a:rPr lang="da-DK" sz="1100" b="1" dirty="0"/>
              <a:t>forskning og kvalitetsudvikling</a:t>
            </a:r>
          </a:p>
        </p:txBody>
      </p:sp>
      <p:sp>
        <p:nvSpPr>
          <p:cNvPr id="44" name="Tekstboks 43"/>
          <p:cNvSpPr txBox="1"/>
          <p:nvPr/>
        </p:nvSpPr>
        <p:spPr>
          <a:xfrm>
            <a:off x="7347993" y="4599021"/>
            <a:ext cx="1796231" cy="542273"/>
          </a:xfrm>
          <a:prstGeom prst="rect">
            <a:avLst/>
          </a:prstGeom>
          <a:noFill/>
        </p:spPr>
        <p:txBody>
          <a:bodyPr wrap="square" lIns="84664" tIns="42332" rIns="84664" bIns="42332" rtlCol="0">
            <a:spAutoFit/>
          </a:bodyPr>
          <a:lstStyle/>
          <a:p>
            <a:r>
              <a:rPr lang="da-DK" dirty="0" smtClean="0"/>
              <a:t>Klinikere</a:t>
            </a:r>
            <a:endParaRPr lang="da-DK" sz="1100" b="1" dirty="0"/>
          </a:p>
          <a:p>
            <a:r>
              <a:rPr lang="da-DK" sz="1100" b="1" dirty="0"/>
              <a:t>Udvikler kvaliteten</a:t>
            </a:r>
          </a:p>
        </p:txBody>
      </p:sp>
      <p:pic>
        <p:nvPicPr>
          <p:cNvPr id="45" name="Picture 10" descr="https://cdn2.iconfinder.com/data/icons/medical-services/256/Doctor_Search-5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000" y="4599021"/>
            <a:ext cx="831219" cy="87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Pentagon 27"/>
          <p:cNvSpPr/>
          <p:nvPr/>
        </p:nvSpPr>
        <p:spPr>
          <a:xfrm>
            <a:off x="4245412" y="3545294"/>
            <a:ext cx="1502302" cy="822949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/>
              <a:t>Beslutter </a:t>
            </a:r>
          </a:p>
          <a:p>
            <a:pPr algn="ctr"/>
            <a:r>
              <a:rPr lang="da-DK" sz="1100" b="1" dirty="0"/>
              <a:t>Fremmøde</a:t>
            </a:r>
            <a:r>
              <a:rPr lang="da-DK" sz="1100" dirty="0"/>
              <a:t> / Telekonsultation / ingen konsultation</a:t>
            </a:r>
          </a:p>
        </p:txBody>
      </p:sp>
      <p:sp>
        <p:nvSpPr>
          <p:cNvPr id="43" name="Rektangel 42"/>
          <p:cNvSpPr/>
          <p:nvPr/>
        </p:nvSpPr>
        <p:spPr>
          <a:xfrm>
            <a:off x="4788024" y="0"/>
            <a:ext cx="2736304" cy="27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Fællesregional udfordring: Arkitektur</a:t>
            </a:r>
            <a:endParaRPr lang="da-DK" sz="1600" b="1" dirty="0"/>
          </a:p>
        </p:txBody>
      </p:sp>
    </p:spTree>
    <p:extLst>
      <p:ext uri="{BB962C8B-B14F-4D97-AF65-F5344CB8AC3E}">
        <p14:creationId xmlns:p14="http://schemas.microsoft.com/office/powerpoint/2010/main" val="364943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7184699" y="5760687"/>
            <a:ext cx="1763572" cy="1028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4847" y="116632"/>
            <a:ext cx="7443497" cy="891253"/>
          </a:xfrm>
        </p:spPr>
        <p:txBody>
          <a:bodyPr>
            <a:normAutofit fontScale="90000"/>
          </a:bodyPr>
          <a:lstStyle/>
          <a:p>
            <a:r>
              <a:rPr lang="da-DK" sz="3100" dirty="0" smtClean="0"/>
              <a:t>Løsningsarkitektur / It-arkitektur (PRO)</a:t>
            </a:r>
            <a:r>
              <a:rPr lang="da-DK" sz="1600" dirty="0"/>
              <a:t/>
            </a:r>
            <a:br>
              <a:rPr lang="da-DK" sz="1600" dirty="0"/>
            </a:br>
            <a:r>
              <a:rPr lang="da-DK" sz="1600" dirty="0"/>
              <a:t>- h</a:t>
            </a:r>
            <a:r>
              <a:rPr lang="da-DK" sz="1600" dirty="0" smtClean="0"/>
              <a:t>vilke it-systemer er nødvendige for at understøtte arbejdsgange med regler og informationer?</a:t>
            </a:r>
            <a:endParaRPr lang="da-DK" sz="16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-181245"/>
            <a:ext cx="171046" cy="362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4664" tIns="42332" rIns="84664" bIns="42332" numCol="1" anchor="ctr" anchorCtr="0" compatLnSpc="1">
            <a:prstTxWarp prst="textNoShape">
              <a:avLst/>
            </a:prstTxWarp>
            <a:spAutoFit/>
          </a:bodyPr>
          <a:lstStyle/>
          <a:p>
            <a:endParaRPr lang="da-DK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256389"/>
              </p:ext>
            </p:extLst>
          </p:nvPr>
        </p:nvGraphicFramePr>
        <p:xfrm>
          <a:off x="286921" y="980728"/>
          <a:ext cx="7110720" cy="5851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r:id="rId3" imgW="9654551" imgH="7551360" progId="Visio.Drawing.15">
                  <p:embed/>
                </p:oleObj>
              </mc:Choice>
              <mc:Fallback>
                <p:oleObj r:id="rId3" imgW="9654551" imgH="755136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1" y="980728"/>
                        <a:ext cx="7110720" cy="58510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kstboks 7"/>
          <p:cNvSpPr txBox="1"/>
          <p:nvPr/>
        </p:nvSpPr>
        <p:spPr>
          <a:xfrm>
            <a:off x="7397642" y="2132856"/>
            <a:ext cx="1550630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200" b="1" dirty="0" smtClean="0"/>
              <a:t>PRO udkast til</a:t>
            </a:r>
          </a:p>
          <a:p>
            <a:r>
              <a:rPr lang="da-DK" sz="1200" b="1" dirty="0" smtClean="0"/>
              <a:t>Løsningsarkitektur</a:t>
            </a:r>
          </a:p>
          <a:p>
            <a:endParaRPr lang="da-DK" sz="1200" dirty="0" smtClean="0"/>
          </a:p>
          <a:p>
            <a:r>
              <a:rPr lang="da-DK" sz="1200" dirty="0" smtClean="0"/>
              <a:t>Første råskitse fra projektets idefase</a:t>
            </a:r>
            <a:endParaRPr lang="da-DK" sz="1200" dirty="0"/>
          </a:p>
          <a:p>
            <a:endParaRPr lang="da-DK" sz="1200" dirty="0" smtClean="0"/>
          </a:p>
          <a:p>
            <a:r>
              <a:rPr lang="da-DK" sz="1200" dirty="0" smtClean="0"/>
              <a:t>Modelleret i</a:t>
            </a:r>
          </a:p>
          <a:p>
            <a:r>
              <a:rPr lang="da-DK" sz="1200" dirty="0" err="1" smtClean="0"/>
              <a:t>flow-diagram</a:t>
            </a:r>
            <a:endParaRPr lang="da-DK" sz="1200" dirty="0" smtClean="0"/>
          </a:p>
          <a:p>
            <a:endParaRPr lang="da-DK" sz="1200" dirty="0"/>
          </a:p>
          <a:p>
            <a:r>
              <a:rPr lang="da-DK" sz="1200" dirty="0" smtClean="0"/>
              <a:t>Der findes ikke dominerende standarder for beskrivelse af it-systemer og deres sammenhænge</a:t>
            </a:r>
          </a:p>
          <a:p>
            <a:endParaRPr lang="da-DK" sz="1200" dirty="0"/>
          </a:p>
          <a:p>
            <a:r>
              <a:rPr lang="da-DK" sz="1200" dirty="0" smtClean="0"/>
              <a:t>Uddybes i Analysefasen</a:t>
            </a:r>
          </a:p>
          <a:p>
            <a:endParaRPr lang="da-DK" sz="1200" dirty="0"/>
          </a:p>
          <a:p>
            <a:pPr marL="171450" indent="-171450">
              <a:buFont typeface="Symbol"/>
              <a:buChar char="Þ"/>
            </a:pPr>
            <a:r>
              <a:rPr lang="da-DK" sz="1200" b="1" dirty="0" smtClean="0"/>
              <a:t>Evt. 5 regionale Migreringsplaner</a:t>
            </a:r>
          </a:p>
        </p:txBody>
      </p:sp>
      <p:sp>
        <p:nvSpPr>
          <p:cNvPr id="9" name="Rektangel 8"/>
          <p:cNvSpPr/>
          <p:nvPr/>
        </p:nvSpPr>
        <p:spPr>
          <a:xfrm>
            <a:off x="4788024" y="0"/>
            <a:ext cx="2736304" cy="27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Fællesregional udfordring: Arkitektur</a:t>
            </a:r>
            <a:endParaRPr lang="da-DK" sz="1600" b="1" dirty="0"/>
          </a:p>
        </p:txBody>
      </p:sp>
    </p:spTree>
    <p:extLst>
      <p:ext uri="{BB962C8B-B14F-4D97-AF65-F5344CB8AC3E}">
        <p14:creationId xmlns:p14="http://schemas.microsoft.com/office/powerpoint/2010/main" val="1105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891253"/>
          </a:xfrm>
        </p:spPr>
        <p:txBody>
          <a:bodyPr>
            <a:normAutofit fontScale="90000"/>
          </a:bodyPr>
          <a:lstStyle/>
          <a:p>
            <a:r>
              <a:rPr lang="da-DK" dirty="0" smtClean="0"/>
              <a:t>Business case</a:t>
            </a:r>
            <a:r>
              <a:rPr lang="da-DK" sz="2200" dirty="0" smtClean="0"/>
              <a:t/>
            </a:r>
            <a:br>
              <a:rPr lang="da-DK" sz="2200" dirty="0" smtClean="0"/>
            </a:br>
            <a:r>
              <a:rPr lang="da-DK" sz="2200" dirty="0" smtClean="0"/>
              <a:t>- fokus på organisatoriske ændringer og eksisterende it-systemer</a:t>
            </a:r>
            <a:endParaRPr lang="da-DK" sz="2200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4146303"/>
              </p:ext>
            </p:extLst>
          </p:nvPr>
        </p:nvGraphicFramePr>
        <p:xfrm>
          <a:off x="467544" y="1412776"/>
          <a:ext cx="7067128" cy="430276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3533564"/>
                <a:gridCol w="35335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Investeringer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Gevinster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dirty="0" smtClean="0"/>
                        <a:t>Projektteam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dirty="0" smtClean="0"/>
                        <a:t>Organisatorisk</a:t>
                      </a:r>
                      <a:r>
                        <a:rPr lang="da-DK" b="0" baseline="0" dirty="0" smtClean="0"/>
                        <a:t> implementering og uddannelse</a:t>
                      </a:r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baseline="0" dirty="0" smtClean="0"/>
                        <a:t>Eksisterende it-systemer (tilpasning)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dirty="0" smtClean="0"/>
                        <a:t>Nye it-systemer</a:t>
                      </a:r>
                      <a:r>
                        <a:rPr lang="da-DK" b="0" baseline="0" dirty="0" smtClean="0"/>
                        <a:t> (anskaffelse)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baseline="0" dirty="0" smtClean="0"/>
                        <a:t>Teknisk implementering og udrulning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dirty="0" smtClean="0"/>
                        <a:t>Forbedret opgaveløsning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dirty="0" smtClean="0"/>
                        <a:t>Sparet tidsforbrug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dirty="0" smtClean="0"/>
                        <a:t>Sparede it-omkostninger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a-DK" b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b="0" dirty="0" smtClean="0"/>
                        <a:t>Sparet</a:t>
                      </a:r>
                      <a:r>
                        <a:rPr lang="da-DK" b="0" baseline="0" dirty="0" smtClean="0"/>
                        <a:t> systemforvaltning</a:t>
                      </a:r>
                      <a:endParaRPr lang="da-DK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ktangel 4"/>
          <p:cNvSpPr/>
          <p:nvPr/>
        </p:nvSpPr>
        <p:spPr>
          <a:xfrm>
            <a:off x="6948264" y="4365104"/>
            <a:ext cx="1800200" cy="15841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sz="1600" b="1" dirty="0" smtClean="0"/>
              <a:t>Opgøres for hver</a:t>
            </a:r>
          </a:p>
          <a:p>
            <a:r>
              <a:rPr lang="da-DK" sz="1600" b="1" dirty="0" smtClean="0"/>
              <a:t>region og fælles</a:t>
            </a:r>
          </a:p>
          <a:p>
            <a:endParaRPr lang="da-DK" sz="1600" b="1" dirty="0" smtClean="0"/>
          </a:p>
          <a:p>
            <a:r>
              <a:rPr lang="da-DK" sz="1600" b="1" dirty="0" smtClean="0"/>
              <a:t>Fælles poster fordeles på regioner</a:t>
            </a:r>
            <a:endParaRPr lang="da-DK" sz="1600" b="1" dirty="0"/>
          </a:p>
        </p:txBody>
      </p:sp>
      <p:sp>
        <p:nvSpPr>
          <p:cNvPr id="6" name="Rektangel 5"/>
          <p:cNvSpPr/>
          <p:nvPr/>
        </p:nvSpPr>
        <p:spPr>
          <a:xfrm>
            <a:off x="4716016" y="0"/>
            <a:ext cx="2808312" cy="27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Fællesregional udfordring: Business Case</a:t>
            </a:r>
            <a:endParaRPr lang="da-DK" sz="1600" b="1" dirty="0"/>
          </a:p>
        </p:txBody>
      </p:sp>
    </p:spTree>
    <p:extLst>
      <p:ext uri="{BB962C8B-B14F-4D97-AF65-F5344CB8AC3E}">
        <p14:creationId xmlns:p14="http://schemas.microsoft.com/office/powerpoint/2010/main" val="1557731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8134" cy="891253"/>
          </a:xfrm>
        </p:spPr>
        <p:txBody>
          <a:bodyPr>
            <a:noAutofit/>
          </a:bodyPr>
          <a:lstStyle/>
          <a:p>
            <a:r>
              <a:rPr lang="da-DK" sz="2500" dirty="0"/>
              <a:t>Principper for overgang </a:t>
            </a:r>
            <a:br>
              <a:rPr lang="da-DK" sz="2500" dirty="0"/>
            </a:br>
            <a:r>
              <a:rPr lang="da-DK" sz="2500" dirty="0"/>
              <a:t>fra RSI-projekt til Forvaltning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371629"/>
            <a:ext cx="8295119" cy="4731954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da-DK" sz="1500" dirty="0"/>
              <a:t>Klar ansvarsfordeling og aftaler imellem Projektet og Systemansvarlig region (SAR)</a:t>
            </a:r>
          </a:p>
          <a:p>
            <a:pPr>
              <a:lnSpc>
                <a:spcPct val="150000"/>
              </a:lnSpc>
            </a:pPr>
            <a:r>
              <a:rPr lang="da-DK" sz="1500" dirty="0"/>
              <a:t>Kræver at SAR involveres tidligt i projektet</a:t>
            </a:r>
          </a:p>
          <a:p>
            <a:pPr>
              <a:lnSpc>
                <a:spcPct val="150000"/>
              </a:lnSpc>
            </a:pPr>
            <a:endParaRPr lang="da-DK" sz="1500" dirty="0"/>
          </a:p>
          <a:p>
            <a:pPr>
              <a:lnSpc>
                <a:spcPct val="150000"/>
              </a:lnSpc>
            </a:pPr>
            <a:r>
              <a:rPr lang="da-DK" sz="1500" dirty="0"/>
              <a:t>SAR skal kvalitetssikre de elementer af projektet, som SAR senere skal leve med</a:t>
            </a:r>
          </a:p>
          <a:p>
            <a:pPr>
              <a:lnSpc>
                <a:spcPct val="150000"/>
              </a:lnSpc>
            </a:pPr>
            <a:r>
              <a:rPr lang="da-DK" sz="1500" dirty="0"/>
              <a:t>En fordel hvis projektbemanding overlapper med </a:t>
            </a:r>
            <a:r>
              <a:rPr lang="da-DK" sz="1500" dirty="0" err="1"/>
              <a:t>SARs</a:t>
            </a:r>
            <a:r>
              <a:rPr lang="da-DK" sz="1500" dirty="0"/>
              <a:t> bemanding af FSA-team</a:t>
            </a:r>
          </a:p>
          <a:p>
            <a:pPr>
              <a:lnSpc>
                <a:spcPct val="150000"/>
              </a:lnSpc>
            </a:pPr>
            <a:endParaRPr lang="da-DK" sz="1500" dirty="0"/>
          </a:p>
          <a:p>
            <a:pPr>
              <a:lnSpc>
                <a:spcPct val="150000"/>
              </a:lnSpc>
            </a:pPr>
            <a:r>
              <a:rPr lang="da-DK" sz="1500" dirty="0"/>
              <a:t>Projektet skal have løst opgaver i PID og kontrakt uden væsentlige udeståender før overdragelse til SAR</a:t>
            </a:r>
          </a:p>
          <a:p>
            <a:pPr lvl="0"/>
            <a:r>
              <a:rPr lang="da-DK" sz="1500" dirty="0"/>
              <a:t>Projektet skal sætte FSA-teamet grundigt ind i det, der overdrages, før det sker</a:t>
            </a:r>
          </a:p>
          <a:p>
            <a:pPr>
              <a:lnSpc>
                <a:spcPct val="150000"/>
              </a:lnSpc>
            </a:pPr>
            <a:endParaRPr lang="da-DK" sz="1500" dirty="0"/>
          </a:p>
          <a:p>
            <a:pPr>
              <a:lnSpc>
                <a:spcPct val="150000"/>
              </a:lnSpc>
            </a:pPr>
            <a:r>
              <a:rPr lang="da-DK" sz="1500" dirty="0"/>
              <a:t>Efter Driftsprøven overtager SAR/FSA ansvaret for drift, support og ændringer</a:t>
            </a:r>
          </a:p>
          <a:p>
            <a:pPr>
              <a:lnSpc>
                <a:spcPct val="150000"/>
              </a:lnSpc>
            </a:pPr>
            <a:r>
              <a:rPr lang="da-DK" sz="1500" dirty="0"/>
              <a:t>Efter Udrulning overtager SAR/FSA hele ansvaret for it-systemer og it-leverandørstyring</a:t>
            </a:r>
          </a:p>
          <a:p>
            <a:pPr>
              <a:lnSpc>
                <a:spcPct val="150000"/>
              </a:lnSpc>
            </a:pPr>
            <a:endParaRPr lang="da-DK" sz="1500" dirty="0"/>
          </a:p>
          <a:p>
            <a:pPr>
              <a:lnSpc>
                <a:spcPct val="150000"/>
              </a:lnSpc>
            </a:pPr>
            <a:endParaRPr lang="da-DK" sz="1500" dirty="0"/>
          </a:p>
        </p:txBody>
      </p:sp>
      <p:sp>
        <p:nvSpPr>
          <p:cNvPr id="5" name="Rektangel 4"/>
          <p:cNvSpPr/>
          <p:nvPr/>
        </p:nvSpPr>
        <p:spPr>
          <a:xfrm>
            <a:off x="2987824" y="0"/>
            <a:ext cx="4536504" cy="27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Fællesregional udfordring: Systemforvaltning </a:t>
            </a:r>
            <a:r>
              <a:rPr lang="da-DK" sz="1200" dirty="0" smtClean="0"/>
              <a:t>(ved fælles systemer)</a:t>
            </a:r>
            <a:endParaRPr lang="da-DK" sz="1600" dirty="0"/>
          </a:p>
        </p:txBody>
      </p:sp>
    </p:spTree>
    <p:extLst>
      <p:ext uri="{BB962C8B-B14F-4D97-AF65-F5344CB8AC3E}">
        <p14:creationId xmlns:p14="http://schemas.microsoft.com/office/powerpoint/2010/main" val="227657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1680" y="233491"/>
            <a:ext cx="6727702" cy="89125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da-DK" sz="2800" dirty="0" smtClean="0"/>
              <a:t>Fra RSI-Projekt til Forvaltning</a:t>
            </a:r>
            <a:r>
              <a:rPr lang="da-DK" sz="1600" b="0" dirty="0"/>
              <a:t/>
            </a:r>
            <a:br>
              <a:rPr lang="da-DK" sz="1600" b="0" dirty="0"/>
            </a:br>
            <a:r>
              <a:rPr lang="da-DK" sz="1600" b="0" dirty="0"/>
              <a:t>- </a:t>
            </a:r>
            <a:r>
              <a:rPr lang="da-DK" sz="1600" b="0" dirty="0" smtClean="0"/>
              <a:t>involvering </a:t>
            </a:r>
            <a:r>
              <a:rPr lang="da-DK" sz="1600" b="0" dirty="0"/>
              <a:t>af Systemansvarlig Region (SAR) i projektets faser</a:t>
            </a:r>
            <a:br>
              <a:rPr lang="da-DK" sz="1600" b="0" dirty="0"/>
            </a:br>
            <a:r>
              <a:rPr lang="da-DK" sz="1600" b="0" dirty="0"/>
              <a:t>- projektet har ansvaret for alle aktiviteter, men kan evt. aftale at andre udfører dem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9239394"/>
              </p:ext>
            </p:extLst>
          </p:nvPr>
        </p:nvGraphicFramePr>
        <p:xfrm>
          <a:off x="323528" y="1124744"/>
          <a:ext cx="8231041" cy="5009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4213"/>
                <a:gridCol w="1110397"/>
                <a:gridCol w="1306350"/>
                <a:gridCol w="718492"/>
                <a:gridCol w="718492"/>
                <a:gridCol w="1828890"/>
                <a:gridCol w="865327"/>
                <a:gridCol w="1028880"/>
              </a:tblGrid>
              <a:tr h="551543">
                <a:tc>
                  <a:txBody>
                    <a:bodyPr/>
                    <a:lstStyle/>
                    <a:p>
                      <a:r>
                        <a:rPr lang="da-DK" sz="1300" b="1" dirty="0" smtClean="0"/>
                        <a:t>IDE</a:t>
                      </a:r>
                      <a:endParaRPr lang="da-DK" sz="1300" b="1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300" b="1" dirty="0" smtClean="0"/>
                        <a:t>ANALYSE</a:t>
                      </a:r>
                      <a:endParaRPr lang="da-DK" sz="1300" b="1" dirty="0"/>
                    </a:p>
                  </a:txBody>
                  <a:tcPr marL="82944" marR="82944" marT="43543" marB="43543"/>
                </a:tc>
                <a:tc gridSpan="2">
                  <a:txBody>
                    <a:bodyPr/>
                    <a:lstStyle/>
                    <a:p>
                      <a:r>
                        <a:rPr lang="da-DK" sz="1300" b="1" dirty="0" smtClean="0"/>
                        <a:t>ANSKAFFELSE</a:t>
                      </a:r>
                      <a:endParaRPr lang="da-DK" sz="1300" b="1" dirty="0"/>
                    </a:p>
                  </a:txBody>
                  <a:tcPr marL="82944" marR="82944" marT="43543" marB="43543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da-DK" sz="1300" b="1" dirty="0" smtClean="0"/>
                        <a:t>GENNEMFØRELSE</a:t>
                      </a:r>
                      <a:endParaRPr lang="da-DK" sz="1300" b="1" dirty="0"/>
                    </a:p>
                  </a:txBody>
                  <a:tcPr marL="82944" marR="82944" marT="43543" marB="43543"/>
                </a:tc>
                <a:tc hMerge="1">
                  <a:txBody>
                    <a:bodyPr/>
                    <a:lstStyle/>
                    <a:p>
                      <a:endParaRPr lang="da-DK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300" b="1" dirty="0" smtClean="0"/>
                        <a:t>REALISE-RING</a:t>
                      </a:r>
                      <a:endParaRPr lang="da-DK" sz="1300" b="1" dirty="0"/>
                    </a:p>
                  </a:txBody>
                  <a:tcPr marL="82944" marR="82944" marT="43543" marB="43543"/>
                </a:tc>
              </a:tr>
              <a:tr h="667657">
                <a:tc>
                  <a:txBody>
                    <a:bodyPr/>
                    <a:lstStyle/>
                    <a:p>
                      <a:r>
                        <a:rPr lang="da-DK" sz="1200" b="1" dirty="0" smtClean="0"/>
                        <a:t>PG</a:t>
                      </a:r>
                      <a:endParaRPr lang="da-DK" sz="1200" b="1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200" b="1" dirty="0" smtClean="0"/>
                        <a:t>PID mv.</a:t>
                      </a:r>
                      <a:endParaRPr lang="da-DK" sz="1200" b="1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200" b="1" dirty="0" smtClean="0"/>
                        <a:t>Kravspecifikation</a:t>
                      </a:r>
                      <a:endParaRPr lang="da-DK" sz="1200" b="1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200" b="1" dirty="0" smtClean="0"/>
                        <a:t>Udbud</a:t>
                      </a:r>
                      <a:endParaRPr lang="da-DK" sz="1200" b="0" dirty="0" smtClean="0"/>
                    </a:p>
                    <a:p>
                      <a:r>
                        <a:rPr lang="da-DK" sz="1200" b="0" dirty="0" smtClean="0"/>
                        <a:t>Til Kontrakt</a:t>
                      </a:r>
                      <a:endParaRPr lang="da-DK" sz="1200" b="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200" b="1" dirty="0" err="1" smtClean="0"/>
                        <a:t>Afkla-ring</a:t>
                      </a:r>
                      <a:endParaRPr lang="da-DK" sz="1200" b="1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200" b="1" dirty="0" smtClean="0"/>
                        <a:t>Udvikling</a:t>
                      </a:r>
                      <a:endParaRPr lang="da-DK" sz="1200" b="0" dirty="0" smtClean="0"/>
                    </a:p>
                    <a:p>
                      <a:r>
                        <a:rPr lang="da-DK" sz="1200" b="0" dirty="0" smtClean="0"/>
                        <a:t>Til</a:t>
                      </a:r>
                      <a:r>
                        <a:rPr lang="da-DK" sz="1200" b="0" baseline="0" dirty="0" smtClean="0"/>
                        <a:t> Driftsprøven er godkendt</a:t>
                      </a:r>
                      <a:endParaRPr lang="da-DK" sz="1200" b="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200" b="1" dirty="0" err="1" smtClean="0"/>
                        <a:t>Imple-mentering</a:t>
                      </a:r>
                      <a:endParaRPr lang="da-DK" sz="1200" b="0" dirty="0" smtClean="0"/>
                    </a:p>
                    <a:p>
                      <a:r>
                        <a:rPr lang="da-DK" sz="1200" b="0" dirty="0" smtClean="0"/>
                        <a:t>Til Udrullet</a:t>
                      </a:r>
                      <a:endParaRPr lang="da-DK" sz="1200" b="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200" b="1" dirty="0" smtClean="0"/>
                        <a:t>Forvaltning</a:t>
                      </a:r>
                      <a:endParaRPr lang="da-DK" sz="1200" b="0" dirty="0" smtClean="0"/>
                    </a:p>
                    <a:p>
                      <a:r>
                        <a:rPr lang="da-DK" sz="1200" b="0" dirty="0" smtClean="0"/>
                        <a:t>Efter projektet</a:t>
                      </a:r>
                      <a:endParaRPr lang="da-DK" sz="1200" b="0" dirty="0"/>
                    </a:p>
                  </a:txBody>
                  <a:tcPr marL="82944" marR="82944" marT="43543" marB="43543"/>
                </a:tc>
              </a:tr>
              <a:tr h="3715657">
                <a:tc>
                  <a:txBody>
                    <a:bodyPr/>
                    <a:lstStyle/>
                    <a:p>
                      <a:r>
                        <a:rPr lang="da-DK" sz="900" dirty="0" smtClean="0"/>
                        <a:t>(Ingen </a:t>
                      </a:r>
                      <a:r>
                        <a:rPr lang="da-DK" sz="900" dirty="0" err="1" smtClean="0"/>
                        <a:t>invol-vering</a:t>
                      </a:r>
                      <a:r>
                        <a:rPr lang="da-DK" sz="900" baseline="0" dirty="0" smtClean="0"/>
                        <a:t> af SAR)</a:t>
                      </a:r>
                      <a:endParaRPr lang="da-DK" sz="9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900" b="1" u="none" dirty="0" smtClean="0">
                          <a:solidFill>
                            <a:schemeClr val="tx1"/>
                          </a:solidFill>
                        </a:rPr>
                        <a:t>RSIDIR udpeger SAR </a:t>
                      </a:r>
                      <a:r>
                        <a:rPr lang="da-DK" sz="900" b="0" dirty="0" err="1" smtClean="0">
                          <a:solidFill>
                            <a:schemeClr val="tx1"/>
                          </a:solidFill>
                        </a:rPr>
                        <a:t>mhp</a:t>
                      </a:r>
                      <a:r>
                        <a:rPr lang="da-DK" sz="9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900" b="0" dirty="0" err="1" smtClean="0">
                          <a:solidFill>
                            <a:schemeClr val="tx1"/>
                          </a:solidFill>
                        </a:rPr>
                        <a:t>SARs</a:t>
                      </a:r>
                      <a:r>
                        <a:rPr lang="da-DK" sz="900" b="0" dirty="0" smtClean="0">
                          <a:solidFill>
                            <a:schemeClr val="tx1"/>
                          </a:solidFill>
                        </a:rPr>
                        <a:t> opgaver i Anskaffelses-fasen</a:t>
                      </a:r>
                    </a:p>
                    <a:p>
                      <a:endParaRPr lang="da-DK" sz="9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900" b="0" dirty="0" smtClean="0">
                          <a:solidFill>
                            <a:schemeClr val="tx1"/>
                          </a:solidFill>
                        </a:rPr>
                        <a:t>For at SAR kan udpeges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da-DK" sz="900" b="1" baseline="0" dirty="0" smtClean="0">
                          <a:solidFill>
                            <a:schemeClr val="tx1"/>
                          </a:solidFill>
                        </a:rPr>
                        <a:t>skal </a:t>
                      </a:r>
                      <a:r>
                        <a:rPr lang="da-DK" sz="900" b="1" dirty="0" smtClean="0">
                          <a:solidFill>
                            <a:schemeClr val="tx1"/>
                          </a:solidFill>
                        </a:rPr>
                        <a:t>PID skitsere</a:t>
                      </a:r>
                      <a:r>
                        <a:rPr lang="da-DK" sz="900" b="1" baseline="0" dirty="0" smtClean="0">
                          <a:solidFill>
                            <a:schemeClr val="tx1"/>
                          </a:solidFill>
                        </a:rPr>
                        <a:t> flg.</a:t>
                      </a:r>
                      <a:r>
                        <a:rPr lang="da-DK" sz="900" b="0" dirty="0" smtClean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="0" dirty="0" smtClean="0">
                          <a:solidFill>
                            <a:schemeClr val="tx1"/>
                          </a:solidFill>
                        </a:rPr>
                        <a:t>Krav til systemets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900" b="0" dirty="0" smtClean="0">
                          <a:solidFill>
                            <a:schemeClr val="tx1"/>
                          </a:solidFill>
                        </a:rPr>
                        <a:t>SLA,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 support, </a:t>
                      </a:r>
                      <a:r>
                        <a:rPr lang="da-DK" sz="900" b="0" baseline="0" dirty="0" err="1" smtClean="0">
                          <a:solidFill>
                            <a:schemeClr val="tx1"/>
                          </a:solidFill>
                        </a:rPr>
                        <a:t>org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.- </a:t>
                      </a:r>
                      <a:r>
                        <a:rPr lang="da-DK" sz="900" b="0" baseline="0" dirty="0" err="1" smtClean="0">
                          <a:solidFill>
                            <a:schemeClr val="tx1"/>
                          </a:solidFill>
                        </a:rPr>
                        <a:t>implementeringuddannelse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, inkl. </a:t>
                      </a:r>
                      <a:r>
                        <a:rPr lang="da-DK" sz="900" b="0" baseline="0" dirty="0" err="1" smtClean="0">
                          <a:solidFill>
                            <a:schemeClr val="tx1"/>
                          </a:solidFill>
                        </a:rPr>
                        <a:t>regioner-nes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 egne opgaver med fx support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Gevinst-realiseringsplan inkl. </a:t>
                      </a:r>
                      <a:r>
                        <a:rPr lang="da-DK" sz="900" b="0" baseline="0" dirty="0" err="1" smtClean="0">
                          <a:solidFill>
                            <a:schemeClr val="tx1"/>
                          </a:solidFill>
                        </a:rPr>
                        <a:t>SARs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 rolle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="0" baseline="0" dirty="0" err="1" smtClean="0">
                          <a:solidFill>
                            <a:schemeClr val="tx1"/>
                          </a:solidFill>
                        </a:rPr>
                        <a:t>SARs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 opgave og ressourcebehov samt plan for overdragelse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="0" baseline="0" dirty="0" err="1" smtClean="0">
                          <a:solidFill>
                            <a:schemeClr val="tx1"/>
                          </a:solidFill>
                        </a:rPr>
                        <a:t>Souringmodel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 for drift: Skal SAR også </a:t>
                      </a:r>
                      <a:r>
                        <a:rPr lang="da-DK" sz="900" b="0" baseline="0" dirty="0" err="1" smtClean="0">
                          <a:solidFill>
                            <a:schemeClr val="tx1"/>
                          </a:solidFill>
                        </a:rPr>
                        <a:t>drifte</a:t>
                      </a:r>
                      <a:r>
                        <a:rPr lang="da-DK" sz="900" b="0" baseline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900" u="sng" dirty="0" smtClean="0"/>
                        <a:t>Evt</a:t>
                      </a:r>
                      <a:r>
                        <a:rPr lang="da-DK" sz="900" dirty="0" smtClean="0"/>
                        <a:t>. tilpasses Styregruppens</a:t>
                      </a:r>
                      <a:r>
                        <a:rPr lang="da-DK" sz="900" baseline="0" dirty="0" smtClean="0"/>
                        <a:t> personkreds i lyset af, at SAR er udpeget</a:t>
                      </a:r>
                      <a:endParaRPr lang="da-DK" sz="900" dirty="0" smtClean="0"/>
                    </a:p>
                    <a:p>
                      <a:endParaRPr lang="da-DK" sz="900" dirty="0" smtClean="0"/>
                    </a:p>
                    <a:p>
                      <a:r>
                        <a:rPr lang="da-DK" sz="900" b="1" dirty="0" smtClean="0"/>
                        <a:t>SAR kvalitetssikrer komplethed</a:t>
                      </a:r>
                      <a:r>
                        <a:rPr lang="da-DK" sz="900" b="1" baseline="0" dirty="0" smtClean="0"/>
                        <a:t> (ikke indhold) af flg. krav</a:t>
                      </a:r>
                      <a:r>
                        <a:rPr lang="da-DK" sz="900" baseline="0" dirty="0" smtClean="0"/>
                        <a:t>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/>
                        <a:t>SLA og SLA-rapportering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/>
                        <a:t>Support og </a:t>
                      </a:r>
                      <a:r>
                        <a:rPr lang="da-DK" sz="900" baseline="0" dirty="0" err="1" smtClean="0"/>
                        <a:t>supportflow</a:t>
                      </a:r>
                      <a:r>
                        <a:rPr lang="da-DK" sz="900" baseline="0" dirty="0" smtClean="0"/>
                        <a:t> ml regioner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/>
                        <a:t>Ændrings-bestilling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err="1" smtClean="0"/>
                        <a:t>Org.impl</a:t>
                      </a:r>
                      <a:r>
                        <a:rPr lang="da-DK" sz="900" baseline="0" dirty="0" smtClean="0"/>
                        <a:t>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/>
                        <a:t>Uddannelse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da-DK" sz="900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da-DK" sz="900" u="sng" baseline="0" dirty="0" smtClean="0">
                          <a:solidFill>
                            <a:schemeClr val="tx1"/>
                          </a:solidFill>
                        </a:rPr>
                        <a:t>Hvis</a:t>
                      </a:r>
                      <a:r>
                        <a:rPr lang="da-DK" sz="900" baseline="0" dirty="0" smtClean="0">
                          <a:solidFill>
                            <a:schemeClr val="tx1"/>
                          </a:solidFill>
                        </a:rPr>
                        <a:t> SAR har it-drift, så hjælper SAR projektet med at beskrive it-drift-miljøerne til udbudsmaterialet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900" dirty="0" smtClean="0"/>
                        <a:t>SAR er med til at </a:t>
                      </a:r>
                      <a:r>
                        <a:rPr lang="da-DK" sz="900" b="1" dirty="0" smtClean="0"/>
                        <a:t>vurdere tilbud</a:t>
                      </a:r>
                      <a:r>
                        <a:rPr lang="da-DK" sz="900" dirty="0" smtClean="0"/>
                        <a:t> </a:t>
                      </a:r>
                      <a:r>
                        <a:rPr lang="da-DK" sz="900" dirty="0" err="1" smtClean="0"/>
                        <a:t>mhp</a:t>
                      </a:r>
                      <a:r>
                        <a:rPr lang="da-DK" sz="900" dirty="0" smtClean="0"/>
                        <a:t> de krav, som SAR kvalitets-sikrede</a:t>
                      </a:r>
                      <a:endParaRPr lang="da-DK" sz="9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900" dirty="0" smtClean="0"/>
                        <a:t>SAR er med til at </a:t>
                      </a:r>
                      <a:r>
                        <a:rPr lang="da-DK" sz="900" b="1" dirty="0" smtClean="0"/>
                        <a:t>afklare leverancer </a:t>
                      </a:r>
                      <a:r>
                        <a:rPr lang="da-DK" sz="900" dirty="0" smtClean="0"/>
                        <a:t>med</a:t>
                      </a:r>
                      <a:r>
                        <a:rPr lang="da-DK" sz="900" baseline="0" dirty="0" smtClean="0"/>
                        <a:t> </a:t>
                      </a:r>
                      <a:r>
                        <a:rPr lang="da-DK" sz="900" baseline="0" dirty="0" err="1" smtClean="0"/>
                        <a:t>leveran-døren</a:t>
                      </a:r>
                      <a:r>
                        <a:rPr lang="da-DK" sz="900" baseline="0" dirty="0" smtClean="0"/>
                        <a:t> </a:t>
                      </a:r>
                      <a:r>
                        <a:rPr lang="da-DK" sz="900" dirty="0" err="1" smtClean="0"/>
                        <a:t>mht</a:t>
                      </a:r>
                      <a:r>
                        <a:rPr lang="da-DK" sz="900" dirty="0" smtClean="0"/>
                        <a:t> de krav, som SAR kvalitets-sikrede</a:t>
                      </a:r>
                    </a:p>
                    <a:p>
                      <a:endParaRPr lang="da-DK" sz="9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900" u="sng" baseline="0" dirty="0" smtClean="0"/>
                        <a:t>Hvis</a:t>
                      </a:r>
                      <a:r>
                        <a:rPr lang="da-DK" sz="900" baseline="0" dirty="0" smtClean="0"/>
                        <a:t> SAR har it-drift etablerer SAR de </a:t>
                      </a:r>
                      <a:r>
                        <a:rPr lang="da-DK" sz="900" b="1" baseline="0" dirty="0" smtClean="0"/>
                        <a:t>aftalte it-miljøer</a:t>
                      </a:r>
                    </a:p>
                    <a:p>
                      <a:endParaRPr lang="da-DK" sz="900" baseline="0" dirty="0" smtClean="0"/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900" baseline="0" dirty="0" smtClean="0">
                          <a:solidFill>
                            <a:schemeClr val="tx1"/>
                          </a:solidFill>
                        </a:rPr>
                        <a:t>Projektet sikrer </a:t>
                      </a:r>
                      <a:r>
                        <a:rPr lang="da-DK" sz="900" b="1" baseline="0" dirty="0" smtClean="0">
                          <a:solidFill>
                            <a:schemeClr val="tx1"/>
                          </a:solidFill>
                        </a:rPr>
                        <a:t>overdragelse  til FSA-team </a:t>
                      </a:r>
                      <a:r>
                        <a:rPr lang="da-DK" sz="900" baseline="0" dirty="0" smtClean="0">
                          <a:solidFill>
                            <a:schemeClr val="tx1"/>
                          </a:solidFill>
                        </a:rPr>
                        <a:t>og uddanner teamet i systemer og opgaver</a:t>
                      </a:r>
                    </a:p>
                    <a:p>
                      <a:endParaRPr lang="da-DK" sz="900" baseline="0" dirty="0" smtClean="0"/>
                    </a:p>
                    <a:p>
                      <a:r>
                        <a:rPr lang="da-DK" sz="900" b="1" baseline="0" dirty="0" smtClean="0"/>
                        <a:t>Før overdragelse skal flg. være opfyldt</a:t>
                      </a:r>
                      <a:r>
                        <a:rPr lang="da-DK" sz="900" baseline="0" dirty="0" smtClean="0"/>
                        <a:t>:</a:t>
                      </a:r>
                    </a:p>
                    <a:p>
                      <a:pPr marL="171450" marR="0" indent="-17145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da-DK" sz="900" baseline="0" dirty="0" smtClean="0">
                          <a:solidFill>
                            <a:schemeClr val="tx1"/>
                          </a:solidFill>
                        </a:rPr>
                        <a:t>Projektet aftaler overdragelseskriterier med SAR, heri hvor store udeståender, der kan overdrages til SAR</a:t>
                      </a:r>
                    </a:p>
                    <a:p>
                      <a:pPr marL="171450" marR="0" indent="-17145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da-DK" sz="900" baseline="0" dirty="0" smtClean="0"/>
                        <a:t>It-systemer skal være komplette iht. </a:t>
                      </a:r>
                      <a:r>
                        <a:rPr lang="da-DK" sz="900" baseline="0" dirty="0" err="1" smtClean="0"/>
                        <a:t>projektscope</a:t>
                      </a:r>
                      <a:r>
                        <a:rPr lang="da-DK" sz="900" baseline="0" dirty="0" smtClean="0"/>
                        <a:t>, uden væsentlige udeståender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/>
                        <a:t>Væsentlige fejl er løst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/>
                        <a:t>Ændringsønsker </a:t>
                      </a:r>
                      <a:r>
                        <a:rPr lang="da-DK" sz="900" baseline="0" dirty="0" smtClean="0">
                          <a:solidFill>
                            <a:schemeClr val="tx1"/>
                          </a:solidFill>
                        </a:rPr>
                        <a:t>dokumenteret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>
                          <a:solidFill>
                            <a:schemeClr val="tx1"/>
                          </a:solidFill>
                        </a:rPr>
                        <a:t>Plan for gevinst-realisering </a:t>
                      </a:r>
                      <a:r>
                        <a:rPr lang="da-DK" sz="900" baseline="0" dirty="0" smtClean="0"/>
                        <a:t>skal præcisere SAR s </a:t>
                      </a:r>
                      <a:r>
                        <a:rPr lang="da-DK" sz="900" u="sng" baseline="0" dirty="0" smtClean="0"/>
                        <a:t>evt</a:t>
                      </a:r>
                      <a:r>
                        <a:rPr lang="da-DK" sz="900" baseline="0" dirty="0" smtClean="0"/>
                        <a:t>. rolle heri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>
                          <a:solidFill>
                            <a:schemeClr val="tx1"/>
                          </a:solidFill>
                        </a:rPr>
                        <a:t>Regionerne og SAR har indgået data-behandleraftaler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>
                          <a:solidFill>
                            <a:schemeClr val="tx1"/>
                          </a:solidFill>
                        </a:rPr>
                        <a:t>SYS har godkendt overdragelsen til SAR via overgangsrapport med tjekliste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900" b="1" dirty="0" smtClean="0"/>
                        <a:t>Fra første region går i drift </a:t>
                      </a:r>
                      <a:r>
                        <a:rPr lang="da-DK" sz="900" dirty="0" smtClean="0"/>
                        <a:t>har SAR/FSA </a:t>
                      </a:r>
                      <a:r>
                        <a:rPr lang="da-DK" sz="900" baseline="0" dirty="0" smtClean="0"/>
                        <a:t>ansvaret for: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dirty="0" smtClean="0"/>
                        <a:t>Drift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dirty="0" smtClean="0"/>
                        <a:t>Support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dirty="0" smtClean="0"/>
                        <a:t>Ændringer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da-DK" sz="900" dirty="0" smtClean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da-DK" sz="900" b="1" dirty="0" smtClean="0"/>
                        <a:t>Projektet bevarer</a:t>
                      </a:r>
                      <a:r>
                        <a:rPr lang="da-DK" sz="900" b="1" baseline="0" dirty="0" smtClean="0"/>
                        <a:t> ansvaret for</a:t>
                      </a:r>
                      <a:r>
                        <a:rPr lang="da-DK" sz="900" baseline="0" dirty="0" smtClean="0"/>
                        <a:t>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smtClean="0"/>
                        <a:t>Udrulning på alle </a:t>
                      </a:r>
                      <a:r>
                        <a:rPr lang="da-DK" sz="900" baseline="0" dirty="0" err="1" smtClean="0"/>
                        <a:t>org</a:t>
                      </a:r>
                      <a:r>
                        <a:rPr lang="da-DK" sz="900" baseline="0" dirty="0" smtClean="0"/>
                        <a:t>. enheder </a:t>
                      </a:r>
                      <a:r>
                        <a:rPr lang="da-DK" sz="900" baseline="0" dirty="0" err="1" smtClean="0"/>
                        <a:t>jf</a:t>
                      </a:r>
                      <a:r>
                        <a:rPr lang="da-DK" sz="900" baseline="0" dirty="0" smtClean="0"/>
                        <a:t> PID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a-DK" sz="900" baseline="0" dirty="0" err="1" smtClean="0"/>
                        <a:t>Uddan-nelse</a:t>
                      </a:r>
                      <a:r>
                        <a:rPr lang="da-DK" sz="900" baseline="0" dirty="0" smtClean="0"/>
                        <a:t> af brugere v/ udrulning</a:t>
                      </a:r>
                      <a:endParaRPr lang="da-DK" sz="9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900" b="1" dirty="0" smtClean="0"/>
                        <a:t>SAR/FSA har det fulde ansvar </a:t>
                      </a:r>
                      <a:r>
                        <a:rPr lang="da-DK" sz="900" dirty="0" smtClean="0"/>
                        <a:t>for it-systemet og styring af it-leverandøren, herunder bl.a. uddannelse</a:t>
                      </a:r>
                      <a:r>
                        <a:rPr lang="da-DK" sz="900" baseline="0" dirty="0" smtClean="0"/>
                        <a:t> af brugere</a:t>
                      </a:r>
                      <a:endParaRPr lang="da-DK" sz="900" dirty="0" smtClean="0"/>
                    </a:p>
                    <a:p>
                      <a:endParaRPr lang="da-DK" sz="900" dirty="0" smtClean="0"/>
                    </a:p>
                    <a:p>
                      <a:r>
                        <a:rPr lang="da-DK" sz="900" dirty="0" smtClean="0"/>
                        <a:t>SAR</a:t>
                      </a:r>
                      <a:r>
                        <a:rPr lang="da-DK" sz="900" baseline="0" dirty="0" smtClean="0"/>
                        <a:t> følger op på regionernes </a:t>
                      </a:r>
                      <a:r>
                        <a:rPr lang="da-DK" sz="900" b="1" baseline="0" dirty="0" smtClean="0"/>
                        <a:t>gevinster</a:t>
                      </a:r>
                      <a:r>
                        <a:rPr lang="da-DK" sz="900" baseline="0" dirty="0" smtClean="0"/>
                        <a:t>, </a:t>
                      </a:r>
                      <a:r>
                        <a:rPr lang="da-DK" sz="900" u="sng" baseline="0" dirty="0" smtClean="0"/>
                        <a:t>såfremt</a:t>
                      </a:r>
                      <a:r>
                        <a:rPr lang="da-DK" sz="900" baseline="0" dirty="0" smtClean="0"/>
                        <a:t> SAR har fået dette ansvar via Gevinst-realiserings-planen</a:t>
                      </a:r>
                      <a:endParaRPr lang="da-DK" sz="900" dirty="0"/>
                    </a:p>
                  </a:txBody>
                  <a:tcPr marL="82944" marR="82944" marT="43543" marB="43543"/>
                </a:tc>
              </a:tr>
            </a:tbl>
          </a:graphicData>
        </a:graphic>
      </p:graphicFrame>
      <p:sp>
        <p:nvSpPr>
          <p:cNvPr id="6" name="Rektangel 5"/>
          <p:cNvSpPr/>
          <p:nvPr/>
        </p:nvSpPr>
        <p:spPr>
          <a:xfrm>
            <a:off x="3059832" y="0"/>
            <a:ext cx="4464496" cy="27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Fællesregional udfordring: Systemforvaltning </a:t>
            </a:r>
            <a:r>
              <a:rPr lang="da-DK" sz="1200" dirty="0" smtClean="0"/>
              <a:t>(ved fælles systemer)</a:t>
            </a:r>
            <a:endParaRPr lang="da-DK" sz="1600" dirty="0"/>
          </a:p>
        </p:txBody>
      </p:sp>
    </p:spTree>
    <p:extLst>
      <p:ext uri="{BB962C8B-B14F-4D97-AF65-F5344CB8AC3E}">
        <p14:creationId xmlns:p14="http://schemas.microsoft.com/office/powerpoint/2010/main" val="103229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16844" y="1325164"/>
            <a:ext cx="9144000" cy="5344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35496" y="0"/>
            <a:ext cx="9108504" cy="33265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da-DK" sz="2400" dirty="0" smtClean="0"/>
              <a:t>PG vs PID vs Styregruppebilag</a:t>
            </a:r>
            <a:endParaRPr lang="da-DK" sz="2400" dirty="0"/>
          </a:p>
        </p:txBody>
      </p:sp>
      <p:graphicFrame>
        <p:nvGraphicFramePr>
          <p:cNvPr id="13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9499700"/>
              </p:ext>
            </p:extLst>
          </p:nvPr>
        </p:nvGraphicFramePr>
        <p:xfrm>
          <a:off x="16843" y="332656"/>
          <a:ext cx="9091660" cy="653278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4757"/>
                <a:gridCol w="1123895"/>
                <a:gridCol w="1079392"/>
                <a:gridCol w="1037073"/>
                <a:gridCol w="1008112"/>
                <a:gridCol w="961692"/>
                <a:gridCol w="1002292"/>
                <a:gridCol w="1002292"/>
                <a:gridCol w="922155"/>
              </a:tblGrid>
              <a:tr h="864099"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Projekt-elementer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I. Formål</a:t>
                      </a:r>
                    </a:p>
                    <a:p>
                      <a:r>
                        <a:rPr lang="da-DK" sz="1100" dirty="0" smtClean="0"/>
                        <a:t>Baggrund</a:t>
                      </a:r>
                    </a:p>
                    <a:p>
                      <a:r>
                        <a:rPr lang="da-DK" sz="1100" dirty="0" smtClean="0"/>
                        <a:t>Mål</a:t>
                      </a:r>
                      <a:endParaRPr lang="da-DK" sz="1100" baseline="0" dirty="0" smtClean="0"/>
                    </a:p>
                    <a:p>
                      <a:r>
                        <a:rPr lang="da-DK" sz="1100" baseline="0" dirty="0" smtClean="0"/>
                        <a:t>Succeskriterier</a:t>
                      </a:r>
                    </a:p>
                    <a:p>
                      <a:r>
                        <a:rPr lang="da-DK" sz="1100" baseline="0" dirty="0" smtClean="0"/>
                        <a:t>Leverancer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II. </a:t>
                      </a:r>
                    </a:p>
                    <a:p>
                      <a:r>
                        <a:rPr lang="da-DK" sz="1100" dirty="0" smtClean="0"/>
                        <a:t>Interessenter</a:t>
                      </a:r>
                    </a:p>
                    <a:p>
                      <a:r>
                        <a:rPr lang="da-DK" sz="1100" dirty="0" smtClean="0"/>
                        <a:t>Organisation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III. </a:t>
                      </a:r>
                    </a:p>
                    <a:p>
                      <a:r>
                        <a:rPr lang="da-DK" sz="1100" dirty="0" smtClean="0"/>
                        <a:t>Tidsplan </a:t>
                      </a:r>
                      <a:r>
                        <a:rPr lang="da-DK" sz="1100" dirty="0" err="1" smtClean="0"/>
                        <a:t>Afhængig-heder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IV. </a:t>
                      </a:r>
                    </a:p>
                    <a:p>
                      <a:r>
                        <a:rPr lang="da-DK" sz="1100" dirty="0" smtClean="0"/>
                        <a:t>Business Case </a:t>
                      </a:r>
                    </a:p>
                    <a:p>
                      <a:r>
                        <a:rPr lang="da-DK" sz="1100" dirty="0" smtClean="0"/>
                        <a:t>Finansiering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V. </a:t>
                      </a:r>
                    </a:p>
                    <a:p>
                      <a:r>
                        <a:rPr lang="da-DK" sz="1100" dirty="0" smtClean="0"/>
                        <a:t>Risici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VI. </a:t>
                      </a:r>
                    </a:p>
                    <a:p>
                      <a:r>
                        <a:rPr lang="da-DK" sz="1100" dirty="0" smtClean="0"/>
                        <a:t>Arkitektur</a:t>
                      </a:r>
                    </a:p>
                    <a:p>
                      <a:r>
                        <a:rPr lang="da-DK" sz="1100" dirty="0" smtClean="0"/>
                        <a:t>Sikkerhed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VII. </a:t>
                      </a:r>
                    </a:p>
                    <a:p>
                      <a:r>
                        <a:rPr lang="da-DK" sz="1100" dirty="0" smtClean="0"/>
                        <a:t>Anskaffelse</a:t>
                      </a:r>
                    </a:p>
                    <a:p>
                      <a:r>
                        <a:rPr lang="da-DK" sz="1100" dirty="0" smtClean="0"/>
                        <a:t>System-forvaltning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VIII. </a:t>
                      </a:r>
                    </a:p>
                    <a:p>
                      <a:r>
                        <a:rPr lang="da-DK" sz="1100" dirty="0" smtClean="0"/>
                        <a:t>Kvalitet-styring</a:t>
                      </a:r>
                      <a:endParaRPr lang="da-DK" sz="1100" dirty="0"/>
                    </a:p>
                  </a:txBody>
                  <a:tcPr marL="82944" marR="82944" marT="43543" marB="43543"/>
                </a:tc>
              </a:tr>
              <a:tr h="1378973">
                <a:tc>
                  <a:txBody>
                    <a:bodyPr/>
                    <a:lstStyle/>
                    <a:p>
                      <a:r>
                        <a:rPr lang="da-DK" sz="1100" b="1" dirty="0" smtClean="0"/>
                        <a:t>Projekt-grundlag </a:t>
                      </a:r>
                      <a:r>
                        <a:rPr lang="da-DK" sz="1100" b="0" dirty="0" smtClean="0"/>
                        <a:t>til</a:t>
                      </a:r>
                      <a:r>
                        <a:rPr lang="da-DK" sz="1100" b="1" dirty="0" smtClean="0"/>
                        <a:t> RSIDIR</a:t>
                      </a:r>
                      <a:r>
                        <a:rPr lang="da-DK" sz="1100" b="0" dirty="0" smtClean="0"/>
                        <a:t> efter</a:t>
                      </a:r>
                      <a:r>
                        <a:rPr lang="da-DK" sz="1100" b="0" baseline="0" dirty="0" smtClean="0"/>
                        <a:t> idefasen</a:t>
                      </a:r>
                      <a:endParaRPr lang="da-DK" sz="1100" b="1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Formål</a:t>
                      </a:r>
                    </a:p>
                    <a:p>
                      <a:r>
                        <a:rPr lang="da-DK" sz="1000" dirty="0" smtClean="0"/>
                        <a:t>Baggrund</a:t>
                      </a:r>
                    </a:p>
                    <a:p>
                      <a:r>
                        <a:rPr lang="da-DK" sz="1000" dirty="0" smtClean="0"/>
                        <a:t>Mål og s</a:t>
                      </a:r>
                      <a:r>
                        <a:rPr lang="da-DK" sz="1000" baseline="0" dirty="0" smtClean="0"/>
                        <a:t>ucceskriterier</a:t>
                      </a:r>
                    </a:p>
                    <a:p>
                      <a:r>
                        <a:rPr lang="da-DK" sz="1000" baseline="0" dirty="0" smtClean="0"/>
                        <a:t>Leverancer og projektomfang</a:t>
                      </a:r>
                      <a:endParaRPr lang="da-DK" sz="1000" dirty="0" smtClean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/>
                        <a:t>Hypotese om</a:t>
                      </a:r>
                      <a:r>
                        <a:rPr lang="da-DK" sz="1000" baseline="0" dirty="0" smtClean="0"/>
                        <a:t> 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baseline="0" dirty="0" smtClean="0"/>
                        <a:t>3-7 h</a:t>
                      </a:r>
                      <a:r>
                        <a:rPr lang="da-DK" sz="1000" dirty="0" smtClean="0"/>
                        <a:t>oved-interessenter, deres behov og</a:t>
                      </a:r>
                      <a:r>
                        <a:rPr lang="da-DK" sz="1000" baseline="0" dirty="0" smtClean="0"/>
                        <a:t> håndtering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Organisation I analysefasen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i="0" dirty="0" smtClean="0"/>
                        <a:t>Hypotese</a:t>
                      </a:r>
                      <a:r>
                        <a:rPr lang="da-DK" sz="1000" i="0" baseline="0" dirty="0" smtClean="0"/>
                        <a:t> om h</a:t>
                      </a:r>
                      <a:r>
                        <a:rPr lang="da-DK" sz="1000" i="0" dirty="0" smtClean="0"/>
                        <a:t>ovedtidsplan</a:t>
                      </a:r>
                      <a:r>
                        <a:rPr lang="da-DK" sz="1000" i="0" baseline="0" dirty="0" smtClean="0"/>
                        <a:t> i grafisk visning</a:t>
                      </a:r>
                    </a:p>
                    <a:p>
                      <a:endParaRPr lang="da-DK" sz="1000" i="0" baseline="0" dirty="0" smtClean="0"/>
                    </a:p>
                    <a:p>
                      <a:r>
                        <a:rPr lang="da-DK" sz="1000" i="0" baseline="0" dirty="0" smtClean="0"/>
                        <a:t>Grov plan for og spørgsmål til analysefasen</a:t>
                      </a:r>
                      <a:endParaRPr lang="da-DK" sz="1000" i="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i="0" dirty="0" smtClean="0"/>
                        <a:t>Hypotese om business case, gevinster</a:t>
                      </a:r>
                      <a:r>
                        <a:rPr lang="da-DK" sz="1000" i="0" baseline="0" dirty="0" smtClean="0"/>
                        <a:t> vs. investeringer,</a:t>
                      </a:r>
                      <a:r>
                        <a:rPr lang="da-DK" sz="1000" i="0" dirty="0" smtClean="0"/>
                        <a:t> periodiseret</a:t>
                      </a:r>
                      <a:r>
                        <a:rPr lang="da-DK" sz="1000" i="0" baseline="0" dirty="0" smtClean="0"/>
                        <a:t> per budgetår over 5 år, specificeret per region</a:t>
                      </a:r>
                      <a:endParaRPr lang="da-DK" sz="1000" i="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Hypotese om 3-5 vigtigste risici</a:t>
                      </a:r>
                      <a:r>
                        <a:rPr lang="da-DK" sz="1000" baseline="0" dirty="0" smtClean="0"/>
                        <a:t> og håndtering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Hypotese om fremtidige arbejdsgange</a:t>
                      </a:r>
                      <a:r>
                        <a:rPr lang="da-DK" sz="1000" baseline="0" dirty="0" smtClean="0"/>
                        <a:t>, informationer og it-landskab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Hypotese om</a:t>
                      </a:r>
                      <a:r>
                        <a:rPr lang="da-DK" sz="1000" baseline="0" dirty="0" smtClean="0"/>
                        <a:t> a</a:t>
                      </a:r>
                      <a:r>
                        <a:rPr lang="da-DK" sz="1000" dirty="0" smtClean="0"/>
                        <a:t>nskaffelses-strategi</a:t>
                      </a:r>
                      <a:r>
                        <a:rPr lang="da-DK" sz="1000" baseline="0" dirty="0" smtClean="0"/>
                        <a:t> for it</a:t>
                      </a:r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Hypotese</a:t>
                      </a:r>
                      <a:r>
                        <a:rPr lang="da-DK" sz="1000" baseline="0" dirty="0" smtClean="0"/>
                        <a:t> om s</a:t>
                      </a:r>
                      <a:r>
                        <a:rPr lang="da-DK" sz="1000" dirty="0" smtClean="0"/>
                        <a:t>ystemernes driftsmæssige</a:t>
                      </a:r>
                      <a:r>
                        <a:rPr lang="da-DK" sz="1000" baseline="0" dirty="0" smtClean="0"/>
                        <a:t> </a:t>
                      </a:r>
                      <a:r>
                        <a:rPr lang="da-DK" sz="1000" baseline="0" dirty="0" err="1" smtClean="0"/>
                        <a:t>kritikalitet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Nej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</a:tr>
              <a:tr h="2160240">
                <a:tc>
                  <a:txBody>
                    <a:bodyPr/>
                    <a:lstStyle/>
                    <a:p>
                      <a:r>
                        <a:rPr lang="da-DK" sz="1100" dirty="0" smtClean="0"/>
                        <a:t>Yderligere</a:t>
                      </a:r>
                      <a:r>
                        <a:rPr lang="da-DK" sz="1100" baseline="0" dirty="0" smtClean="0"/>
                        <a:t> indhold i</a:t>
                      </a:r>
                    </a:p>
                    <a:p>
                      <a:r>
                        <a:rPr lang="da-DK" sz="1100" b="1" baseline="0" dirty="0" smtClean="0"/>
                        <a:t>PID </a:t>
                      </a:r>
                      <a:r>
                        <a:rPr lang="da-DK" sz="1100" b="0" baseline="0" dirty="0" smtClean="0"/>
                        <a:t>til </a:t>
                      </a:r>
                      <a:r>
                        <a:rPr lang="da-DK" sz="1100" b="1" baseline="0" dirty="0" smtClean="0"/>
                        <a:t>RSIDIR</a:t>
                      </a:r>
                      <a:r>
                        <a:rPr lang="da-DK" sz="1100" b="0" baseline="0" dirty="0" smtClean="0"/>
                        <a:t> efter analysefasen</a:t>
                      </a:r>
                      <a:endParaRPr lang="da-DK" sz="1100" b="1" dirty="0" smtClean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/>
                        <a:t>Afgrænsning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000" dirty="0" smtClean="0"/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/>
                        <a:t>Målemetoder fastlægges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000" dirty="0" smtClean="0"/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/>
                        <a:t>Gevinstejere efter projektet udpeges</a:t>
                      </a:r>
                      <a:r>
                        <a:rPr lang="da-DK" sz="1000" baseline="0" dirty="0" smtClean="0"/>
                        <a:t> </a:t>
                      </a:r>
                      <a:r>
                        <a:rPr lang="da-DK" sz="1000" dirty="0" smtClean="0"/>
                        <a:t>per region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/>
                        <a:t>Valideret</a:t>
                      </a:r>
                      <a:r>
                        <a:rPr lang="da-DK" sz="1000" baseline="0" dirty="0" smtClean="0"/>
                        <a:t> 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baseline="0" dirty="0" smtClean="0"/>
                        <a:t>3-7 h</a:t>
                      </a:r>
                      <a:r>
                        <a:rPr lang="da-DK" sz="1000" dirty="0" smtClean="0"/>
                        <a:t>oved-interessenter, deres behov og</a:t>
                      </a:r>
                      <a:r>
                        <a:rPr lang="da-DK" sz="1000" baseline="0" dirty="0" smtClean="0"/>
                        <a:t> håndtering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000" baseline="0" dirty="0" smtClean="0"/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baseline="0" dirty="0" smtClean="0"/>
                        <a:t>Styregruppe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baseline="0" dirty="0" smtClean="0"/>
                        <a:t>Projektgruppe med roller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baseline="0" dirty="0" smtClean="0"/>
                        <a:t>Kliniske koordinations-fora, </a:t>
                      </a:r>
                      <a:r>
                        <a:rPr lang="da-DK" sz="1000" baseline="0" dirty="0" err="1" smtClean="0"/>
                        <a:t>bruger-grupper</a:t>
                      </a:r>
                      <a:r>
                        <a:rPr lang="da-DK" sz="1000" baseline="0" dirty="0" smtClean="0"/>
                        <a:t> mv.?</a:t>
                      </a:r>
                      <a:endParaRPr lang="da-DK" sz="1000" dirty="0" smtClean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b="0" i="0" dirty="0" smtClean="0"/>
                        <a:t>Valideret</a:t>
                      </a:r>
                      <a:r>
                        <a:rPr lang="da-DK" sz="1000" i="0" dirty="0" smtClean="0"/>
                        <a:t> </a:t>
                      </a:r>
                      <a:r>
                        <a:rPr lang="da-DK" sz="1000" i="0" baseline="0" dirty="0" smtClean="0"/>
                        <a:t>h</a:t>
                      </a:r>
                      <a:r>
                        <a:rPr lang="da-DK" sz="1000" i="0" dirty="0" smtClean="0"/>
                        <a:t>ovedplan</a:t>
                      </a:r>
                      <a:r>
                        <a:rPr lang="da-DK" sz="1000" i="0" baseline="0" dirty="0" smtClean="0"/>
                        <a:t> i grafisk visning</a:t>
                      </a:r>
                    </a:p>
                    <a:p>
                      <a:endParaRPr lang="da-DK" sz="1000" i="0" baseline="0" dirty="0" smtClean="0"/>
                    </a:p>
                    <a:p>
                      <a:r>
                        <a:rPr lang="da-DK" sz="1000" i="0" baseline="0" dirty="0" smtClean="0"/>
                        <a:t>Vigtigste afhængigheder</a:t>
                      </a:r>
                    </a:p>
                    <a:p>
                      <a:endParaRPr lang="da-DK" sz="1000" i="0" baseline="0" dirty="0" smtClean="0"/>
                    </a:p>
                    <a:p>
                      <a:r>
                        <a:rPr lang="da-DK" sz="1000" i="0" baseline="0" dirty="0" smtClean="0"/>
                        <a:t>Grov plan for anskaffelses-fasen</a:t>
                      </a:r>
                      <a:endParaRPr lang="da-DK" sz="1000" i="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i="0" dirty="0" smtClean="0"/>
                        <a:t>Valideret business</a:t>
                      </a:r>
                      <a:r>
                        <a:rPr lang="da-DK" sz="1000" i="0" baseline="0" dirty="0" smtClean="0"/>
                        <a:t> case </a:t>
                      </a:r>
                      <a:r>
                        <a:rPr lang="da-DK" sz="1000" i="0" dirty="0" smtClean="0"/>
                        <a:t>gevinster</a:t>
                      </a:r>
                      <a:r>
                        <a:rPr lang="da-DK" sz="1000" i="0" baseline="0" dirty="0" smtClean="0"/>
                        <a:t> vs. investeringer, </a:t>
                      </a:r>
                      <a:r>
                        <a:rPr lang="da-DK" sz="1000" i="0" dirty="0" smtClean="0"/>
                        <a:t>periodiseret per budgetår over</a:t>
                      </a:r>
                      <a:r>
                        <a:rPr lang="da-DK" sz="1000" i="0" baseline="0" dirty="0" smtClean="0"/>
                        <a:t> 5 år, specificeret per region</a:t>
                      </a:r>
                    </a:p>
                    <a:p>
                      <a:endParaRPr lang="da-DK" sz="1000" i="0" baseline="0" dirty="0" smtClean="0"/>
                    </a:p>
                    <a:p>
                      <a:r>
                        <a:rPr lang="da-DK" sz="1000" i="0" baseline="0" dirty="0" smtClean="0"/>
                        <a:t>Vigtigste forudsætninger</a:t>
                      </a:r>
                      <a:endParaRPr lang="da-DK" sz="1000" i="0" dirty="0" smtClean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/>
                        <a:t>Risikostyrings-strategi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000" dirty="0" smtClean="0"/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/>
                        <a:t>Valideret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/>
                        <a:t>3-5</a:t>
                      </a:r>
                      <a:r>
                        <a:rPr lang="da-DK" sz="1000" baseline="0" dirty="0" smtClean="0"/>
                        <a:t> </a:t>
                      </a:r>
                      <a:r>
                        <a:rPr lang="da-DK" sz="1000" dirty="0" smtClean="0"/>
                        <a:t>vigtigste risici</a:t>
                      </a:r>
                      <a:r>
                        <a:rPr lang="da-DK" sz="1000" baseline="0" dirty="0" smtClean="0"/>
                        <a:t> og håndtering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000" baseline="0" dirty="0" smtClean="0"/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baseline="0" dirty="0" smtClean="0"/>
                        <a:t>Justeringer jf. resultat af RSI </a:t>
                      </a:r>
                      <a:r>
                        <a:rPr lang="da-DK" sz="1000" baseline="0" dirty="0" err="1" smtClean="0"/>
                        <a:t>risiko-vurdering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Valideret fremtidige arbejdsgange, informationer og it-landskab samt</a:t>
                      </a:r>
                      <a:r>
                        <a:rPr lang="da-DK" sz="1000" baseline="0" dirty="0" smtClean="0"/>
                        <a:t> hovedtrin i migrering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Hovedkrav </a:t>
                      </a:r>
                      <a:r>
                        <a:rPr lang="da-DK" sz="1000" baseline="0" dirty="0" err="1" smtClean="0"/>
                        <a:t>mht</a:t>
                      </a:r>
                      <a:r>
                        <a:rPr lang="da-DK" sz="1000" baseline="0" dirty="0" smtClean="0"/>
                        <a:t> sikkerhed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Valideret anskaffelses-strategi</a:t>
                      </a:r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Hovedkrav</a:t>
                      </a:r>
                      <a:r>
                        <a:rPr lang="da-DK" sz="1000" baseline="0" dirty="0" smtClean="0"/>
                        <a:t> </a:t>
                      </a:r>
                      <a:r>
                        <a:rPr lang="da-DK" sz="1000" baseline="0" dirty="0" err="1" smtClean="0"/>
                        <a:t>mht</a:t>
                      </a:r>
                      <a:r>
                        <a:rPr lang="da-DK" sz="1000" baseline="0" dirty="0" smtClean="0"/>
                        <a:t> it-drift og videreudvikling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Hovedopgaver for </a:t>
                      </a:r>
                      <a:r>
                        <a:rPr lang="da-DK" sz="1000" baseline="0" dirty="0" err="1" smtClean="0"/>
                        <a:t>System-ansvarlig</a:t>
                      </a:r>
                      <a:r>
                        <a:rPr lang="da-DK" sz="1000" baseline="0" dirty="0" smtClean="0"/>
                        <a:t> Region (SAR)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Kvalitets-styring-strategi kort</a:t>
                      </a:r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Konfigurations-strategi kort</a:t>
                      </a:r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Styrings-elementer kort fx </a:t>
                      </a:r>
                      <a:r>
                        <a:rPr lang="da-DK" sz="1000" dirty="0" err="1" smtClean="0"/>
                        <a:t>rappor-tering</a:t>
                      </a:r>
                      <a:r>
                        <a:rPr lang="da-DK" sz="1000" baseline="0" dirty="0" smtClean="0"/>
                        <a:t> (</a:t>
                      </a:r>
                      <a:r>
                        <a:rPr lang="da-DK" sz="1000" baseline="0" dirty="0" err="1" smtClean="0"/>
                        <a:t>kke</a:t>
                      </a:r>
                      <a:r>
                        <a:rPr lang="da-DK" sz="1000" baseline="0" dirty="0" smtClean="0"/>
                        <a:t> tolerancer)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</a:tr>
              <a:tr h="1831631"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100" dirty="0" smtClean="0"/>
                        <a:t>Yderligere indhold i </a:t>
                      </a:r>
                      <a:r>
                        <a:rPr lang="da-DK" sz="1100" b="1" dirty="0" smtClean="0"/>
                        <a:t>Styregruppe-bilag</a:t>
                      </a:r>
                      <a:r>
                        <a:rPr lang="da-DK" sz="1100" b="1" baseline="0" dirty="0" smtClean="0"/>
                        <a:t> til PID </a:t>
                      </a:r>
                      <a:r>
                        <a:rPr lang="da-DK" sz="1100" baseline="0" dirty="0" smtClean="0"/>
                        <a:t>til </a:t>
                      </a:r>
                      <a:r>
                        <a:rPr lang="da-DK" sz="1100" b="1" baseline="0" dirty="0" smtClean="0"/>
                        <a:t>projekt-styregruppen </a:t>
                      </a:r>
                      <a:r>
                        <a:rPr lang="da-DK" sz="1100" b="0" baseline="0" dirty="0" smtClean="0"/>
                        <a:t>efter Analysefasen</a:t>
                      </a:r>
                      <a:endParaRPr lang="da-DK" sz="1100" b="1" dirty="0" smtClean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dirty="0" smtClean="0"/>
                        <a:t>Nej</a:t>
                      </a:r>
                    </a:p>
                    <a:p>
                      <a:r>
                        <a:rPr lang="da-DK" sz="1000" dirty="0" smtClean="0"/>
                        <a:t>(er op</a:t>
                      </a:r>
                      <a:r>
                        <a:rPr lang="da-DK" sz="1000" baseline="0" dirty="0" smtClean="0"/>
                        <a:t> til projektet</a:t>
                      </a:r>
                      <a:r>
                        <a:rPr lang="da-DK" sz="1000" dirty="0" smtClean="0"/>
                        <a:t>)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b="1" dirty="0" smtClean="0"/>
                        <a:t>Bilag</a:t>
                      </a:r>
                      <a:r>
                        <a:rPr lang="da-DK" sz="1000" b="1" baseline="0" dirty="0" smtClean="0"/>
                        <a:t> 1</a:t>
                      </a:r>
                      <a:endParaRPr lang="da-DK" sz="1000" b="1" dirty="0" smtClean="0"/>
                    </a:p>
                    <a:p>
                      <a:r>
                        <a:rPr lang="da-DK" sz="1000" b="1" dirty="0" smtClean="0"/>
                        <a:t>Interessent-analyse</a:t>
                      </a:r>
                      <a:endParaRPr lang="da-DK" sz="1000" b="1" baseline="0" dirty="0" smtClean="0"/>
                    </a:p>
                    <a:p>
                      <a:r>
                        <a:rPr lang="da-DK" sz="1000" baseline="0" dirty="0" smtClean="0"/>
                        <a:t>Alle interessenter, positiv/negativ +indflydelse</a:t>
                      </a:r>
                      <a:endParaRPr lang="da-DK" sz="1000" dirty="0" smtClean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b="1" i="0" dirty="0" smtClean="0"/>
                        <a:t>Bilag 2</a:t>
                      </a:r>
                    </a:p>
                    <a:p>
                      <a:r>
                        <a:rPr lang="da-DK" sz="1000" b="1" i="0" dirty="0" smtClean="0"/>
                        <a:t>Faseplan</a:t>
                      </a:r>
                    </a:p>
                    <a:p>
                      <a:r>
                        <a:rPr lang="da-DK" sz="1000" i="0" dirty="0" smtClean="0"/>
                        <a:t>Detaljeret faseplan for</a:t>
                      </a:r>
                      <a:r>
                        <a:rPr lang="da-DK" sz="1000" i="0" baseline="0" dirty="0" smtClean="0"/>
                        <a:t> kommende fase med alle Leverancer / </a:t>
                      </a:r>
                    </a:p>
                    <a:p>
                      <a:r>
                        <a:rPr lang="da-DK" sz="1000" i="0" baseline="0" dirty="0" smtClean="0"/>
                        <a:t>Aktiviteter/</a:t>
                      </a:r>
                    </a:p>
                    <a:p>
                      <a:r>
                        <a:rPr lang="da-DK" sz="1000" i="0" baseline="0" dirty="0" smtClean="0"/>
                        <a:t>Afhængigheder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b="1" i="0" dirty="0" smtClean="0"/>
                        <a:t>Bilag 3</a:t>
                      </a:r>
                    </a:p>
                    <a:p>
                      <a:r>
                        <a:rPr lang="da-DK" sz="1000" b="1" i="0" dirty="0" smtClean="0"/>
                        <a:t>Business case</a:t>
                      </a:r>
                    </a:p>
                    <a:p>
                      <a:r>
                        <a:rPr lang="da-DK" sz="1000" i="0" dirty="0" smtClean="0"/>
                        <a:t>Valideret BC</a:t>
                      </a:r>
                      <a:r>
                        <a:rPr lang="da-DK" sz="1000" i="0" baseline="0" dirty="0" smtClean="0"/>
                        <a:t> p</a:t>
                      </a:r>
                      <a:r>
                        <a:rPr lang="da-DK" sz="1000" i="0" dirty="0" smtClean="0"/>
                        <a:t>eriodiseret</a:t>
                      </a:r>
                      <a:r>
                        <a:rPr lang="da-DK" sz="1000" i="0" baseline="0" dirty="0" smtClean="0"/>
                        <a:t> per kvartal</a:t>
                      </a:r>
                    </a:p>
                    <a:p>
                      <a:endParaRPr lang="da-DK" sz="1000" i="0" baseline="0" dirty="0" smtClean="0"/>
                    </a:p>
                    <a:p>
                      <a:r>
                        <a:rPr lang="da-DK" sz="1000" i="0" baseline="0" dirty="0" smtClean="0"/>
                        <a:t>Alle </a:t>
                      </a:r>
                      <a:r>
                        <a:rPr lang="da-DK" sz="1000" i="0" baseline="0" dirty="0" err="1" smtClean="0"/>
                        <a:t>BCs</a:t>
                      </a:r>
                      <a:r>
                        <a:rPr lang="da-DK" sz="1000" i="0" baseline="0" dirty="0" smtClean="0"/>
                        <a:t> forudsætninger</a:t>
                      </a:r>
                      <a:endParaRPr lang="da-DK" sz="1000" i="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b="1" dirty="0" smtClean="0"/>
                        <a:t>Bilag 4</a:t>
                      </a:r>
                    </a:p>
                    <a:p>
                      <a:r>
                        <a:rPr lang="da-DK" sz="1000" b="1" dirty="0" smtClean="0"/>
                        <a:t>Risikoanalyse</a:t>
                      </a:r>
                      <a:r>
                        <a:rPr lang="da-DK" sz="1000" baseline="0" dirty="0" smtClean="0"/>
                        <a:t> med alle risici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b="1" dirty="0" smtClean="0"/>
                        <a:t>Bilag</a:t>
                      </a:r>
                      <a:r>
                        <a:rPr lang="da-DK" sz="1000" b="1" baseline="0" dirty="0" smtClean="0"/>
                        <a:t> 5</a:t>
                      </a:r>
                      <a:endParaRPr lang="da-DK" sz="1000" b="1" dirty="0" smtClean="0"/>
                    </a:p>
                    <a:p>
                      <a:r>
                        <a:rPr lang="da-DK" sz="1000" b="1" dirty="0" smtClean="0"/>
                        <a:t>Arkitektur</a:t>
                      </a:r>
                    </a:p>
                    <a:p>
                      <a:r>
                        <a:rPr lang="da-DK" sz="1000" dirty="0" smtClean="0"/>
                        <a:t>Nuværende</a:t>
                      </a:r>
                      <a:r>
                        <a:rPr lang="da-DK" sz="1000" baseline="0" dirty="0" smtClean="0"/>
                        <a:t> og fremtidige Arbejdsgange, Informationer og It-landskab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Hypotese om sikkerhedskrav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Migreringsplan, </a:t>
                      </a:r>
                      <a:r>
                        <a:rPr lang="da-DK" sz="1000" baseline="0" dirty="0" err="1" smtClean="0"/>
                        <a:t>evt</a:t>
                      </a:r>
                      <a:r>
                        <a:rPr lang="da-DK" sz="1000" baseline="0" dirty="0" smtClean="0"/>
                        <a:t> pr. region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b="1" dirty="0" smtClean="0"/>
                        <a:t>Bilag 6</a:t>
                      </a:r>
                    </a:p>
                    <a:p>
                      <a:r>
                        <a:rPr lang="da-DK" sz="1000" b="1" dirty="0" smtClean="0"/>
                        <a:t>System-forvaltning</a:t>
                      </a:r>
                    </a:p>
                    <a:p>
                      <a:r>
                        <a:rPr lang="da-DK" sz="1000" dirty="0" smtClean="0"/>
                        <a:t>Hypoteser</a:t>
                      </a:r>
                      <a:r>
                        <a:rPr lang="da-DK" sz="1000" baseline="0" dirty="0" smtClean="0"/>
                        <a:t> om krav til it-drift, videreudvikling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Hypoteser om uddybende SAR-opgaver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b="1" dirty="0" smtClean="0"/>
                        <a:t>Bilag 7</a:t>
                      </a:r>
                    </a:p>
                    <a:p>
                      <a:r>
                        <a:rPr lang="da-DK" sz="1000" b="1" baseline="0" dirty="0" err="1" smtClean="0"/>
                        <a:t>Kvalitets-styring</a:t>
                      </a:r>
                      <a:endParaRPr lang="da-DK" sz="1000" b="0" baseline="0" dirty="0" smtClean="0"/>
                    </a:p>
                    <a:p>
                      <a:r>
                        <a:rPr lang="da-DK" sz="1000" baseline="0" dirty="0" smtClean="0"/>
                        <a:t>En tabel over, hvordan alle leverancer i tidsplanen kvalitetssikres internt og eksternt ved </a:t>
                      </a:r>
                      <a:r>
                        <a:rPr lang="da-DK" sz="1000" baseline="0" dirty="0" err="1" smtClean="0"/>
                        <a:t>review</a:t>
                      </a:r>
                      <a:r>
                        <a:rPr lang="da-DK" sz="1000" baseline="0" dirty="0" smtClean="0"/>
                        <a:t>/</a:t>
                      </a:r>
                      <a:r>
                        <a:rPr lang="da-DK" sz="1000" baseline="0" dirty="0" err="1" smtClean="0"/>
                        <a:t>god-kendelse</a:t>
                      </a:r>
                      <a:endParaRPr lang="da-DK" sz="1000" baseline="0" dirty="0" smtClean="0"/>
                    </a:p>
                  </a:txBody>
                  <a:tcPr marL="82944" marR="82944" marT="43543" marB="4354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2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 smtClean="0"/>
              <a:t>Idéfasen</a:t>
            </a:r>
            <a:r>
              <a:rPr lang="da-DK" sz="3200" dirty="0" smtClean="0"/>
              <a:t/>
            </a:r>
            <a:br>
              <a:rPr lang="da-DK" sz="3200" dirty="0" smtClean="0"/>
            </a:br>
            <a:r>
              <a:rPr lang="da-DK" sz="2000" dirty="0"/>
              <a:t> </a:t>
            </a:r>
            <a:r>
              <a:rPr lang="da-DK" sz="1800" dirty="0" smtClean="0"/>
              <a:t>- </a:t>
            </a:r>
            <a:r>
              <a:rPr lang="da-DK" sz="1800" dirty="0"/>
              <a:t>hvad </a:t>
            </a:r>
            <a:r>
              <a:rPr lang="da-DK" sz="1800" i="1" dirty="0">
                <a:solidFill>
                  <a:srgbClr val="6C8438"/>
                </a:solidFill>
              </a:rPr>
              <a:t>tror</a:t>
            </a:r>
            <a:r>
              <a:rPr lang="da-DK" sz="1800" dirty="0">
                <a:solidFill>
                  <a:srgbClr val="6C8438"/>
                </a:solidFill>
              </a:rPr>
              <a:t> </a:t>
            </a:r>
            <a:r>
              <a:rPr lang="da-DK" sz="1800" dirty="0"/>
              <a:t>vi om projektet?</a:t>
            </a:r>
          </a:p>
        </p:txBody>
      </p:sp>
      <p:graphicFrame>
        <p:nvGraphicFramePr>
          <p:cNvPr id="8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1739808"/>
              </p:ext>
            </p:extLst>
          </p:nvPr>
        </p:nvGraphicFramePr>
        <p:xfrm>
          <a:off x="385192" y="1412776"/>
          <a:ext cx="6923112" cy="4348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Oval billedforklaring 5"/>
          <p:cNvSpPr/>
          <p:nvPr/>
        </p:nvSpPr>
        <p:spPr>
          <a:xfrm>
            <a:off x="5364088" y="1429887"/>
            <a:ext cx="2016224" cy="630961"/>
          </a:xfrm>
          <a:prstGeom prst="wedgeEllipseCallout">
            <a:avLst/>
          </a:prstGeom>
          <a:solidFill>
            <a:srgbClr val="A22828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dirty="0" smtClean="0"/>
              <a:t>Sundhedspersonalets kvalitetsbehov</a:t>
            </a:r>
            <a:endParaRPr lang="da-DK" sz="1100" dirty="0"/>
          </a:p>
        </p:txBody>
      </p:sp>
      <p:sp>
        <p:nvSpPr>
          <p:cNvPr id="7" name="Oval billedforklaring 6"/>
          <p:cNvSpPr/>
          <p:nvPr/>
        </p:nvSpPr>
        <p:spPr>
          <a:xfrm>
            <a:off x="1835696" y="1447777"/>
            <a:ext cx="1728192" cy="576064"/>
          </a:xfrm>
          <a:prstGeom prst="wedgeEllipseCallout">
            <a:avLst/>
          </a:prstGeom>
          <a:solidFill>
            <a:srgbClr val="A22828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900" dirty="0" smtClean="0"/>
              <a:t>Regionernes effektiviseringsbehov</a:t>
            </a:r>
            <a:endParaRPr lang="da-DK" sz="900" dirty="0"/>
          </a:p>
        </p:txBody>
      </p:sp>
      <p:sp>
        <p:nvSpPr>
          <p:cNvPr id="11" name="Oval billedforklaring 10"/>
          <p:cNvSpPr/>
          <p:nvPr/>
        </p:nvSpPr>
        <p:spPr>
          <a:xfrm>
            <a:off x="3909278" y="1496306"/>
            <a:ext cx="1886858" cy="636550"/>
          </a:xfrm>
          <a:prstGeom prst="wedgeEllipseCallout">
            <a:avLst/>
          </a:prstGeom>
          <a:solidFill>
            <a:srgbClr val="A22828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50" dirty="0" smtClean="0"/>
              <a:t>Borgernes sundhedsbehov</a:t>
            </a:r>
            <a:endParaRPr lang="da-DK" sz="1250" dirty="0"/>
          </a:p>
        </p:txBody>
      </p:sp>
      <p:sp>
        <p:nvSpPr>
          <p:cNvPr id="12" name="Oval billedforklaring 11"/>
          <p:cNvSpPr/>
          <p:nvPr/>
        </p:nvSpPr>
        <p:spPr>
          <a:xfrm>
            <a:off x="3203848" y="1412776"/>
            <a:ext cx="1224136" cy="537454"/>
          </a:xfrm>
          <a:prstGeom prst="wedgeEllipseCallout">
            <a:avLst/>
          </a:prstGeom>
          <a:solidFill>
            <a:srgbClr val="A22828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Kommuners og yderes behov</a:t>
            </a:r>
            <a:endParaRPr lang="da-DK" sz="1000" dirty="0"/>
          </a:p>
        </p:txBody>
      </p:sp>
      <p:sp>
        <p:nvSpPr>
          <p:cNvPr id="14" name="Vandret skriftrulle 13"/>
          <p:cNvSpPr/>
          <p:nvPr/>
        </p:nvSpPr>
        <p:spPr>
          <a:xfrm>
            <a:off x="1943708" y="2704541"/>
            <a:ext cx="1476164" cy="580443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Kliniske retningslinjer og standarder</a:t>
            </a:r>
          </a:p>
        </p:txBody>
      </p:sp>
      <p:sp>
        <p:nvSpPr>
          <p:cNvPr id="15" name="Vandret skriftrulle 14"/>
          <p:cNvSpPr/>
          <p:nvPr/>
        </p:nvSpPr>
        <p:spPr>
          <a:xfrm>
            <a:off x="1835696" y="2348881"/>
            <a:ext cx="893911" cy="504055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b="1" dirty="0" smtClean="0"/>
              <a:t>Lovgivning</a:t>
            </a:r>
          </a:p>
          <a:p>
            <a:pPr algn="ctr"/>
            <a:r>
              <a:rPr lang="da-DK" sz="1000" dirty="0" smtClean="0"/>
              <a:t>Inkl. EU</a:t>
            </a:r>
          </a:p>
        </p:txBody>
      </p:sp>
      <p:sp>
        <p:nvSpPr>
          <p:cNvPr id="16" name="Vandret skriftrulle 15"/>
          <p:cNvSpPr/>
          <p:nvPr/>
        </p:nvSpPr>
        <p:spPr>
          <a:xfrm>
            <a:off x="2915816" y="2382182"/>
            <a:ext cx="1584176" cy="451099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b="1" dirty="0" smtClean="0"/>
              <a:t>Landspolitiske mål, strategier og planer</a:t>
            </a:r>
            <a:endParaRPr lang="da-DK" sz="1000" b="1" dirty="0"/>
          </a:p>
        </p:txBody>
      </p:sp>
      <p:sp>
        <p:nvSpPr>
          <p:cNvPr id="17" name="Vandret skriftrulle 16"/>
          <p:cNvSpPr/>
          <p:nvPr/>
        </p:nvSpPr>
        <p:spPr>
          <a:xfrm>
            <a:off x="3491880" y="2708920"/>
            <a:ext cx="1372892" cy="603498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Hver regions politiske mål, strategier og planer</a:t>
            </a:r>
            <a:endParaRPr lang="da-DK" sz="1000" dirty="0"/>
          </a:p>
        </p:txBody>
      </p:sp>
      <p:sp>
        <p:nvSpPr>
          <p:cNvPr id="18" name="Vandret skriftrulle 17"/>
          <p:cNvSpPr/>
          <p:nvPr/>
        </p:nvSpPr>
        <p:spPr>
          <a:xfrm>
            <a:off x="4644008" y="2343230"/>
            <a:ext cx="539800" cy="348187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b="1" dirty="0" smtClean="0"/>
              <a:t>ØA</a:t>
            </a:r>
            <a:endParaRPr lang="da-DK" sz="1000" b="1" dirty="0"/>
          </a:p>
        </p:txBody>
      </p:sp>
      <p:sp>
        <p:nvSpPr>
          <p:cNvPr id="19" name="Vandret skriftrulle 18"/>
          <p:cNvSpPr/>
          <p:nvPr/>
        </p:nvSpPr>
        <p:spPr>
          <a:xfrm>
            <a:off x="5220072" y="2323831"/>
            <a:ext cx="1344812" cy="457097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ØA Forståelses-papirer</a:t>
            </a:r>
            <a:endParaRPr lang="da-DK" sz="1000" dirty="0"/>
          </a:p>
        </p:txBody>
      </p:sp>
      <p:sp>
        <p:nvSpPr>
          <p:cNvPr id="20" name="Vandret skriftrulle 19"/>
          <p:cNvSpPr/>
          <p:nvPr/>
        </p:nvSpPr>
        <p:spPr>
          <a:xfrm>
            <a:off x="4932040" y="2766649"/>
            <a:ext cx="1613130" cy="531127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Danske Regioners overenskomst med ydere</a:t>
            </a:r>
            <a:endParaRPr lang="da-DK" sz="1000" dirty="0"/>
          </a:p>
        </p:txBody>
      </p:sp>
      <p:sp>
        <p:nvSpPr>
          <p:cNvPr id="21" name="Vandret skriftrulle 20"/>
          <p:cNvSpPr/>
          <p:nvPr/>
        </p:nvSpPr>
        <p:spPr>
          <a:xfrm>
            <a:off x="6476245" y="2296783"/>
            <a:ext cx="976075" cy="916193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Regions sundheds-aftaler med kommuner</a:t>
            </a:r>
            <a:endParaRPr lang="da-DK" sz="1000" dirty="0"/>
          </a:p>
        </p:txBody>
      </p:sp>
      <p:sp>
        <p:nvSpPr>
          <p:cNvPr id="22" name="Sky 21"/>
          <p:cNvSpPr/>
          <p:nvPr/>
        </p:nvSpPr>
        <p:spPr>
          <a:xfrm>
            <a:off x="1801102" y="3356992"/>
            <a:ext cx="2266842" cy="404614"/>
          </a:xfrm>
          <a:prstGeom prst="cloud">
            <a:avLst/>
          </a:prstGeom>
          <a:solidFill>
            <a:srgbClr val="6C8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Hvad tror vi om projektets </a:t>
            </a:r>
            <a:r>
              <a:rPr lang="da-DK" sz="1000" b="1" dirty="0" smtClean="0"/>
              <a:t>mål</a:t>
            </a:r>
            <a:r>
              <a:rPr lang="da-DK" sz="1000" dirty="0" smtClean="0"/>
              <a:t>?</a:t>
            </a:r>
            <a:endParaRPr lang="da-DK" sz="1000" dirty="0"/>
          </a:p>
        </p:txBody>
      </p:sp>
      <p:sp>
        <p:nvSpPr>
          <p:cNvPr id="23" name="Sky 22"/>
          <p:cNvSpPr/>
          <p:nvPr/>
        </p:nvSpPr>
        <p:spPr>
          <a:xfrm>
            <a:off x="1979712" y="3768406"/>
            <a:ext cx="2041314" cy="730397"/>
          </a:xfrm>
          <a:prstGeom prst="cloud">
            <a:avLst/>
          </a:prstGeom>
          <a:solidFill>
            <a:srgbClr val="6C8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Hvad tror vi </a:t>
            </a:r>
            <a:r>
              <a:rPr lang="da-DK" sz="1000" b="1" dirty="0" smtClean="0"/>
              <a:t>gevinster</a:t>
            </a:r>
            <a:r>
              <a:rPr lang="da-DK" sz="1000" dirty="0" smtClean="0"/>
              <a:t> </a:t>
            </a:r>
          </a:p>
          <a:p>
            <a:pPr algn="ctr"/>
            <a:r>
              <a:rPr lang="da-DK" sz="1000" dirty="0" smtClean="0"/>
              <a:t>vs </a:t>
            </a:r>
            <a:r>
              <a:rPr lang="da-DK" sz="1000" b="1" dirty="0" smtClean="0"/>
              <a:t>investeringer</a:t>
            </a:r>
            <a:r>
              <a:rPr lang="da-DK" sz="1000" dirty="0" smtClean="0"/>
              <a:t> </a:t>
            </a:r>
            <a:r>
              <a:rPr lang="da-DK" sz="1000" dirty="0" err="1" smtClean="0"/>
              <a:t>mhp</a:t>
            </a:r>
            <a:r>
              <a:rPr lang="da-DK" sz="1000" dirty="0" smtClean="0"/>
              <a:t> leverancerne?</a:t>
            </a:r>
            <a:endParaRPr lang="da-DK" sz="1000" dirty="0"/>
          </a:p>
        </p:txBody>
      </p:sp>
      <p:sp>
        <p:nvSpPr>
          <p:cNvPr id="25" name="Rektangel 24"/>
          <p:cNvSpPr/>
          <p:nvPr/>
        </p:nvSpPr>
        <p:spPr>
          <a:xfrm>
            <a:off x="6760775" y="3312418"/>
            <a:ext cx="715440" cy="93950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sz="1000" b="1" dirty="0" smtClean="0">
                <a:solidFill>
                  <a:schemeClr val="bg1">
                    <a:lumMod val="95000"/>
                  </a:schemeClr>
                </a:solidFill>
              </a:rPr>
              <a:t>Hvad skal særligt afklares i </a:t>
            </a:r>
            <a:r>
              <a:rPr lang="da-DK" sz="1000" b="1" dirty="0" err="1">
                <a:solidFill>
                  <a:schemeClr val="bg1">
                    <a:lumMod val="95000"/>
                  </a:schemeClr>
                </a:solidFill>
              </a:rPr>
              <a:t>a</a:t>
            </a:r>
            <a:r>
              <a:rPr lang="da-DK" sz="1000" b="1" dirty="0" err="1" smtClean="0">
                <a:solidFill>
                  <a:schemeClr val="bg1">
                    <a:lumMod val="95000"/>
                  </a:schemeClr>
                </a:solidFill>
              </a:rPr>
              <a:t>nalyse-fasen</a:t>
            </a:r>
            <a:r>
              <a:rPr lang="da-DK" sz="1000" b="1" dirty="0" smtClean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da-DK" sz="1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Sky 25"/>
          <p:cNvSpPr/>
          <p:nvPr/>
        </p:nvSpPr>
        <p:spPr>
          <a:xfrm>
            <a:off x="3995936" y="3356992"/>
            <a:ext cx="2736304" cy="812394"/>
          </a:xfrm>
          <a:prstGeom prst="cloud">
            <a:avLst/>
          </a:prstGeom>
          <a:solidFill>
            <a:srgbClr val="6C8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dirty="0" smtClean="0"/>
              <a:t>Hvad tror vi om nødvendige organisatoriske leverancer (nye arbejdsgange) og it-</a:t>
            </a:r>
            <a:r>
              <a:rPr lang="da-DK" sz="1000" b="1" dirty="0" smtClean="0"/>
              <a:t>leverancer</a:t>
            </a:r>
            <a:r>
              <a:rPr lang="da-DK" sz="1000" dirty="0" smtClean="0"/>
              <a:t> for at nå mål?</a:t>
            </a:r>
            <a:endParaRPr lang="da-DK" sz="1000" dirty="0"/>
          </a:p>
        </p:txBody>
      </p:sp>
      <p:sp>
        <p:nvSpPr>
          <p:cNvPr id="27" name="5-takket stjerne 26"/>
          <p:cNvSpPr/>
          <p:nvPr/>
        </p:nvSpPr>
        <p:spPr>
          <a:xfrm>
            <a:off x="2006608" y="4725144"/>
            <a:ext cx="429057" cy="376733"/>
          </a:xfrm>
          <a:prstGeom prst="star5">
            <a:avLst/>
          </a:prstGeom>
          <a:solidFill>
            <a:srgbClr val="F0EA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Tekstboks 27"/>
          <p:cNvSpPr txBox="1"/>
          <p:nvPr/>
        </p:nvSpPr>
        <p:spPr>
          <a:xfrm>
            <a:off x="2411760" y="4747288"/>
            <a:ext cx="1428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000" dirty="0" smtClean="0"/>
              <a:t>Hvem bør være</a:t>
            </a:r>
          </a:p>
          <a:p>
            <a:r>
              <a:rPr lang="da-DK" sz="1000" b="1" dirty="0" smtClean="0"/>
              <a:t>Projektledende region?</a:t>
            </a:r>
            <a:endParaRPr lang="da-DK" sz="1000" b="1" dirty="0"/>
          </a:p>
        </p:txBody>
      </p:sp>
      <p:sp>
        <p:nvSpPr>
          <p:cNvPr id="29" name="Rektangel 28"/>
          <p:cNvSpPr/>
          <p:nvPr/>
        </p:nvSpPr>
        <p:spPr>
          <a:xfrm>
            <a:off x="2841695" y="5174077"/>
            <a:ext cx="1802313" cy="4151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sz="1000" b="1" dirty="0" smtClean="0">
                <a:solidFill>
                  <a:schemeClr val="bg1">
                    <a:lumMod val="95000"/>
                  </a:schemeClr>
                </a:solidFill>
              </a:rPr>
              <a:t>Hvilke ressourcer bør bevilges og udpeges til </a:t>
            </a:r>
            <a:r>
              <a:rPr lang="da-DK" sz="1000" b="1" dirty="0">
                <a:solidFill>
                  <a:schemeClr val="bg1">
                    <a:lumMod val="95000"/>
                  </a:schemeClr>
                </a:solidFill>
              </a:rPr>
              <a:t>a</a:t>
            </a:r>
            <a:r>
              <a:rPr lang="da-DK" sz="1000" b="1" dirty="0" smtClean="0">
                <a:solidFill>
                  <a:schemeClr val="bg1">
                    <a:lumMod val="95000"/>
                  </a:schemeClr>
                </a:solidFill>
              </a:rPr>
              <a:t>nalysefasen?</a:t>
            </a:r>
            <a:endParaRPr lang="da-DK" sz="1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0" name="Smilende ansigt 29"/>
          <p:cNvSpPr/>
          <p:nvPr/>
        </p:nvSpPr>
        <p:spPr>
          <a:xfrm>
            <a:off x="3865214" y="4725145"/>
            <a:ext cx="395709" cy="375066"/>
          </a:xfrm>
          <a:prstGeom prst="smileyFace">
            <a:avLst/>
          </a:prstGeom>
          <a:solidFill>
            <a:srgbClr val="F0EA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Tekstboks 30"/>
          <p:cNvSpPr txBox="1"/>
          <p:nvPr/>
        </p:nvSpPr>
        <p:spPr>
          <a:xfrm>
            <a:off x="4225254" y="4725144"/>
            <a:ext cx="1354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000" dirty="0" smtClean="0"/>
              <a:t>Hvem bør være</a:t>
            </a:r>
          </a:p>
          <a:p>
            <a:r>
              <a:rPr lang="da-DK" sz="1000" b="1" dirty="0" smtClean="0"/>
              <a:t>Styregruppeformand?</a:t>
            </a:r>
            <a:endParaRPr lang="da-DK" sz="1000" b="1" dirty="0"/>
          </a:p>
        </p:txBody>
      </p:sp>
      <p:sp>
        <p:nvSpPr>
          <p:cNvPr id="32" name="Højrepil 31"/>
          <p:cNvSpPr/>
          <p:nvPr/>
        </p:nvSpPr>
        <p:spPr>
          <a:xfrm>
            <a:off x="5580112" y="4781183"/>
            <a:ext cx="1690428" cy="664041"/>
          </a:xfrm>
          <a:prstGeom prst="rightArrow">
            <a:avLst>
              <a:gd name="adj1" fmla="val 80005"/>
              <a:gd name="adj2" fmla="val 2749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Projektgrundlag til </a:t>
            </a:r>
          </a:p>
          <a:p>
            <a:pPr algn="ctr"/>
            <a:r>
              <a:rPr lang="da-DK" sz="1200" b="1" dirty="0" smtClean="0"/>
              <a:t>RSI direktørkredsen</a:t>
            </a:r>
            <a:endParaRPr lang="da-DK" sz="1200" b="1" dirty="0"/>
          </a:p>
        </p:txBody>
      </p:sp>
      <p:pic>
        <p:nvPicPr>
          <p:cNvPr id="34" name="Billed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8253" y="260648"/>
            <a:ext cx="801716" cy="81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9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000" dirty="0" smtClean="0"/>
              <a:t>Generelt om projekter</a:t>
            </a:r>
            <a:endParaRPr lang="da-DK" sz="3000" dirty="0"/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4349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ktangel 39"/>
          <p:cNvSpPr/>
          <p:nvPr/>
        </p:nvSpPr>
        <p:spPr>
          <a:xfrm>
            <a:off x="16844" y="1325164"/>
            <a:ext cx="9144000" cy="5344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1" name="Rektangel 40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2" name="Tekstboks 41"/>
          <p:cNvSpPr txBox="1"/>
          <p:nvPr/>
        </p:nvSpPr>
        <p:spPr>
          <a:xfrm>
            <a:off x="5580112" y="1418527"/>
            <a:ext cx="1257497" cy="6856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84664" tIns="42332" rIns="84664" bIns="42332" rtlCol="0">
            <a:spAutoFit/>
          </a:bodyPr>
          <a:lstStyle/>
          <a:p>
            <a:r>
              <a:rPr lang="da-DK" sz="1300" b="1" dirty="0"/>
              <a:t>Dokumentation</a:t>
            </a:r>
          </a:p>
          <a:p>
            <a:r>
              <a:rPr lang="da-DK" sz="1300" b="1" dirty="0"/>
              <a:t>af analyse-</a:t>
            </a:r>
          </a:p>
          <a:p>
            <a:r>
              <a:rPr lang="da-DK" sz="1300" b="1" dirty="0"/>
              <a:t>resultater</a:t>
            </a:r>
          </a:p>
        </p:txBody>
      </p:sp>
      <p:graphicFrame>
        <p:nvGraphicFramePr>
          <p:cNvPr id="43" name="Tabel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06247"/>
              </p:ext>
            </p:extLst>
          </p:nvPr>
        </p:nvGraphicFramePr>
        <p:xfrm>
          <a:off x="530593" y="1769387"/>
          <a:ext cx="4833495" cy="48477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69707"/>
                <a:gridCol w="2263788"/>
              </a:tblGrid>
              <a:tr h="2583543">
                <a:tc>
                  <a:txBody>
                    <a:bodyPr/>
                    <a:lstStyle/>
                    <a:p>
                      <a:pPr algn="ctr"/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Leverancer i eksisterende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organisatoriske enheder</a:t>
                      </a:r>
                    </a:p>
                    <a:p>
                      <a:endParaRPr lang="da-DK" sz="1000" b="0" dirty="0" smtClean="0"/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(Afdelinger,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kommuner, ydere, stat)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Overordnede 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eskrivelser af nye </a:t>
                      </a: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mål,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opgaver og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arbejdsgange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Overordnet tidsplan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tidsforbrug, økonomi for implementering</a:t>
                      </a:r>
                    </a:p>
                    <a:p>
                      <a:endParaRPr lang="da-DK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1" dirty="0" smtClean="0">
                          <a:solidFill>
                            <a:schemeClr val="tx1"/>
                          </a:solidFill>
                        </a:rPr>
                        <a:t>Foreløbigt tilsagn</a:t>
                      </a:r>
                      <a:r>
                        <a:rPr lang="da-DK" sz="10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fra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 hver enkelt eksisterende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enhed om deltagelse</a:t>
                      </a:r>
                      <a:endParaRPr lang="da-DK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Leverancer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i form af </a:t>
                      </a:r>
                      <a:br>
                        <a:rPr lang="da-DK" sz="13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Nye organisatoriske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enheder</a:t>
                      </a:r>
                    </a:p>
                    <a:p>
                      <a:endParaRPr lang="da-DK" sz="1000" b="0" dirty="0" smtClean="0"/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(fx nye kliniske enheder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eller nye s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ystemforvaltningsenheder)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Overordnet beskrivelse af formål, organisation og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ledelse</a:t>
                      </a:r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Overordnet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eskrivelser af </a:t>
                      </a: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mål, opgaver og arbejdsgange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Overordnet tidsplan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for etablering og rekruttering af medarbejdere</a:t>
                      </a:r>
                    </a:p>
                  </a:txBody>
                  <a:tcPr marL="82944" marR="82944" marT="43543" marB="43543"/>
                </a:tc>
              </a:tr>
              <a:tr h="2264229">
                <a:tc>
                  <a:txBody>
                    <a:bodyPr/>
                    <a:lstStyle/>
                    <a:p>
                      <a:endParaRPr lang="da-DK" sz="900" b="1" dirty="0" smtClean="0"/>
                    </a:p>
                    <a:p>
                      <a:r>
                        <a:rPr lang="da-DK" sz="1300" b="1" dirty="0" smtClean="0"/>
                        <a:t>Leverancer i</a:t>
                      </a:r>
                      <a:r>
                        <a:rPr lang="da-DK" sz="1300" b="1" baseline="0" dirty="0" smtClean="0"/>
                        <a:t> form af ændringer af</a:t>
                      </a:r>
                      <a:r>
                        <a:rPr lang="da-DK" sz="1300" b="1" dirty="0" smtClean="0"/>
                        <a:t> </a:t>
                      </a:r>
                    </a:p>
                    <a:p>
                      <a:r>
                        <a:rPr lang="da-DK" sz="1300" b="1" dirty="0" smtClean="0"/>
                        <a:t>Eksisterende it-systemer</a:t>
                      </a:r>
                    </a:p>
                    <a:p>
                      <a:r>
                        <a:rPr lang="da-DK" sz="1000" dirty="0" smtClean="0"/>
                        <a:t>(EPJ, specialesystemer</a:t>
                      </a:r>
                      <a:r>
                        <a:rPr lang="da-DK" sz="1000" baseline="0" dirty="0" smtClean="0"/>
                        <a:t> mv.)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Skitseret ændring, økonomi og tidsplan per system</a:t>
                      </a:r>
                    </a:p>
                    <a:p>
                      <a:r>
                        <a:rPr lang="da-DK" sz="1000" b="1" baseline="0" dirty="0" smtClean="0"/>
                        <a:t>Foreløbigt tilsagn</a:t>
                      </a:r>
                      <a:r>
                        <a:rPr lang="da-DK" sz="1000" b="0" baseline="0" dirty="0" smtClean="0"/>
                        <a:t> fra hver enkelt systemejer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Plan for forhandlingsproces med</a:t>
                      </a:r>
                    </a:p>
                    <a:p>
                      <a:r>
                        <a:rPr lang="da-DK" sz="1000" baseline="0" dirty="0" smtClean="0"/>
                        <a:t>alle eksisterende leverandører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endParaRPr lang="da-DK" sz="900" b="1" dirty="0" smtClean="0"/>
                    </a:p>
                    <a:p>
                      <a:r>
                        <a:rPr lang="da-DK" sz="1300" b="1" dirty="0" smtClean="0"/>
                        <a:t>Leverancer</a:t>
                      </a:r>
                      <a:r>
                        <a:rPr lang="da-DK" sz="1300" b="1" baseline="0" dirty="0" smtClean="0"/>
                        <a:t> i form af indkøb af</a:t>
                      </a:r>
                    </a:p>
                    <a:p>
                      <a:r>
                        <a:rPr lang="da-DK" sz="1300" b="1" dirty="0" smtClean="0"/>
                        <a:t>Nye it-systemer</a:t>
                      </a:r>
                      <a:endParaRPr lang="da-DK" sz="1100" b="1" dirty="0" smtClean="0"/>
                    </a:p>
                    <a:p>
                      <a:r>
                        <a:rPr lang="da-DK" sz="1000" dirty="0" smtClean="0"/>
                        <a:t>(enkelt- og</a:t>
                      </a:r>
                      <a:r>
                        <a:rPr lang="da-DK" sz="1000" baseline="0" dirty="0" smtClean="0"/>
                        <a:t> fællesregionale)</a:t>
                      </a:r>
                      <a:endParaRPr lang="da-DK" sz="1000" dirty="0" smtClean="0"/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Skitseret</a:t>
                      </a:r>
                      <a:r>
                        <a:rPr lang="da-DK" sz="1000" baseline="0" dirty="0" smtClean="0"/>
                        <a:t> indhold, økonomi og tidsplan for indkøb</a:t>
                      </a:r>
                      <a:endParaRPr lang="da-DK" sz="1000" dirty="0" smtClean="0"/>
                    </a:p>
                    <a:p>
                      <a:r>
                        <a:rPr lang="da-DK" sz="1000" dirty="0" smtClean="0"/>
                        <a:t>Identifikation af indkøbsform</a:t>
                      </a:r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Overordnet</a:t>
                      </a:r>
                      <a:r>
                        <a:rPr lang="da-DK" sz="1000" baseline="0" dirty="0" smtClean="0"/>
                        <a:t> p</a:t>
                      </a:r>
                      <a:r>
                        <a:rPr lang="da-DK" sz="1000" dirty="0" smtClean="0"/>
                        <a:t>lan for dialog og udbudsproces</a:t>
                      </a:r>
                      <a:r>
                        <a:rPr lang="da-DK" sz="1000" baseline="0" dirty="0" smtClean="0"/>
                        <a:t> </a:t>
                      </a:r>
                      <a:r>
                        <a:rPr lang="da-DK" sz="1000" baseline="0" dirty="0" err="1" smtClean="0"/>
                        <a:t>mhp</a:t>
                      </a:r>
                      <a:r>
                        <a:rPr lang="da-DK" sz="1000" baseline="0" dirty="0" smtClean="0"/>
                        <a:t>. alle potentielle leverandører</a:t>
                      </a:r>
                      <a:endParaRPr lang="da-DK" sz="1000" dirty="0"/>
                    </a:p>
                  </a:txBody>
                  <a:tcPr marL="82944" marR="82944" marT="43543" marB="43543"/>
                </a:tc>
              </a:tr>
            </a:tbl>
          </a:graphicData>
        </a:graphic>
      </p:graphicFrame>
      <p:sp>
        <p:nvSpPr>
          <p:cNvPr id="44" name="Nedadgående pil 43"/>
          <p:cNvSpPr/>
          <p:nvPr/>
        </p:nvSpPr>
        <p:spPr>
          <a:xfrm>
            <a:off x="1701170" y="1418527"/>
            <a:ext cx="2808652" cy="528991"/>
          </a:xfrm>
          <a:prstGeom prst="downArrow">
            <a:avLst>
              <a:gd name="adj1" fmla="val 88129"/>
              <a:gd name="adj2" fmla="val 38654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Projektets mål </a:t>
            </a:r>
            <a:r>
              <a:rPr lang="da-DK" sz="1100" b="1" dirty="0" smtClean="0"/>
              <a:t> skal </a:t>
            </a:r>
            <a:r>
              <a:rPr lang="da-DK" sz="1100" b="1" dirty="0"/>
              <a:t>styre </a:t>
            </a:r>
            <a:endParaRPr lang="da-DK" sz="1100" b="1" dirty="0" smtClean="0"/>
          </a:p>
          <a:p>
            <a:pPr algn="ctr"/>
            <a:r>
              <a:rPr lang="da-DK" sz="1100" b="1" dirty="0" smtClean="0"/>
              <a:t>ændringer </a:t>
            </a:r>
            <a:r>
              <a:rPr lang="da-DK" sz="1100" b="1" dirty="0"/>
              <a:t>af opgaveløsningen</a:t>
            </a:r>
          </a:p>
        </p:txBody>
      </p:sp>
      <p:sp>
        <p:nvSpPr>
          <p:cNvPr id="45" name="Rektangel 44"/>
          <p:cNvSpPr/>
          <p:nvPr/>
        </p:nvSpPr>
        <p:spPr>
          <a:xfrm rot="16200000">
            <a:off x="-911159" y="2879940"/>
            <a:ext cx="2537428" cy="316323"/>
          </a:xfrm>
          <a:prstGeom prst="rect">
            <a:avLst/>
          </a:prstGeom>
          <a:solidFill>
            <a:schemeClr val="tx2"/>
          </a:solidFill>
        </p:spPr>
        <p:txBody>
          <a:bodyPr wrap="square" lIns="84664" tIns="42332" rIns="84664" bIns="42332">
            <a:spAutoFit/>
          </a:bodyPr>
          <a:lstStyle/>
          <a:p>
            <a:pPr algn="ctr"/>
            <a:r>
              <a:rPr lang="da-DK" sz="1500" b="1" dirty="0">
                <a:solidFill>
                  <a:schemeClr val="bg1"/>
                </a:solidFill>
              </a:rPr>
              <a:t>Ændret opgaveløsning</a:t>
            </a:r>
          </a:p>
        </p:txBody>
      </p:sp>
      <p:sp>
        <p:nvSpPr>
          <p:cNvPr id="55" name="Rektangel 54"/>
          <p:cNvSpPr/>
          <p:nvPr/>
        </p:nvSpPr>
        <p:spPr>
          <a:xfrm>
            <a:off x="5580112" y="2132856"/>
            <a:ext cx="1241032" cy="41481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84664" tIns="42332" rIns="84664" bIns="42332">
            <a:spAutoFit/>
          </a:bodyPr>
          <a:lstStyle/>
          <a:p>
            <a:r>
              <a:rPr lang="da-DK" sz="1100" b="1" dirty="0"/>
              <a:t>PID og </a:t>
            </a:r>
          </a:p>
          <a:p>
            <a:r>
              <a:rPr lang="da-DK" sz="1100" b="1" dirty="0"/>
              <a:t>Styregruppebilag</a:t>
            </a:r>
          </a:p>
          <a:p>
            <a:endParaRPr lang="da-DK" sz="1100" dirty="0"/>
          </a:p>
          <a:p>
            <a:r>
              <a:rPr lang="da-DK" sz="1100" dirty="0"/>
              <a:t>Formål</a:t>
            </a:r>
          </a:p>
          <a:p>
            <a:r>
              <a:rPr lang="da-DK" sz="1100" dirty="0"/>
              <a:t>Baggrund</a:t>
            </a:r>
          </a:p>
          <a:p>
            <a:endParaRPr lang="da-DK" sz="1100" dirty="0"/>
          </a:p>
          <a:p>
            <a:r>
              <a:rPr lang="da-DK" sz="1100" dirty="0"/>
              <a:t>Mål</a:t>
            </a:r>
          </a:p>
          <a:p>
            <a:r>
              <a:rPr lang="da-DK" sz="1100" dirty="0"/>
              <a:t>Succeskriterier</a:t>
            </a:r>
          </a:p>
          <a:p>
            <a:r>
              <a:rPr lang="da-DK" sz="1100" dirty="0"/>
              <a:t>Leverancer</a:t>
            </a:r>
          </a:p>
          <a:p>
            <a:endParaRPr lang="da-DK" sz="1100" dirty="0"/>
          </a:p>
          <a:p>
            <a:r>
              <a:rPr lang="da-DK" sz="1100" dirty="0"/>
              <a:t>Interessenter</a:t>
            </a:r>
          </a:p>
          <a:p>
            <a:r>
              <a:rPr lang="da-DK" sz="1100" dirty="0"/>
              <a:t>Organisation</a:t>
            </a:r>
          </a:p>
          <a:p>
            <a:endParaRPr lang="da-DK" sz="1100" dirty="0"/>
          </a:p>
          <a:p>
            <a:r>
              <a:rPr lang="da-DK" sz="1100" dirty="0"/>
              <a:t>Business Case</a:t>
            </a:r>
          </a:p>
          <a:p>
            <a:r>
              <a:rPr lang="da-DK" sz="1100" dirty="0"/>
              <a:t>Finansiering</a:t>
            </a:r>
          </a:p>
          <a:p>
            <a:endParaRPr lang="da-DK" sz="1100" dirty="0"/>
          </a:p>
          <a:p>
            <a:r>
              <a:rPr lang="da-DK" sz="1100" dirty="0"/>
              <a:t>Arkitektur</a:t>
            </a:r>
          </a:p>
          <a:p>
            <a:r>
              <a:rPr lang="da-DK" sz="1100" dirty="0"/>
              <a:t>Sikkerhed</a:t>
            </a:r>
          </a:p>
          <a:p>
            <a:endParaRPr lang="da-DK" sz="1100" dirty="0"/>
          </a:p>
          <a:p>
            <a:r>
              <a:rPr lang="da-DK" sz="1100" dirty="0"/>
              <a:t>Anskaffelse</a:t>
            </a:r>
          </a:p>
          <a:p>
            <a:r>
              <a:rPr lang="da-DK" sz="1100" dirty="0"/>
              <a:t>Systemforvaltning</a:t>
            </a:r>
          </a:p>
          <a:p>
            <a:endParaRPr lang="da-DK" sz="1100" dirty="0"/>
          </a:p>
          <a:p>
            <a:r>
              <a:rPr lang="da-DK" sz="1100" dirty="0" smtClean="0"/>
              <a:t>Kvalitetsstyring</a:t>
            </a:r>
          </a:p>
          <a:p>
            <a:endParaRPr lang="da-DK" sz="1100" dirty="0"/>
          </a:p>
        </p:txBody>
      </p:sp>
      <p:sp>
        <p:nvSpPr>
          <p:cNvPr id="56" name="Rektangel 55"/>
          <p:cNvSpPr/>
          <p:nvPr/>
        </p:nvSpPr>
        <p:spPr>
          <a:xfrm rot="16200000">
            <a:off x="-614553" y="5175623"/>
            <a:ext cx="1944217" cy="316323"/>
          </a:xfrm>
          <a:prstGeom prst="rect">
            <a:avLst/>
          </a:prstGeom>
          <a:solidFill>
            <a:schemeClr val="tx2"/>
          </a:solidFill>
        </p:spPr>
        <p:txBody>
          <a:bodyPr wrap="square" lIns="84664" tIns="42332" rIns="84664" bIns="42332">
            <a:spAutoFit/>
          </a:bodyPr>
          <a:lstStyle/>
          <a:p>
            <a:pPr algn="ctr"/>
            <a:r>
              <a:rPr lang="da-DK" sz="1500" b="1" dirty="0">
                <a:solidFill>
                  <a:schemeClr val="bg1"/>
                </a:solidFill>
              </a:rPr>
              <a:t>Ændrede It-systemer</a:t>
            </a:r>
          </a:p>
        </p:txBody>
      </p:sp>
      <p:sp>
        <p:nvSpPr>
          <p:cNvPr id="57" name="Nedadgående pil 56"/>
          <p:cNvSpPr/>
          <p:nvPr/>
        </p:nvSpPr>
        <p:spPr>
          <a:xfrm>
            <a:off x="1691340" y="4072699"/>
            <a:ext cx="2808652" cy="508429"/>
          </a:xfrm>
          <a:prstGeom prst="downArrow">
            <a:avLst>
              <a:gd name="adj1" fmla="val 88129"/>
              <a:gd name="adj2" fmla="val 38654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Ændringer af opgaveløsningen</a:t>
            </a:r>
          </a:p>
          <a:p>
            <a:pPr algn="ctr"/>
            <a:r>
              <a:rPr lang="da-DK" sz="1100" b="1" dirty="0"/>
              <a:t>skal styre ændringer af it-systemerne</a:t>
            </a:r>
          </a:p>
        </p:txBody>
      </p:sp>
      <p:sp>
        <p:nvSpPr>
          <p:cNvPr id="58" name="Tekstboks 57"/>
          <p:cNvSpPr txBox="1"/>
          <p:nvPr/>
        </p:nvSpPr>
        <p:spPr>
          <a:xfrm>
            <a:off x="7092280" y="1418527"/>
            <a:ext cx="1872208" cy="4983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84664" tIns="42332" rIns="84664" bIns="42332" rtlCol="0">
            <a:spAutoFit/>
          </a:bodyPr>
          <a:lstStyle/>
          <a:p>
            <a:pPr algn="ctr"/>
            <a:r>
              <a:rPr lang="da-DK" sz="1300" b="1" dirty="0"/>
              <a:t>Godkendelse </a:t>
            </a:r>
          </a:p>
          <a:p>
            <a:pPr algn="ctr"/>
            <a:r>
              <a:rPr lang="da-DK" sz="1300" b="1" dirty="0"/>
              <a:t>af konklusioner</a:t>
            </a:r>
          </a:p>
        </p:txBody>
      </p:sp>
      <p:sp>
        <p:nvSpPr>
          <p:cNvPr id="61" name="Titel 1"/>
          <p:cNvSpPr txBox="1">
            <a:spLocks/>
          </p:cNvSpPr>
          <p:nvPr/>
        </p:nvSpPr>
        <p:spPr>
          <a:xfrm>
            <a:off x="457200" y="274638"/>
            <a:ext cx="6858134" cy="891253"/>
          </a:xfrm>
          <a:prstGeom prst="rect">
            <a:avLst/>
          </a:prstGeom>
        </p:spPr>
        <p:txBody>
          <a:bodyPr vert="horz" lIns="91418" tIns="45709" rIns="91418" bIns="45709" rtlCol="0" anchor="ctr">
            <a:normAutofit/>
          </a:bodyPr>
          <a:lstStyle>
            <a:lvl1pPr algn="l" defTabSz="91418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2500" dirty="0" smtClean="0"/>
              <a:t>Analysefasen</a:t>
            </a:r>
            <a:r>
              <a:rPr lang="da-DK" sz="3200" dirty="0" smtClean="0"/>
              <a:t/>
            </a:r>
            <a:br>
              <a:rPr lang="da-DK" sz="3200" dirty="0" smtClean="0"/>
            </a:br>
            <a:r>
              <a:rPr lang="da-DK" sz="1800" dirty="0" smtClean="0"/>
              <a:t> - hvad </a:t>
            </a:r>
            <a:r>
              <a:rPr lang="da-DK" sz="1800" i="1" dirty="0" smtClean="0">
                <a:solidFill>
                  <a:srgbClr val="6C8438"/>
                </a:solidFill>
              </a:rPr>
              <a:t>ved </a:t>
            </a:r>
            <a:r>
              <a:rPr lang="da-DK" sz="1800" dirty="0" smtClean="0"/>
              <a:t>vi om projektet?</a:t>
            </a:r>
            <a:endParaRPr lang="da-DK" sz="1800" dirty="0"/>
          </a:p>
        </p:txBody>
      </p:sp>
      <p:pic>
        <p:nvPicPr>
          <p:cNvPr id="62" name="Billede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596" y="260648"/>
            <a:ext cx="801716" cy="810245"/>
          </a:xfrm>
          <a:prstGeom prst="rect">
            <a:avLst/>
          </a:prstGeom>
        </p:spPr>
      </p:pic>
      <p:sp>
        <p:nvSpPr>
          <p:cNvPr id="63" name="Rektangel 62"/>
          <p:cNvSpPr/>
          <p:nvPr/>
        </p:nvSpPr>
        <p:spPr>
          <a:xfrm>
            <a:off x="515718" y="6309320"/>
            <a:ext cx="4848370" cy="36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4" name="Højre klammeparentes 63"/>
          <p:cNvSpPr/>
          <p:nvPr/>
        </p:nvSpPr>
        <p:spPr>
          <a:xfrm>
            <a:off x="5255938" y="1696204"/>
            <a:ext cx="293872" cy="4635610"/>
          </a:xfrm>
          <a:prstGeom prst="rightBrace">
            <a:avLst>
              <a:gd name="adj1" fmla="val 8333"/>
              <a:gd name="adj2" fmla="val 4784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65" name="Højrepil 64"/>
          <p:cNvSpPr/>
          <p:nvPr/>
        </p:nvSpPr>
        <p:spPr>
          <a:xfrm>
            <a:off x="7097410" y="2060848"/>
            <a:ext cx="1357441" cy="542414"/>
          </a:xfrm>
          <a:prstGeom prst="rightArrow">
            <a:avLst>
              <a:gd name="adj1" fmla="val 80005"/>
              <a:gd name="adj2" fmla="val 2213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sz="1100" b="1" dirty="0" smtClean="0"/>
              <a:t>PID og arkitektur-bilag til RITA</a:t>
            </a:r>
            <a:endParaRPr lang="da-DK" sz="1100" b="1" dirty="0"/>
          </a:p>
        </p:txBody>
      </p:sp>
      <p:sp>
        <p:nvSpPr>
          <p:cNvPr id="66" name="Højrepil 65"/>
          <p:cNvSpPr/>
          <p:nvPr/>
        </p:nvSpPr>
        <p:spPr>
          <a:xfrm>
            <a:off x="7092540" y="2665292"/>
            <a:ext cx="1506327" cy="730058"/>
          </a:xfrm>
          <a:prstGeom prst="rightArrow">
            <a:avLst>
              <a:gd name="adj1" fmla="val 80005"/>
              <a:gd name="adj2" fmla="val 2213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b="1" dirty="0" smtClean="0"/>
              <a:t>PID og styregruppebilag til Styregruppen</a:t>
            </a:r>
            <a:endParaRPr lang="da-DK" sz="1100" b="1" dirty="0"/>
          </a:p>
        </p:txBody>
      </p:sp>
      <p:sp>
        <p:nvSpPr>
          <p:cNvPr id="67" name="Højrepil 66"/>
          <p:cNvSpPr/>
          <p:nvPr/>
        </p:nvSpPr>
        <p:spPr>
          <a:xfrm>
            <a:off x="7092280" y="3429000"/>
            <a:ext cx="1628442" cy="857803"/>
          </a:xfrm>
          <a:prstGeom prst="rightArrow">
            <a:avLst>
              <a:gd name="adj1" fmla="val 80005"/>
              <a:gd name="adj2" fmla="val 2213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b="1" dirty="0" smtClean="0"/>
              <a:t>+10 mio.kr.: PID, </a:t>
            </a:r>
            <a:r>
              <a:rPr lang="da-DK" sz="1100" b="1" dirty="0" err="1" smtClean="0"/>
              <a:t>styregrp</a:t>
            </a:r>
            <a:r>
              <a:rPr lang="da-DK" sz="1100" b="1" dirty="0" err="1"/>
              <a:t>.</a:t>
            </a:r>
            <a:r>
              <a:rPr lang="da-DK" sz="1100" b="1" dirty="0" err="1" smtClean="0"/>
              <a:t>bilag</a:t>
            </a:r>
            <a:r>
              <a:rPr lang="da-DK" sz="1100" b="1" dirty="0" smtClean="0"/>
              <a:t> og risikotjekliste til risikovurdering</a:t>
            </a:r>
            <a:endParaRPr lang="da-DK" sz="1100" b="1" dirty="0"/>
          </a:p>
        </p:txBody>
      </p:sp>
      <p:sp>
        <p:nvSpPr>
          <p:cNvPr id="68" name="Højrepil 67"/>
          <p:cNvSpPr/>
          <p:nvPr/>
        </p:nvSpPr>
        <p:spPr>
          <a:xfrm>
            <a:off x="7109521" y="4355227"/>
            <a:ext cx="1854967" cy="441925"/>
          </a:xfrm>
          <a:prstGeom prst="rightArrow">
            <a:avLst>
              <a:gd name="adj1" fmla="val 80005"/>
              <a:gd name="adj2" fmla="val 2749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b="1" dirty="0" smtClean="0"/>
              <a:t>PID til RSI direktørkredsen</a:t>
            </a:r>
            <a:endParaRPr lang="da-DK" sz="1100" b="1" dirty="0"/>
          </a:p>
        </p:txBody>
      </p:sp>
      <p:sp>
        <p:nvSpPr>
          <p:cNvPr id="71" name="5-takket stjerne 70"/>
          <p:cNvSpPr/>
          <p:nvPr/>
        </p:nvSpPr>
        <p:spPr>
          <a:xfrm>
            <a:off x="7130740" y="4852467"/>
            <a:ext cx="429057" cy="376733"/>
          </a:xfrm>
          <a:prstGeom prst="star5">
            <a:avLst/>
          </a:prstGeom>
          <a:solidFill>
            <a:srgbClr val="F0EA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2" name="Tekstboks 71"/>
          <p:cNvSpPr txBox="1"/>
          <p:nvPr/>
        </p:nvSpPr>
        <p:spPr>
          <a:xfrm>
            <a:off x="7535892" y="4797152"/>
            <a:ext cx="12875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100" b="1" dirty="0" smtClean="0"/>
              <a:t>(Forslag til system-</a:t>
            </a:r>
          </a:p>
          <a:p>
            <a:r>
              <a:rPr lang="da-DK" sz="1100" b="1" dirty="0"/>
              <a:t>a</a:t>
            </a:r>
            <a:r>
              <a:rPr lang="da-DK" sz="1100" b="1" dirty="0" smtClean="0"/>
              <a:t>nsvarlig region)</a:t>
            </a:r>
            <a:endParaRPr lang="da-DK" sz="800" dirty="0" smtClean="0"/>
          </a:p>
          <a:p>
            <a:r>
              <a:rPr lang="da-DK" sz="800" dirty="0" smtClean="0"/>
              <a:t>Kun hvis fælles system</a:t>
            </a:r>
            <a:endParaRPr lang="da-DK" sz="800" dirty="0"/>
          </a:p>
        </p:txBody>
      </p:sp>
      <p:sp>
        <p:nvSpPr>
          <p:cNvPr id="73" name="Højrepil 72"/>
          <p:cNvSpPr/>
          <p:nvPr/>
        </p:nvSpPr>
        <p:spPr>
          <a:xfrm>
            <a:off x="7109520" y="5267558"/>
            <a:ext cx="1854968" cy="1117838"/>
          </a:xfrm>
          <a:prstGeom prst="rightArrow">
            <a:avLst>
              <a:gd name="adj1" fmla="val 80005"/>
              <a:gd name="adj2" fmla="val 27496"/>
            </a:avLst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b="1" dirty="0" smtClean="0"/>
              <a:t>Eventuelt tilsagn</a:t>
            </a:r>
          </a:p>
          <a:p>
            <a:pPr algn="ctr"/>
            <a:r>
              <a:rPr lang="da-DK" sz="1100" b="1" dirty="0" smtClean="0"/>
              <a:t>i ØA mht. stat og kommuner, eller</a:t>
            </a:r>
          </a:p>
          <a:p>
            <a:pPr algn="ctr"/>
            <a:r>
              <a:rPr lang="da-DK" sz="1100" b="1" dirty="0" smtClean="0"/>
              <a:t>i Overenskomst </a:t>
            </a:r>
          </a:p>
          <a:p>
            <a:pPr algn="ctr"/>
            <a:r>
              <a:rPr lang="da-DK" sz="1100" b="1" dirty="0" err="1" smtClean="0"/>
              <a:t>mht</a:t>
            </a:r>
            <a:r>
              <a:rPr lang="da-DK" sz="1100" b="1" dirty="0" smtClean="0"/>
              <a:t> ydere</a:t>
            </a:r>
            <a:endParaRPr lang="da-DK" sz="1100" b="1" dirty="0"/>
          </a:p>
        </p:txBody>
      </p:sp>
      <p:sp>
        <p:nvSpPr>
          <p:cNvPr id="74" name="Højre klammeparentes 73"/>
          <p:cNvSpPr/>
          <p:nvPr/>
        </p:nvSpPr>
        <p:spPr>
          <a:xfrm rot="10800000">
            <a:off x="6876257" y="2060848"/>
            <a:ext cx="293872" cy="4270966"/>
          </a:xfrm>
          <a:prstGeom prst="rightBrace">
            <a:avLst>
              <a:gd name="adj1" fmla="val 8333"/>
              <a:gd name="adj2" fmla="val 570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6732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ktangel 32"/>
          <p:cNvSpPr/>
          <p:nvPr/>
        </p:nvSpPr>
        <p:spPr>
          <a:xfrm>
            <a:off x="0" y="1325164"/>
            <a:ext cx="9160844" cy="5344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6" name="Rektangel 35"/>
          <p:cNvSpPr/>
          <p:nvPr/>
        </p:nvSpPr>
        <p:spPr>
          <a:xfrm>
            <a:off x="7379914" y="0"/>
            <a:ext cx="216422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7" name="Titel 1"/>
          <p:cNvSpPr txBox="1">
            <a:spLocks/>
          </p:cNvSpPr>
          <p:nvPr/>
        </p:nvSpPr>
        <p:spPr>
          <a:xfrm>
            <a:off x="457200" y="274638"/>
            <a:ext cx="6858134" cy="994122"/>
          </a:xfrm>
          <a:prstGeom prst="rect">
            <a:avLst/>
          </a:prstGeom>
        </p:spPr>
        <p:txBody>
          <a:bodyPr vert="horz" lIns="91418" tIns="45709" rIns="91418" bIns="45709" rtlCol="0" anchor="ctr">
            <a:normAutofit fontScale="92500" lnSpcReduction="20000"/>
          </a:bodyPr>
          <a:lstStyle>
            <a:lvl1pPr algn="l" defTabSz="91418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500" dirty="0" smtClean="0"/>
              <a:t>Anskaffelsesfasen</a:t>
            </a:r>
            <a:r>
              <a:rPr lang="da-DK" sz="3200" dirty="0" smtClean="0"/>
              <a:t/>
            </a:r>
            <a:br>
              <a:rPr lang="da-DK" sz="3200" dirty="0" smtClean="0"/>
            </a:br>
            <a:r>
              <a:rPr lang="da-DK" sz="2000" dirty="0" smtClean="0"/>
              <a:t> </a:t>
            </a:r>
            <a:r>
              <a:rPr lang="da-DK" sz="2000" dirty="0"/>
              <a:t>- med alle eksisterende og nye organisatoriske enheder </a:t>
            </a:r>
            <a:endParaRPr lang="da-DK" sz="2000" dirty="0" smtClean="0"/>
          </a:p>
          <a:p>
            <a:r>
              <a:rPr lang="da-DK" sz="2000" dirty="0" smtClean="0"/>
              <a:t>    og it-leverandører</a:t>
            </a:r>
            <a:endParaRPr lang="da-DK" sz="2000" dirty="0"/>
          </a:p>
        </p:txBody>
      </p:sp>
      <p:sp>
        <p:nvSpPr>
          <p:cNvPr id="40" name="Rektangel 39"/>
          <p:cNvSpPr/>
          <p:nvPr/>
        </p:nvSpPr>
        <p:spPr>
          <a:xfrm>
            <a:off x="5290492" y="5829267"/>
            <a:ext cx="3853732" cy="1028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graphicFrame>
        <p:nvGraphicFramePr>
          <p:cNvPr id="41" name="Tabel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034047"/>
              </p:ext>
            </p:extLst>
          </p:nvPr>
        </p:nvGraphicFramePr>
        <p:xfrm>
          <a:off x="522315" y="2108855"/>
          <a:ext cx="5160082" cy="4159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335"/>
                <a:gridCol w="2416747"/>
              </a:tblGrid>
              <a:tr h="2379811">
                <a:tc>
                  <a:txBody>
                    <a:bodyPr/>
                    <a:lstStyle/>
                    <a:p>
                      <a:pPr algn="ctr"/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Aftaler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med e</a:t>
                      </a:r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ksisterende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organisatoriske enheder</a:t>
                      </a:r>
                    </a:p>
                    <a:p>
                      <a:pPr algn="ctr"/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(Afdelinger,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kommuner, ydere, stat)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Detaljerede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eskrivelser af nye </a:t>
                      </a: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mål,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opgaver og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arbejdsgange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Detaljeret tidsplan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tidsforbrug, økonomi for implementering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Detaljeret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aftale med hver  enkelt eksisterende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enhed om deltagelse</a:t>
                      </a:r>
                      <a:endParaRPr lang="da-DK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82944" marR="82944" marT="43543" marB="43543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Aftaler om nye</a:t>
                      </a:r>
                    </a:p>
                    <a:p>
                      <a:pPr algn="ctr"/>
                      <a:r>
                        <a:rPr lang="da-DK" sz="1300" dirty="0" smtClean="0">
                          <a:solidFill>
                            <a:schemeClr val="bg1"/>
                          </a:solidFill>
                        </a:rPr>
                        <a:t>organisatoriske</a:t>
                      </a:r>
                      <a:r>
                        <a:rPr lang="da-DK" sz="1300" baseline="0" dirty="0" smtClean="0">
                          <a:solidFill>
                            <a:schemeClr val="bg1"/>
                          </a:solidFill>
                        </a:rPr>
                        <a:t> enheder</a:t>
                      </a:r>
                    </a:p>
                    <a:p>
                      <a:pPr algn="ctr"/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(fx nye kliniske enheder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eller evt. nye s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ystemforvaltningsenheder)</a:t>
                      </a: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Detaljeret beskrivelse af formål, organisation og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ledelse</a:t>
                      </a:r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Detaljeret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eskrivelser af </a:t>
                      </a: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mål, opgaver og arbejdsgange</a:t>
                      </a:r>
                    </a:p>
                    <a:p>
                      <a:endParaRPr lang="da-DK" sz="10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a-DK" sz="1000" b="0" dirty="0" smtClean="0">
                          <a:solidFill>
                            <a:schemeClr val="tx1"/>
                          </a:solidFill>
                        </a:rPr>
                        <a:t>Detaljeret tidsplan</a:t>
                      </a:r>
                      <a:r>
                        <a:rPr lang="da-DK" sz="1000" b="0" baseline="0" dirty="0" smtClean="0">
                          <a:solidFill>
                            <a:schemeClr val="tx1"/>
                          </a:solidFill>
                        </a:rPr>
                        <a:t> for etablering og rekruttering af medarbejdere</a:t>
                      </a:r>
                      <a:endParaRPr lang="da-DK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82944" marR="82944" marT="43543" marB="43543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779507">
                <a:tc>
                  <a:txBody>
                    <a:bodyPr/>
                    <a:lstStyle/>
                    <a:p>
                      <a:endParaRPr lang="da-DK" sz="1000" b="1" dirty="0" smtClean="0"/>
                    </a:p>
                    <a:p>
                      <a:endParaRPr lang="da-DK" sz="1000" b="1" dirty="0" smtClean="0"/>
                    </a:p>
                    <a:p>
                      <a:pPr algn="ctr"/>
                      <a:r>
                        <a:rPr lang="da-DK" sz="1300" b="1" dirty="0" smtClean="0"/>
                        <a:t>Aftaler med eksisterende it-systemer</a:t>
                      </a:r>
                    </a:p>
                    <a:p>
                      <a:pPr algn="ctr"/>
                      <a:r>
                        <a:rPr lang="da-DK" sz="1100" dirty="0" smtClean="0"/>
                        <a:t>(EPJ, specialesystemer</a:t>
                      </a:r>
                      <a:r>
                        <a:rPr lang="da-DK" sz="1100" baseline="0" dirty="0" smtClean="0"/>
                        <a:t> mv.)</a:t>
                      </a:r>
                    </a:p>
                    <a:p>
                      <a:endParaRPr lang="da-DK" sz="1100" baseline="0" dirty="0" smtClean="0"/>
                    </a:p>
                    <a:p>
                      <a:r>
                        <a:rPr lang="da-DK" sz="1000" baseline="0" dirty="0" smtClean="0"/>
                        <a:t>Detaljerede kravmaterialer pr. system</a:t>
                      </a:r>
                    </a:p>
                    <a:p>
                      <a:r>
                        <a:rPr lang="da-DK" sz="1000" baseline="0" dirty="0" smtClean="0"/>
                        <a:t>Detaljerede aftalegrundlag pr. system</a:t>
                      </a:r>
                    </a:p>
                    <a:p>
                      <a:endParaRPr lang="da-DK" sz="1000" baseline="0" dirty="0" smtClean="0"/>
                    </a:p>
                    <a:p>
                      <a:r>
                        <a:rPr lang="da-DK" sz="1000" baseline="0" dirty="0" smtClean="0"/>
                        <a:t>Forhandlingsproces med alle eksisterende leverandører</a:t>
                      </a:r>
                    </a:p>
                  </a:txBody>
                  <a:tcPr marL="82944" marR="82944" marT="43543" marB="43543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1000" b="1" dirty="0" smtClean="0"/>
                    </a:p>
                    <a:p>
                      <a:endParaRPr lang="da-DK" sz="1000" b="1" dirty="0" smtClean="0"/>
                    </a:p>
                    <a:p>
                      <a:pPr algn="ctr"/>
                      <a:r>
                        <a:rPr lang="da-DK" sz="1300" b="1" dirty="0" smtClean="0"/>
                        <a:t>Aftaler om</a:t>
                      </a:r>
                      <a:r>
                        <a:rPr lang="da-DK" sz="1300" b="1" baseline="0" dirty="0" smtClean="0"/>
                        <a:t> n</a:t>
                      </a:r>
                      <a:r>
                        <a:rPr lang="da-DK" sz="1300" b="1" dirty="0" smtClean="0"/>
                        <a:t>ye it-systemer</a:t>
                      </a:r>
                    </a:p>
                    <a:p>
                      <a:pPr algn="ctr"/>
                      <a:r>
                        <a:rPr lang="da-DK" sz="1000" dirty="0" smtClean="0"/>
                        <a:t>(enkelt- og</a:t>
                      </a:r>
                      <a:r>
                        <a:rPr lang="da-DK" sz="1000" baseline="0" dirty="0" smtClean="0"/>
                        <a:t> fællesregionale, ofte udbud)</a:t>
                      </a:r>
                      <a:endParaRPr lang="da-DK" sz="1000" dirty="0" smtClean="0"/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Detaljeret</a:t>
                      </a:r>
                      <a:r>
                        <a:rPr lang="da-DK" sz="1000" baseline="0" dirty="0" smtClean="0"/>
                        <a:t> u</a:t>
                      </a:r>
                      <a:r>
                        <a:rPr lang="da-DK" sz="1000" dirty="0" smtClean="0"/>
                        <a:t>dbudsmat. pr. indkøb</a:t>
                      </a:r>
                    </a:p>
                    <a:p>
                      <a:r>
                        <a:rPr lang="da-DK" sz="1000" dirty="0" smtClean="0"/>
                        <a:t>Detaljerede kontrakter pr.</a:t>
                      </a:r>
                      <a:r>
                        <a:rPr lang="da-DK" sz="1000" baseline="0" dirty="0" smtClean="0"/>
                        <a:t> indkøb</a:t>
                      </a:r>
                      <a:endParaRPr lang="da-DK" sz="1000" dirty="0" smtClean="0"/>
                    </a:p>
                    <a:p>
                      <a:endParaRPr lang="da-DK" sz="1000" dirty="0" smtClean="0"/>
                    </a:p>
                    <a:p>
                      <a:r>
                        <a:rPr lang="da-DK" sz="1000" dirty="0" smtClean="0"/>
                        <a:t>Dialog og udbudsproces</a:t>
                      </a:r>
                      <a:r>
                        <a:rPr lang="da-DK" sz="1000" baseline="0" dirty="0" smtClean="0"/>
                        <a:t> </a:t>
                      </a:r>
                      <a:r>
                        <a:rPr lang="da-DK" sz="1000" baseline="0" dirty="0" err="1" smtClean="0"/>
                        <a:t>mhp</a:t>
                      </a:r>
                      <a:r>
                        <a:rPr lang="da-DK" sz="1000" baseline="0" dirty="0" smtClean="0"/>
                        <a:t>. alle potentielle leverandører</a:t>
                      </a:r>
                      <a:endParaRPr lang="da-DK" sz="1000" dirty="0"/>
                    </a:p>
                  </a:txBody>
                  <a:tcPr marL="82944" marR="82944" marT="43543" marB="43543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2" name="Højrepil 41"/>
          <p:cNvSpPr/>
          <p:nvPr/>
        </p:nvSpPr>
        <p:spPr>
          <a:xfrm>
            <a:off x="6057067" y="6196164"/>
            <a:ext cx="2547381" cy="257171"/>
          </a:xfrm>
          <a:prstGeom prst="rightArrow">
            <a:avLst>
              <a:gd name="adj1" fmla="val 80005"/>
              <a:gd name="adj2" fmla="val 28568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Revideret PID til IT5 </a:t>
            </a:r>
            <a:r>
              <a:rPr lang="da-DK" sz="1100" b="1" dirty="0" err="1"/>
              <a:t>jf</a:t>
            </a:r>
            <a:r>
              <a:rPr lang="da-DK" sz="1100" b="1" dirty="0"/>
              <a:t> indgåede aftaler</a:t>
            </a:r>
          </a:p>
        </p:txBody>
      </p:sp>
      <p:sp>
        <p:nvSpPr>
          <p:cNvPr id="43" name="Rektangel 42"/>
          <p:cNvSpPr/>
          <p:nvPr/>
        </p:nvSpPr>
        <p:spPr>
          <a:xfrm>
            <a:off x="517948" y="6309320"/>
            <a:ext cx="5160082" cy="257171"/>
          </a:xfrm>
          <a:prstGeom prst="rect">
            <a:avLst/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dirty="0" smtClean="0"/>
              <a:t>Systemansvarlig </a:t>
            </a:r>
            <a:r>
              <a:rPr lang="da-DK" sz="1100" dirty="0"/>
              <a:t>Region kvalitetssikrer </a:t>
            </a:r>
            <a:r>
              <a:rPr lang="da-DK" sz="1100" dirty="0" err="1"/>
              <a:t>driftkrav</a:t>
            </a:r>
            <a:r>
              <a:rPr lang="da-DK" sz="1100" dirty="0"/>
              <a:t> til </a:t>
            </a:r>
            <a:r>
              <a:rPr lang="da-DK" sz="1100" dirty="0" smtClean="0"/>
              <a:t>evt. </a:t>
            </a:r>
            <a:r>
              <a:rPr lang="da-DK" sz="1100" dirty="0"/>
              <a:t>nyt system samt afhængigheder</a:t>
            </a:r>
          </a:p>
        </p:txBody>
      </p:sp>
      <p:sp>
        <p:nvSpPr>
          <p:cNvPr id="44" name="Vandret skriftrulle 43"/>
          <p:cNvSpPr/>
          <p:nvPr/>
        </p:nvSpPr>
        <p:spPr>
          <a:xfrm>
            <a:off x="6156176" y="2036846"/>
            <a:ext cx="1485585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afdeling 1</a:t>
            </a:r>
          </a:p>
        </p:txBody>
      </p:sp>
      <p:sp>
        <p:nvSpPr>
          <p:cNvPr id="45" name="Højre klammeparentes 44"/>
          <p:cNvSpPr/>
          <p:nvPr/>
        </p:nvSpPr>
        <p:spPr>
          <a:xfrm>
            <a:off x="5580112" y="2057419"/>
            <a:ext cx="293872" cy="4251901"/>
          </a:xfrm>
          <a:prstGeom prst="rightBrace">
            <a:avLst>
              <a:gd name="adj1" fmla="val 8333"/>
              <a:gd name="adj2" fmla="val 4784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4664" tIns="42332" rIns="84664" bIns="42332" rtlCol="0" anchor="ctr"/>
          <a:lstStyle/>
          <a:p>
            <a:pPr algn="ctr"/>
            <a:endParaRPr lang="da-DK"/>
          </a:p>
        </p:txBody>
      </p:sp>
      <p:sp>
        <p:nvSpPr>
          <p:cNvPr id="46" name="Vandret skriftrulle 45"/>
          <p:cNvSpPr/>
          <p:nvPr/>
        </p:nvSpPr>
        <p:spPr>
          <a:xfrm>
            <a:off x="6417446" y="2252869"/>
            <a:ext cx="1485585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afdeling 2</a:t>
            </a:r>
          </a:p>
        </p:txBody>
      </p:sp>
      <p:sp>
        <p:nvSpPr>
          <p:cNvPr id="47" name="Vandret skriftrulle 46"/>
          <p:cNvSpPr/>
          <p:nvPr/>
        </p:nvSpPr>
        <p:spPr>
          <a:xfrm>
            <a:off x="6422209" y="2636912"/>
            <a:ext cx="154500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lægepraksis 1</a:t>
            </a:r>
          </a:p>
        </p:txBody>
      </p:sp>
      <p:sp>
        <p:nvSpPr>
          <p:cNvPr id="48" name="Vandret skriftrulle 47"/>
          <p:cNvSpPr/>
          <p:nvPr/>
        </p:nvSpPr>
        <p:spPr>
          <a:xfrm>
            <a:off x="6618161" y="2842649"/>
            <a:ext cx="154500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lægepraksis 2</a:t>
            </a:r>
          </a:p>
        </p:txBody>
      </p:sp>
      <p:sp>
        <p:nvSpPr>
          <p:cNvPr id="49" name="Vandret skriftrulle 48"/>
          <p:cNvSpPr/>
          <p:nvPr/>
        </p:nvSpPr>
        <p:spPr>
          <a:xfrm>
            <a:off x="6335572" y="4149080"/>
            <a:ext cx="154500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EPJ 1</a:t>
            </a:r>
          </a:p>
        </p:txBody>
      </p:sp>
      <p:sp>
        <p:nvSpPr>
          <p:cNvPr id="50" name="Vandret skriftrulle 49"/>
          <p:cNvSpPr/>
          <p:nvPr/>
        </p:nvSpPr>
        <p:spPr>
          <a:xfrm>
            <a:off x="6531524" y="4354817"/>
            <a:ext cx="154500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EPJ 2</a:t>
            </a:r>
          </a:p>
        </p:txBody>
      </p:sp>
      <p:sp>
        <p:nvSpPr>
          <p:cNvPr id="51" name="Vandret skriftrulle 50"/>
          <p:cNvSpPr/>
          <p:nvPr/>
        </p:nvSpPr>
        <p:spPr>
          <a:xfrm>
            <a:off x="6228184" y="3199260"/>
            <a:ext cx="154500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kommune 1</a:t>
            </a:r>
          </a:p>
        </p:txBody>
      </p:sp>
      <p:sp>
        <p:nvSpPr>
          <p:cNvPr id="52" name="Vandret skriftrulle 51"/>
          <p:cNvSpPr/>
          <p:nvPr/>
        </p:nvSpPr>
        <p:spPr>
          <a:xfrm>
            <a:off x="6424136" y="3404997"/>
            <a:ext cx="154500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kommune 2</a:t>
            </a:r>
          </a:p>
        </p:txBody>
      </p:sp>
      <p:sp>
        <p:nvSpPr>
          <p:cNvPr id="53" name="Vandret skriftrulle 52"/>
          <p:cNvSpPr/>
          <p:nvPr/>
        </p:nvSpPr>
        <p:spPr>
          <a:xfrm>
            <a:off x="6675540" y="3765037"/>
            <a:ext cx="154500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Styrelse</a:t>
            </a:r>
          </a:p>
        </p:txBody>
      </p:sp>
      <p:sp>
        <p:nvSpPr>
          <p:cNvPr id="54" name="Vandret skriftrulle 53"/>
          <p:cNvSpPr/>
          <p:nvPr/>
        </p:nvSpPr>
        <p:spPr>
          <a:xfrm>
            <a:off x="6596842" y="4711428"/>
            <a:ext cx="172327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Specialesystem1</a:t>
            </a:r>
          </a:p>
        </p:txBody>
      </p:sp>
      <p:sp>
        <p:nvSpPr>
          <p:cNvPr id="55" name="Vandret skriftrulle 54"/>
          <p:cNvSpPr/>
          <p:nvPr/>
        </p:nvSpPr>
        <p:spPr>
          <a:xfrm>
            <a:off x="6792794" y="4917165"/>
            <a:ext cx="1723279" cy="312035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tx1"/>
                </a:solidFill>
              </a:rPr>
              <a:t>Aftale med Specialesystem 2</a:t>
            </a:r>
          </a:p>
        </p:txBody>
      </p:sp>
      <p:sp>
        <p:nvSpPr>
          <p:cNvPr id="56" name="Vandret skriftrulle 55"/>
          <p:cNvSpPr/>
          <p:nvPr/>
        </p:nvSpPr>
        <p:spPr>
          <a:xfrm>
            <a:off x="6102312" y="5321782"/>
            <a:ext cx="1698255" cy="411474"/>
          </a:xfrm>
          <a:prstGeom prst="horizontalScroll">
            <a:avLst/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bg1"/>
                </a:solidFill>
              </a:rPr>
              <a:t>Aftale med leverandør af nyt system i Region A</a:t>
            </a:r>
          </a:p>
        </p:txBody>
      </p:sp>
      <p:sp>
        <p:nvSpPr>
          <p:cNvPr id="57" name="Vandret skriftrulle 56"/>
          <p:cNvSpPr/>
          <p:nvPr/>
        </p:nvSpPr>
        <p:spPr>
          <a:xfrm>
            <a:off x="6494217" y="5647532"/>
            <a:ext cx="1894207" cy="517772"/>
          </a:xfrm>
          <a:prstGeom prst="horizontalScroll">
            <a:avLst/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dirty="0">
                <a:solidFill>
                  <a:schemeClr val="bg1"/>
                </a:solidFill>
              </a:rPr>
              <a:t>Aftale med leverandør af nyt fællesregionalt system</a:t>
            </a:r>
          </a:p>
        </p:txBody>
      </p:sp>
      <p:sp>
        <p:nvSpPr>
          <p:cNvPr id="58" name="Rektangel 57"/>
          <p:cNvSpPr/>
          <p:nvPr/>
        </p:nvSpPr>
        <p:spPr>
          <a:xfrm rot="16200000">
            <a:off x="-826852" y="3166210"/>
            <a:ext cx="2352258" cy="285546"/>
          </a:xfrm>
          <a:prstGeom prst="rect">
            <a:avLst/>
          </a:prstGeom>
          <a:solidFill>
            <a:schemeClr val="tx2"/>
          </a:solidFill>
        </p:spPr>
        <p:txBody>
          <a:bodyPr wrap="square" lIns="84664" tIns="42332" rIns="84664" bIns="42332">
            <a:spAutoFit/>
          </a:bodyPr>
          <a:lstStyle/>
          <a:p>
            <a:pPr algn="ctr"/>
            <a:r>
              <a:rPr lang="da-DK" sz="1300" b="1" dirty="0">
                <a:solidFill>
                  <a:schemeClr val="bg1"/>
                </a:solidFill>
              </a:rPr>
              <a:t>Ændret opgaveløsning</a:t>
            </a:r>
          </a:p>
        </p:txBody>
      </p:sp>
      <p:sp>
        <p:nvSpPr>
          <p:cNvPr id="59" name="Rektangel 58"/>
          <p:cNvSpPr/>
          <p:nvPr/>
        </p:nvSpPr>
        <p:spPr>
          <a:xfrm rot="16200000">
            <a:off x="-550312" y="5275020"/>
            <a:ext cx="1783057" cy="285546"/>
          </a:xfrm>
          <a:prstGeom prst="rect">
            <a:avLst/>
          </a:prstGeom>
          <a:solidFill>
            <a:schemeClr val="tx2"/>
          </a:solidFill>
        </p:spPr>
        <p:txBody>
          <a:bodyPr wrap="square" lIns="84664" tIns="42332" rIns="84664" bIns="42332">
            <a:spAutoFit/>
          </a:bodyPr>
          <a:lstStyle/>
          <a:p>
            <a:pPr algn="ctr"/>
            <a:r>
              <a:rPr lang="da-DK" sz="1300" b="1" dirty="0">
                <a:solidFill>
                  <a:schemeClr val="bg1"/>
                </a:solidFill>
              </a:rPr>
              <a:t>Ændrede It-systemer</a:t>
            </a:r>
          </a:p>
        </p:txBody>
      </p:sp>
      <p:sp>
        <p:nvSpPr>
          <p:cNvPr id="60" name="Nedadgående pil 59"/>
          <p:cNvSpPr/>
          <p:nvPr/>
        </p:nvSpPr>
        <p:spPr>
          <a:xfrm>
            <a:off x="1502077" y="1692538"/>
            <a:ext cx="3527145" cy="584334"/>
          </a:xfrm>
          <a:prstGeom prst="downArrow">
            <a:avLst>
              <a:gd name="adj1" fmla="val 88129"/>
              <a:gd name="adj2" fmla="val 38654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Aftalte mål for projektet </a:t>
            </a:r>
            <a:r>
              <a:rPr lang="da-DK" sz="1100" b="1" dirty="0" smtClean="0"/>
              <a:t> skal styre</a:t>
            </a:r>
          </a:p>
          <a:p>
            <a:pPr algn="ctr"/>
            <a:r>
              <a:rPr lang="da-DK" sz="1100" b="1" dirty="0" smtClean="0"/>
              <a:t>aftaler </a:t>
            </a:r>
            <a:r>
              <a:rPr lang="da-DK" sz="1100" b="1" dirty="0"/>
              <a:t>om ændring af opgaveløsningen</a:t>
            </a:r>
          </a:p>
        </p:txBody>
      </p:sp>
      <p:sp>
        <p:nvSpPr>
          <p:cNvPr id="61" name="Nedadgående pil 60"/>
          <p:cNvSpPr/>
          <p:nvPr/>
        </p:nvSpPr>
        <p:spPr>
          <a:xfrm>
            <a:off x="1547664" y="4149080"/>
            <a:ext cx="3379957" cy="622354"/>
          </a:xfrm>
          <a:prstGeom prst="downArrow">
            <a:avLst>
              <a:gd name="adj1" fmla="val 88129"/>
              <a:gd name="adj2" fmla="val 38654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Aftaler om ændring af opgaveløsningen</a:t>
            </a:r>
          </a:p>
          <a:p>
            <a:pPr algn="ctr"/>
            <a:r>
              <a:rPr lang="da-DK" sz="1100" b="1" dirty="0"/>
              <a:t>skal styre aftaler om ændring af it-systemerne</a:t>
            </a:r>
          </a:p>
        </p:txBody>
      </p:sp>
      <p:pic>
        <p:nvPicPr>
          <p:cNvPr id="63" name="Billed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596" y="260648"/>
            <a:ext cx="801716" cy="810245"/>
          </a:xfrm>
          <a:prstGeom prst="rect">
            <a:avLst/>
          </a:prstGeom>
        </p:spPr>
      </p:pic>
      <p:sp>
        <p:nvSpPr>
          <p:cNvPr id="64" name="Tekstboks 63"/>
          <p:cNvSpPr txBox="1"/>
          <p:nvPr/>
        </p:nvSpPr>
        <p:spPr>
          <a:xfrm>
            <a:off x="5940152" y="1340768"/>
            <a:ext cx="2746849" cy="2855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84664" tIns="42332" rIns="84664" bIns="42332" rtlCol="0">
            <a:spAutoFit/>
          </a:bodyPr>
          <a:lstStyle/>
          <a:p>
            <a:pPr algn="ctr"/>
            <a:r>
              <a:rPr lang="da-DK" sz="1300" b="1" dirty="0"/>
              <a:t>Indgåelse af aftaler</a:t>
            </a:r>
          </a:p>
        </p:txBody>
      </p:sp>
      <p:sp>
        <p:nvSpPr>
          <p:cNvPr id="65" name="Tekstboks 64"/>
          <p:cNvSpPr txBox="1"/>
          <p:nvPr/>
        </p:nvSpPr>
        <p:spPr>
          <a:xfrm>
            <a:off x="517948" y="1340768"/>
            <a:ext cx="5160082" cy="2855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84664" tIns="42332" rIns="84664" bIns="42332" rtlCol="0">
            <a:spAutoFit/>
          </a:bodyPr>
          <a:lstStyle/>
          <a:p>
            <a:pPr algn="ctr"/>
            <a:r>
              <a:rPr lang="da-DK" sz="1300" b="1" dirty="0"/>
              <a:t>Udkast til aftalekompleks</a:t>
            </a:r>
          </a:p>
        </p:txBody>
      </p:sp>
      <p:sp>
        <p:nvSpPr>
          <p:cNvPr id="2" name="Rektangel 1"/>
          <p:cNvSpPr/>
          <p:nvPr/>
        </p:nvSpPr>
        <p:spPr>
          <a:xfrm>
            <a:off x="4165862" y="0"/>
            <a:ext cx="1512168" cy="5486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Kunne også hedde</a:t>
            </a:r>
          </a:p>
          <a:p>
            <a:pPr algn="ctr"/>
            <a:r>
              <a:rPr lang="da-DK" sz="1600" b="1" dirty="0" smtClean="0"/>
              <a:t>”Aftalefasen”</a:t>
            </a:r>
            <a:endParaRPr lang="da-DK" sz="1600" b="1" dirty="0"/>
          </a:p>
        </p:txBody>
      </p:sp>
    </p:spTree>
    <p:extLst>
      <p:ext uri="{BB962C8B-B14F-4D97-AF65-F5344CB8AC3E}">
        <p14:creationId xmlns:p14="http://schemas.microsoft.com/office/powerpoint/2010/main" val="192425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11796"/>
            <a:ext cx="7119404" cy="891253"/>
          </a:xfrm>
        </p:spPr>
        <p:txBody>
          <a:bodyPr>
            <a:noAutofit/>
          </a:bodyPr>
          <a:lstStyle/>
          <a:p>
            <a:r>
              <a:rPr lang="da-DK" sz="2500" dirty="0"/>
              <a:t>Eksempler på indhold af  krav / aftaler med</a:t>
            </a:r>
            <a:br>
              <a:rPr lang="da-DK" sz="2500" dirty="0"/>
            </a:br>
            <a:r>
              <a:rPr lang="da-DK" sz="2500" dirty="0"/>
              <a:t>hver af de organisatoriske enheder og it-systemer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22518" y="1508786"/>
            <a:ext cx="3918847" cy="4320481"/>
          </a:xfrm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a-DK" sz="4600" b="1" dirty="0"/>
              <a:t>Mål, gevinster, investeringer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Kvalitetsmål (</a:t>
            </a:r>
            <a:r>
              <a:rPr lang="da-DK" sz="3300" dirty="0" err="1"/>
              <a:t>KPIer</a:t>
            </a:r>
            <a:r>
              <a:rPr lang="da-DK" sz="3300" dirty="0"/>
              <a:t>) for opgaver per </a:t>
            </a:r>
            <a:r>
              <a:rPr lang="da-DK" sz="3300" dirty="0" err="1"/>
              <a:t>org.enhed</a:t>
            </a:r>
            <a:r>
              <a:rPr lang="da-DK" sz="3300" dirty="0"/>
              <a:t> eller it-system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Gevinstmål og investeringer (BC) per organisatorisk enhed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Målemetoder </a:t>
            </a:r>
            <a:r>
              <a:rPr lang="da-DK" sz="3300" dirty="0" err="1"/>
              <a:t>mht</a:t>
            </a:r>
            <a:r>
              <a:rPr lang="da-DK" sz="3300" dirty="0"/>
              <a:t> kvalitet (KPI) og gevinstrealisering (BC)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Finansiering og afregning af omkostninger per enhed / it-system</a:t>
            </a:r>
          </a:p>
          <a:p>
            <a:pPr marL="0" indent="0">
              <a:lnSpc>
                <a:spcPct val="120000"/>
              </a:lnSpc>
              <a:buNone/>
            </a:pPr>
            <a:endParaRPr lang="da-DK" sz="3300" dirty="0"/>
          </a:p>
          <a:p>
            <a:pPr marL="0" indent="0">
              <a:lnSpc>
                <a:spcPct val="120000"/>
              </a:lnSpc>
              <a:buNone/>
            </a:pPr>
            <a:r>
              <a:rPr lang="da-DK" sz="4600" b="1" dirty="0"/>
              <a:t>Forretningsarkitektur for opgaveløsning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Lovgrundlag og </a:t>
            </a:r>
            <a:r>
              <a:rPr lang="da-DK" sz="3300" dirty="0" err="1"/>
              <a:t>retningslinier</a:t>
            </a:r>
            <a:r>
              <a:rPr lang="da-DK" sz="3300" dirty="0"/>
              <a:t> per </a:t>
            </a:r>
            <a:r>
              <a:rPr lang="da-DK" sz="3300" dirty="0" err="1"/>
              <a:t>org.enhed</a:t>
            </a:r>
            <a:r>
              <a:rPr lang="da-DK" sz="3300" dirty="0"/>
              <a:t> eller it-system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Arbejdsgange </a:t>
            </a:r>
            <a:r>
              <a:rPr lang="da-DK" sz="3300" dirty="0" err="1"/>
              <a:t>mhp</a:t>
            </a:r>
            <a:r>
              <a:rPr lang="da-DK" sz="3300" dirty="0"/>
              <a:t>. målene per </a:t>
            </a:r>
            <a:r>
              <a:rPr lang="da-DK" sz="3300" dirty="0" err="1"/>
              <a:t>org.enhed</a:t>
            </a:r>
            <a:r>
              <a:rPr lang="da-DK" sz="3300" dirty="0"/>
              <a:t> eller it-system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Kompetencer per rolle i arbejdsgangene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Regler og algoritmer der skal anvendes i arbejdsgangene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Informationer (data) som rollerne skal bruge i arbejdsgangene</a:t>
            </a:r>
          </a:p>
          <a:p>
            <a:pPr marL="158746" indent="-158746">
              <a:lnSpc>
                <a:spcPct val="120000"/>
              </a:lnSpc>
            </a:pPr>
            <a:endParaRPr lang="da-DK" sz="3300" b="1" dirty="0"/>
          </a:p>
          <a:p>
            <a:pPr marL="0" indent="0">
              <a:lnSpc>
                <a:spcPct val="120000"/>
              </a:lnSpc>
              <a:buNone/>
            </a:pPr>
            <a:r>
              <a:rPr lang="da-DK" sz="4600" b="1" dirty="0"/>
              <a:t>Implementering i organisatoriske enheder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Organisatorisk afklaring per organisatorisk enhed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Kick-</a:t>
            </a:r>
            <a:r>
              <a:rPr lang="da-DK" sz="3300" dirty="0" err="1"/>
              <a:t>off</a:t>
            </a:r>
            <a:r>
              <a:rPr lang="da-DK" sz="3300" dirty="0"/>
              <a:t> og uddannelse per organisatorisk enhed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Pilotimplementering af nye arbejdsgange og it-understøttelse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Fuld implementering per organisatorisk enhed</a:t>
            </a:r>
          </a:p>
        </p:txBody>
      </p:sp>
      <p:sp>
        <p:nvSpPr>
          <p:cNvPr id="4" name="Pladsholder til indhold 2"/>
          <p:cNvSpPr txBox="1">
            <a:spLocks/>
          </p:cNvSpPr>
          <p:nvPr/>
        </p:nvSpPr>
        <p:spPr>
          <a:xfrm>
            <a:off x="4767953" y="1508787"/>
            <a:ext cx="3918847" cy="4320480"/>
          </a:xfrm>
          <a:prstGeom prst="rect">
            <a:avLst/>
          </a:prstGeom>
          <a:solidFill>
            <a:schemeClr val="bg1"/>
          </a:solidFill>
        </p:spPr>
        <p:txBody>
          <a:bodyPr vert="horz" lIns="91418" tIns="45709" rIns="91418" bIns="45709" rtlCol="0">
            <a:normAutofit fontScale="32500" lnSpcReduction="20000"/>
          </a:bodyPr>
          <a:lstStyle>
            <a:lvl1pPr marL="370253" indent="-370253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802216" indent="-308544" algn="l" defTabSz="98734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234177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727848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221518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15189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8860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02530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96201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da-DK" sz="4600" b="1" dirty="0"/>
              <a:t>Løsningsarkitektur for it-systemer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Funktionelle krav per it-system (</a:t>
            </a:r>
            <a:r>
              <a:rPr lang="da-DK" sz="3300" dirty="0" err="1"/>
              <a:t>forretningsarki.og</a:t>
            </a:r>
            <a:r>
              <a:rPr lang="da-DK" sz="3300" dirty="0"/>
              <a:t> </a:t>
            </a:r>
            <a:r>
              <a:rPr lang="da-DK" sz="3300" dirty="0" err="1"/>
              <a:t>use</a:t>
            </a:r>
            <a:r>
              <a:rPr lang="da-DK" sz="3300" dirty="0"/>
              <a:t> cases)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Ikke-funktionelle krav per it-system (”god it-praksis” + SLA)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Integrationer per it-system med  SLA per integration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Teknisk implementering i </a:t>
            </a:r>
            <a:r>
              <a:rPr lang="da-DK" sz="3300" dirty="0" err="1"/>
              <a:t>org.enheders</a:t>
            </a:r>
            <a:r>
              <a:rPr lang="da-DK" sz="3300" dirty="0"/>
              <a:t> </a:t>
            </a:r>
            <a:r>
              <a:rPr lang="da-DK" sz="3300" dirty="0" smtClean="0"/>
              <a:t>it-miljøer</a:t>
            </a:r>
            <a:endParaRPr lang="da-DK" sz="3300" dirty="0"/>
          </a:p>
          <a:p>
            <a:pPr marL="0" indent="0">
              <a:lnSpc>
                <a:spcPct val="120000"/>
              </a:lnSpc>
              <a:buNone/>
            </a:pPr>
            <a:endParaRPr lang="da-DK" sz="3300" b="1" dirty="0" smtClean="0"/>
          </a:p>
          <a:p>
            <a:pPr marL="0" indent="0">
              <a:lnSpc>
                <a:spcPct val="120000"/>
              </a:lnSpc>
              <a:buNone/>
            </a:pPr>
            <a:endParaRPr lang="da-DK" sz="3300" b="1" dirty="0"/>
          </a:p>
          <a:p>
            <a:pPr marL="0" indent="0">
              <a:lnSpc>
                <a:spcPct val="120000"/>
              </a:lnSpc>
              <a:buNone/>
            </a:pPr>
            <a:r>
              <a:rPr lang="da-DK" sz="4600" b="1" dirty="0"/>
              <a:t>Drift og videreudvikling for it-systemer</a:t>
            </a:r>
            <a:endParaRPr lang="da-DK" sz="4600" dirty="0"/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Supportorganisation og arbejdsgange per system (ITIL)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 err="1"/>
              <a:t>Driftorganisation</a:t>
            </a:r>
            <a:r>
              <a:rPr lang="da-DK" sz="3300" dirty="0"/>
              <a:t> og </a:t>
            </a:r>
            <a:r>
              <a:rPr lang="da-DK" sz="3300" dirty="0" err="1"/>
              <a:t>driftarbejdsgange</a:t>
            </a:r>
            <a:r>
              <a:rPr lang="da-DK" sz="3300" dirty="0"/>
              <a:t> per system (ITIL)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Ændrings- og </a:t>
            </a:r>
            <a:r>
              <a:rPr lang="da-DK" sz="3300" dirty="0" smtClean="0"/>
              <a:t>videreudvikl.org./proces </a:t>
            </a:r>
            <a:r>
              <a:rPr lang="da-DK" sz="3300" dirty="0"/>
              <a:t>per system (ITIL)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 err="1"/>
              <a:t>Systemforvaltningsorg</a:t>
            </a:r>
            <a:r>
              <a:rPr lang="da-DK" sz="3300" dirty="0"/>
              <a:t>. for fællesregionale systemdele (SYS)</a:t>
            </a:r>
          </a:p>
          <a:p>
            <a:pPr marL="0" indent="0">
              <a:lnSpc>
                <a:spcPct val="120000"/>
              </a:lnSpc>
              <a:buNone/>
            </a:pPr>
            <a:endParaRPr lang="da-DK" sz="3300" b="1" dirty="0"/>
          </a:p>
          <a:p>
            <a:pPr marL="0" indent="0">
              <a:lnSpc>
                <a:spcPct val="120000"/>
              </a:lnSpc>
              <a:buNone/>
            </a:pPr>
            <a:endParaRPr lang="da-DK" sz="3300" b="1" dirty="0"/>
          </a:p>
          <a:p>
            <a:pPr marL="0" indent="0">
              <a:lnSpc>
                <a:spcPct val="120000"/>
              </a:lnSpc>
              <a:buNone/>
            </a:pPr>
            <a:r>
              <a:rPr lang="da-DK" sz="4600" b="1" dirty="0"/>
              <a:t>Projektgennemførelse per enhed / it-system</a:t>
            </a:r>
            <a:endParaRPr lang="da-DK" sz="4600" dirty="0"/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Tidsplan per leverance / aktivitet per </a:t>
            </a:r>
            <a:r>
              <a:rPr lang="da-DK" sz="3300" dirty="0" err="1"/>
              <a:t>org.enhed</a:t>
            </a:r>
            <a:r>
              <a:rPr lang="da-DK" sz="3300" dirty="0"/>
              <a:t> / it-system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Delleverancer, milepæle og deres kobling til afregning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Test, prøver og målinger </a:t>
            </a:r>
            <a:r>
              <a:rPr lang="da-DK" sz="3300" dirty="0" err="1"/>
              <a:t>mhp</a:t>
            </a:r>
            <a:r>
              <a:rPr lang="da-DK" sz="3300" dirty="0"/>
              <a:t> kvalitetssikring per leverance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Afregning, priser og vederlag per leverancer</a:t>
            </a:r>
          </a:p>
          <a:p>
            <a:pPr marL="158746" indent="-158746">
              <a:lnSpc>
                <a:spcPct val="120000"/>
              </a:lnSpc>
            </a:pPr>
            <a:r>
              <a:rPr lang="da-DK" sz="3300" dirty="0"/>
              <a:t>Organisering og samarbejde med hver </a:t>
            </a:r>
            <a:r>
              <a:rPr lang="da-DK" sz="3300" dirty="0" err="1"/>
              <a:t>org.enhed</a:t>
            </a:r>
            <a:r>
              <a:rPr lang="da-DK" sz="3300" dirty="0"/>
              <a:t> / it-system</a:t>
            </a:r>
          </a:p>
        </p:txBody>
      </p:sp>
      <p:sp>
        <p:nvSpPr>
          <p:cNvPr id="5" name="Rektangel 4"/>
          <p:cNvSpPr/>
          <p:nvPr/>
        </p:nvSpPr>
        <p:spPr>
          <a:xfrm>
            <a:off x="5508104" y="0"/>
            <a:ext cx="2004431" cy="1886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b="1" dirty="0" smtClean="0"/>
              <a:t>Eksempel – ikke del af RSI model</a:t>
            </a:r>
            <a:endParaRPr lang="da-DK" sz="1000" b="1" dirty="0"/>
          </a:p>
        </p:txBody>
      </p:sp>
    </p:spTree>
    <p:extLst>
      <p:ext uri="{BB962C8B-B14F-4D97-AF65-F5344CB8AC3E}">
        <p14:creationId xmlns:p14="http://schemas.microsoft.com/office/powerpoint/2010/main" val="402161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ktangel 38"/>
          <p:cNvSpPr/>
          <p:nvPr/>
        </p:nvSpPr>
        <p:spPr>
          <a:xfrm>
            <a:off x="0" y="1325164"/>
            <a:ext cx="9160844" cy="476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1" name="Rektangel 40"/>
          <p:cNvSpPr/>
          <p:nvPr/>
        </p:nvSpPr>
        <p:spPr>
          <a:xfrm>
            <a:off x="7379914" y="0"/>
            <a:ext cx="216422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2" name="Pentagon 41"/>
          <p:cNvSpPr/>
          <p:nvPr/>
        </p:nvSpPr>
        <p:spPr>
          <a:xfrm>
            <a:off x="170254" y="1731740"/>
            <a:ext cx="4473754" cy="3531750"/>
          </a:xfrm>
          <a:prstGeom prst="homePlate">
            <a:avLst>
              <a:gd name="adj" fmla="val 10753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 sz="1100" b="1" dirty="0"/>
          </a:p>
        </p:txBody>
      </p:sp>
      <p:sp>
        <p:nvSpPr>
          <p:cNvPr id="43" name="Pentagon 42"/>
          <p:cNvSpPr/>
          <p:nvPr/>
        </p:nvSpPr>
        <p:spPr>
          <a:xfrm>
            <a:off x="333053" y="3686172"/>
            <a:ext cx="2192281" cy="683152"/>
          </a:xfrm>
          <a:prstGeom prst="homePlate">
            <a:avLst>
              <a:gd name="adj" fmla="val 27743"/>
            </a:avLst>
          </a:prstGeom>
          <a:solidFill>
            <a:srgbClr val="A2282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300" b="1" dirty="0"/>
              <a:t>Nyt it-system Udvikling</a:t>
            </a:r>
          </a:p>
        </p:txBody>
      </p:sp>
      <p:sp>
        <p:nvSpPr>
          <p:cNvPr id="44" name="Pentagon 43"/>
          <p:cNvSpPr/>
          <p:nvPr/>
        </p:nvSpPr>
        <p:spPr>
          <a:xfrm>
            <a:off x="2684482" y="3686172"/>
            <a:ext cx="1118688" cy="683153"/>
          </a:xfrm>
          <a:prstGeom prst="homePlate">
            <a:avLst>
              <a:gd name="adj" fmla="val 27743"/>
            </a:avLst>
          </a:prstGeom>
          <a:solidFill>
            <a:srgbClr val="A2282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300" b="1" dirty="0"/>
              <a:t>Nyt it-system Test</a:t>
            </a:r>
          </a:p>
        </p:txBody>
      </p:sp>
      <p:sp>
        <p:nvSpPr>
          <p:cNvPr id="47" name="Pentagon 46"/>
          <p:cNvSpPr/>
          <p:nvPr/>
        </p:nvSpPr>
        <p:spPr>
          <a:xfrm>
            <a:off x="521079" y="2863222"/>
            <a:ext cx="1510228" cy="754370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b="1" dirty="0"/>
              <a:t>Eksisterende </a:t>
            </a:r>
          </a:p>
          <a:p>
            <a:pPr algn="ctr"/>
            <a:r>
              <a:rPr lang="da-DK" sz="1000" b="1" dirty="0"/>
              <a:t>Indberetter </a:t>
            </a:r>
          </a:p>
          <a:p>
            <a:pPr algn="ctr"/>
            <a:r>
              <a:rPr lang="da-DK" sz="1000" b="1" dirty="0"/>
              <a:t>it-systemer Ændringer</a:t>
            </a:r>
          </a:p>
        </p:txBody>
      </p:sp>
      <p:sp>
        <p:nvSpPr>
          <p:cNvPr id="48" name="Pentagon 47"/>
          <p:cNvSpPr/>
          <p:nvPr/>
        </p:nvSpPr>
        <p:spPr>
          <a:xfrm>
            <a:off x="2234865" y="2863222"/>
            <a:ext cx="1168110" cy="754370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b="1" dirty="0"/>
              <a:t>Eksisterende indberetter </a:t>
            </a:r>
          </a:p>
          <a:p>
            <a:pPr algn="ctr"/>
            <a:r>
              <a:rPr lang="da-DK" sz="1000" b="1" dirty="0"/>
              <a:t>it-systemer</a:t>
            </a:r>
          </a:p>
          <a:p>
            <a:pPr algn="ctr"/>
            <a:r>
              <a:rPr lang="da-DK" sz="1000" b="1" dirty="0"/>
              <a:t>Test</a:t>
            </a:r>
          </a:p>
        </p:txBody>
      </p:sp>
      <p:sp>
        <p:nvSpPr>
          <p:cNvPr id="49" name="Pentagon 48"/>
          <p:cNvSpPr/>
          <p:nvPr/>
        </p:nvSpPr>
        <p:spPr>
          <a:xfrm>
            <a:off x="333053" y="2035000"/>
            <a:ext cx="1286491" cy="759644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b="1" dirty="0"/>
              <a:t>Eksisterende integrations-infrastruktur</a:t>
            </a:r>
          </a:p>
          <a:p>
            <a:pPr algn="ctr"/>
            <a:r>
              <a:rPr lang="da-DK" sz="1000" b="1" dirty="0"/>
              <a:t>Ændringer/</a:t>
            </a:r>
            <a:r>
              <a:rPr lang="da-DK" sz="1000" b="1" dirty="0" err="1"/>
              <a:t>Udv</a:t>
            </a:r>
            <a:r>
              <a:rPr lang="da-DK" sz="1000" b="1" dirty="0"/>
              <a:t>.</a:t>
            </a:r>
          </a:p>
        </p:txBody>
      </p:sp>
      <p:sp>
        <p:nvSpPr>
          <p:cNvPr id="50" name="Pentagon 49"/>
          <p:cNvSpPr/>
          <p:nvPr/>
        </p:nvSpPr>
        <p:spPr>
          <a:xfrm>
            <a:off x="1965990" y="2035000"/>
            <a:ext cx="1118688" cy="759644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b="1" dirty="0"/>
              <a:t>Eksisterende integrations-infrastruktur</a:t>
            </a:r>
          </a:p>
          <a:p>
            <a:pPr algn="ctr"/>
            <a:r>
              <a:rPr lang="da-DK" sz="1000" b="1" dirty="0"/>
              <a:t>Test</a:t>
            </a:r>
          </a:p>
        </p:txBody>
      </p:sp>
      <p:sp>
        <p:nvSpPr>
          <p:cNvPr id="51" name="Pentagon 50"/>
          <p:cNvSpPr/>
          <p:nvPr/>
        </p:nvSpPr>
        <p:spPr>
          <a:xfrm>
            <a:off x="1116863" y="4440541"/>
            <a:ext cx="1510228" cy="754370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b="1" dirty="0"/>
              <a:t>Eksisterende </a:t>
            </a:r>
          </a:p>
          <a:p>
            <a:pPr algn="ctr"/>
            <a:r>
              <a:rPr lang="da-DK" sz="1000" b="1" dirty="0"/>
              <a:t>Datamodtager</a:t>
            </a:r>
          </a:p>
          <a:p>
            <a:pPr algn="ctr"/>
            <a:r>
              <a:rPr lang="da-DK" sz="1000" b="1" dirty="0"/>
              <a:t>it-systemer Ændringer</a:t>
            </a:r>
          </a:p>
        </p:txBody>
      </p:sp>
      <p:sp>
        <p:nvSpPr>
          <p:cNvPr id="52" name="Pentagon 51"/>
          <p:cNvSpPr/>
          <p:nvPr/>
        </p:nvSpPr>
        <p:spPr>
          <a:xfrm>
            <a:off x="3083992" y="4440541"/>
            <a:ext cx="1168110" cy="754370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000" b="1" dirty="0"/>
              <a:t>Eksisterende Datamodtager</a:t>
            </a:r>
          </a:p>
          <a:p>
            <a:pPr algn="ctr"/>
            <a:r>
              <a:rPr lang="da-DK" sz="1000" b="1" dirty="0"/>
              <a:t>it-systemer</a:t>
            </a:r>
          </a:p>
          <a:p>
            <a:pPr algn="ctr"/>
            <a:r>
              <a:rPr lang="da-DK" sz="1000" b="1" dirty="0"/>
              <a:t>Test</a:t>
            </a:r>
          </a:p>
        </p:txBody>
      </p:sp>
      <p:sp>
        <p:nvSpPr>
          <p:cNvPr id="53" name="Pentagon 52"/>
          <p:cNvSpPr/>
          <p:nvPr/>
        </p:nvSpPr>
        <p:spPr>
          <a:xfrm>
            <a:off x="4711892" y="1731740"/>
            <a:ext cx="1959525" cy="3188854"/>
          </a:xfrm>
          <a:prstGeom prst="homePlate">
            <a:avLst>
              <a:gd name="adj" fmla="val 10753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 sz="1100" b="1" dirty="0"/>
          </a:p>
        </p:txBody>
      </p:sp>
      <p:sp>
        <p:nvSpPr>
          <p:cNvPr id="54" name="Pentagon 53"/>
          <p:cNvSpPr/>
          <p:nvPr/>
        </p:nvSpPr>
        <p:spPr>
          <a:xfrm>
            <a:off x="4956580" y="3274697"/>
            <a:ext cx="996344" cy="627762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Pilot-</a:t>
            </a:r>
            <a:r>
              <a:rPr lang="da-DK" sz="1100" b="1" dirty="0" err="1"/>
              <a:t>implemen</a:t>
            </a:r>
            <a:r>
              <a:rPr lang="da-DK" sz="1100" b="1" dirty="0"/>
              <a:t>-</a:t>
            </a:r>
            <a:r>
              <a:rPr lang="da-DK" sz="1100" b="1" dirty="0" err="1"/>
              <a:t>tering</a:t>
            </a:r>
            <a:endParaRPr lang="da-DK" sz="1100" b="1" dirty="0"/>
          </a:p>
        </p:txBody>
      </p:sp>
      <p:sp>
        <p:nvSpPr>
          <p:cNvPr id="55" name="Pentagon 54"/>
          <p:cNvSpPr/>
          <p:nvPr/>
        </p:nvSpPr>
        <p:spPr>
          <a:xfrm>
            <a:off x="5038479" y="3960488"/>
            <a:ext cx="1274377" cy="451039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Implementering </a:t>
            </a:r>
            <a:r>
              <a:rPr lang="da-DK" sz="1100" b="1" dirty="0" err="1"/>
              <a:t>org.enhed</a:t>
            </a:r>
            <a:r>
              <a:rPr lang="da-DK" sz="1100" b="1" dirty="0"/>
              <a:t> 1</a:t>
            </a:r>
          </a:p>
        </p:txBody>
      </p:sp>
      <p:sp>
        <p:nvSpPr>
          <p:cNvPr id="56" name="Pentagon 55"/>
          <p:cNvSpPr/>
          <p:nvPr/>
        </p:nvSpPr>
        <p:spPr>
          <a:xfrm>
            <a:off x="5169114" y="4437112"/>
            <a:ext cx="1274377" cy="411474"/>
          </a:xfrm>
          <a:prstGeom prst="homePlate">
            <a:avLst>
              <a:gd name="adj" fmla="val 27743"/>
            </a:avLst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Implementering </a:t>
            </a:r>
            <a:r>
              <a:rPr lang="da-DK" sz="1100" b="1" dirty="0" err="1"/>
              <a:t>org.enhed</a:t>
            </a:r>
            <a:r>
              <a:rPr lang="da-DK" sz="1100" b="1" dirty="0"/>
              <a:t> 2</a:t>
            </a:r>
          </a:p>
        </p:txBody>
      </p:sp>
      <p:sp>
        <p:nvSpPr>
          <p:cNvPr id="57" name="Pentagon 56"/>
          <p:cNvSpPr/>
          <p:nvPr/>
        </p:nvSpPr>
        <p:spPr>
          <a:xfrm>
            <a:off x="4777209" y="2657486"/>
            <a:ext cx="1306350" cy="548632"/>
          </a:xfrm>
          <a:prstGeom prst="homePlate">
            <a:avLst>
              <a:gd name="adj" fmla="val 27743"/>
            </a:avLst>
          </a:prstGeom>
          <a:solidFill>
            <a:srgbClr val="A2282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100" b="1" dirty="0"/>
              <a:t>Ny organisatorisk enhed etableres</a:t>
            </a:r>
          </a:p>
        </p:txBody>
      </p:sp>
      <p:sp>
        <p:nvSpPr>
          <p:cNvPr id="58" name="Tekstboks 57"/>
          <p:cNvSpPr txBox="1"/>
          <p:nvPr/>
        </p:nvSpPr>
        <p:spPr>
          <a:xfrm>
            <a:off x="267735" y="1697379"/>
            <a:ext cx="3744204" cy="316323"/>
          </a:xfrm>
          <a:prstGeom prst="rect">
            <a:avLst/>
          </a:prstGeom>
          <a:noFill/>
        </p:spPr>
        <p:txBody>
          <a:bodyPr wrap="none" lIns="84664" tIns="42332" rIns="84664" bIns="42332" rtlCol="0">
            <a:spAutoFit/>
          </a:bodyPr>
          <a:lstStyle/>
          <a:p>
            <a:r>
              <a:rPr lang="da-DK" sz="1500" b="1" dirty="0"/>
              <a:t>Projektet koordinerer it-ændringer/udvikling</a:t>
            </a:r>
          </a:p>
        </p:txBody>
      </p:sp>
      <p:sp>
        <p:nvSpPr>
          <p:cNvPr id="59" name="Tekstboks 58"/>
          <p:cNvSpPr txBox="1"/>
          <p:nvPr/>
        </p:nvSpPr>
        <p:spPr>
          <a:xfrm>
            <a:off x="4719800" y="1697379"/>
            <a:ext cx="1723691" cy="96729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84664" tIns="42332" rIns="84664" bIns="42332" rtlCol="0">
            <a:spAutoFit/>
          </a:bodyPr>
          <a:lstStyle/>
          <a:p>
            <a:r>
              <a:rPr lang="da-DK" sz="1500" b="1" dirty="0">
                <a:solidFill>
                  <a:schemeClr val="bg1"/>
                </a:solidFill>
              </a:rPr>
              <a:t>Nye arbejdsgange implementeres </a:t>
            </a:r>
          </a:p>
          <a:p>
            <a:r>
              <a:rPr lang="da-DK" sz="1500" b="1" dirty="0" err="1">
                <a:solidFill>
                  <a:schemeClr val="bg1"/>
                </a:solidFill>
              </a:rPr>
              <a:t>mhp</a:t>
            </a:r>
            <a:r>
              <a:rPr lang="da-DK" sz="1500" b="1" dirty="0">
                <a:solidFill>
                  <a:schemeClr val="bg1"/>
                </a:solidFill>
              </a:rPr>
              <a:t>. gevinster</a:t>
            </a:r>
            <a:r>
              <a:rPr lang="da-DK" sz="1100" dirty="0">
                <a:solidFill>
                  <a:schemeClr val="bg1"/>
                </a:solidFill>
              </a:rPr>
              <a:t> </a:t>
            </a:r>
          </a:p>
          <a:p>
            <a:r>
              <a:rPr lang="da-DK" sz="1100" dirty="0">
                <a:solidFill>
                  <a:schemeClr val="bg1"/>
                </a:solidFill>
              </a:rPr>
              <a:t>med brug af it-systemerne</a:t>
            </a:r>
          </a:p>
        </p:txBody>
      </p:sp>
      <p:sp>
        <p:nvSpPr>
          <p:cNvPr id="61" name="Pentagon 60"/>
          <p:cNvSpPr/>
          <p:nvPr/>
        </p:nvSpPr>
        <p:spPr>
          <a:xfrm>
            <a:off x="6736734" y="1731740"/>
            <a:ext cx="1175715" cy="4148961"/>
          </a:xfrm>
          <a:prstGeom prst="homePlate">
            <a:avLst>
              <a:gd name="adj" fmla="val 10753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b"/>
          <a:lstStyle/>
          <a:p>
            <a:endParaRPr lang="da-DK" sz="1100" dirty="0">
              <a:solidFill>
                <a:schemeClr val="tx1"/>
              </a:solidFill>
            </a:endParaRPr>
          </a:p>
          <a:p>
            <a:endParaRPr lang="da-DK" sz="1100" dirty="0">
              <a:solidFill>
                <a:schemeClr val="tx1"/>
              </a:solidFill>
            </a:endParaRPr>
          </a:p>
          <a:p>
            <a:r>
              <a:rPr lang="da-DK" sz="1100" dirty="0">
                <a:solidFill>
                  <a:schemeClr val="tx1"/>
                </a:solidFill>
              </a:rPr>
              <a:t>SYS godkender </a:t>
            </a:r>
            <a:r>
              <a:rPr lang="da-DK" sz="1100" b="1" dirty="0">
                <a:solidFill>
                  <a:schemeClr val="tx1"/>
                </a:solidFill>
              </a:rPr>
              <a:t>Overdragelse til Systemansvarlig Region</a:t>
            </a:r>
            <a:r>
              <a:rPr lang="da-DK" sz="1100" dirty="0">
                <a:solidFill>
                  <a:schemeClr val="tx1"/>
                </a:solidFill>
              </a:rPr>
              <a:t> af </a:t>
            </a:r>
          </a:p>
          <a:p>
            <a:r>
              <a:rPr lang="da-DK" sz="1100" dirty="0">
                <a:solidFill>
                  <a:schemeClr val="tx1"/>
                </a:solidFill>
              </a:rPr>
              <a:t>evt. nye fællesregionale systemer og opgaver med bl.a. bruger-uddannelse</a:t>
            </a:r>
          </a:p>
          <a:p>
            <a:endParaRPr lang="da-DK" sz="1100" dirty="0">
              <a:solidFill>
                <a:schemeClr val="tx1"/>
              </a:solidFill>
            </a:endParaRPr>
          </a:p>
          <a:p>
            <a:r>
              <a:rPr lang="da-DK" sz="1100" dirty="0">
                <a:solidFill>
                  <a:schemeClr val="tx1"/>
                </a:solidFill>
              </a:rPr>
              <a:t>Evt. nye </a:t>
            </a:r>
            <a:r>
              <a:rPr lang="da-DK" sz="1100" b="1" dirty="0">
                <a:solidFill>
                  <a:schemeClr val="tx1"/>
                </a:solidFill>
              </a:rPr>
              <a:t>kliniske standarder</a:t>
            </a:r>
            <a:r>
              <a:rPr lang="da-DK" sz="1100" dirty="0">
                <a:solidFill>
                  <a:schemeClr val="tx1"/>
                </a:solidFill>
              </a:rPr>
              <a:t> fra projektet overdrages til enhed der skal forvalte dem</a:t>
            </a:r>
          </a:p>
        </p:txBody>
      </p:sp>
      <p:sp>
        <p:nvSpPr>
          <p:cNvPr id="66" name="Rektangel 65"/>
          <p:cNvSpPr/>
          <p:nvPr/>
        </p:nvSpPr>
        <p:spPr>
          <a:xfrm>
            <a:off x="1840830" y="5332069"/>
            <a:ext cx="2947194" cy="5486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r>
              <a:rPr lang="da-DK" sz="1100" dirty="0">
                <a:solidFill>
                  <a:schemeClr val="tx1"/>
                </a:solidFill>
              </a:rPr>
              <a:t>Hvis </a:t>
            </a:r>
            <a:r>
              <a:rPr lang="da-DK" sz="1100" b="1" dirty="0">
                <a:solidFill>
                  <a:schemeClr val="tx1"/>
                </a:solidFill>
              </a:rPr>
              <a:t>Systemansvarlig region</a:t>
            </a:r>
            <a:r>
              <a:rPr lang="da-DK" sz="1100" dirty="0">
                <a:solidFill>
                  <a:schemeClr val="tx1"/>
                </a:solidFill>
              </a:rPr>
              <a:t> (SAR) har drift, etablerer SAR aftalte drift- og evt. testmiljøer</a:t>
            </a:r>
          </a:p>
        </p:txBody>
      </p:sp>
      <p:sp>
        <p:nvSpPr>
          <p:cNvPr id="69" name="Rektangel 68"/>
          <p:cNvSpPr/>
          <p:nvPr/>
        </p:nvSpPr>
        <p:spPr>
          <a:xfrm>
            <a:off x="6744642" y="1700143"/>
            <a:ext cx="1102490" cy="1025922"/>
          </a:xfrm>
          <a:prstGeom prst="rect">
            <a:avLst/>
          </a:prstGeom>
        </p:spPr>
        <p:txBody>
          <a:bodyPr wrap="square" lIns="84664" tIns="42332" rIns="84664" bIns="42332">
            <a:spAutoFit/>
          </a:bodyPr>
          <a:lstStyle/>
          <a:p>
            <a:r>
              <a:rPr lang="da-DK" sz="1500" b="1" dirty="0"/>
              <a:t>Over-dragelse til System-forvaltning</a:t>
            </a:r>
          </a:p>
        </p:txBody>
      </p:sp>
      <p:sp>
        <p:nvSpPr>
          <p:cNvPr id="70" name="Højrepil 69"/>
          <p:cNvSpPr/>
          <p:nvPr/>
        </p:nvSpPr>
        <p:spPr>
          <a:xfrm>
            <a:off x="7912450" y="1628800"/>
            <a:ext cx="1121840" cy="1577318"/>
          </a:xfrm>
          <a:prstGeom prst="rightArrow">
            <a:avLst>
              <a:gd name="adj1" fmla="val 87907"/>
              <a:gd name="adj2" fmla="val 1626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300" b="1" dirty="0"/>
              <a:t>Afslutnings-rapport til </a:t>
            </a:r>
          </a:p>
          <a:p>
            <a:pPr algn="ctr"/>
            <a:r>
              <a:rPr lang="da-DK" sz="1300" b="1" dirty="0"/>
              <a:t>RSI direktør-kredsen</a:t>
            </a:r>
          </a:p>
        </p:txBody>
      </p:sp>
      <p:sp>
        <p:nvSpPr>
          <p:cNvPr id="71" name="Titel 1"/>
          <p:cNvSpPr txBox="1">
            <a:spLocks/>
          </p:cNvSpPr>
          <p:nvPr/>
        </p:nvSpPr>
        <p:spPr>
          <a:xfrm>
            <a:off x="457200" y="274638"/>
            <a:ext cx="6858134" cy="994122"/>
          </a:xfrm>
          <a:prstGeom prst="rect">
            <a:avLst/>
          </a:prstGeom>
        </p:spPr>
        <p:txBody>
          <a:bodyPr vert="horz" lIns="91418" tIns="45709" rIns="91418" bIns="45709" rtlCol="0" anchor="ctr">
            <a:normAutofit lnSpcReduction="10000"/>
          </a:bodyPr>
          <a:lstStyle>
            <a:lvl1pPr algn="l" defTabSz="91418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2500" dirty="0" smtClean="0"/>
              <a:t>Gennemførelsesfasen</a:t>
            </a:r>
          </a:p>
          <a:p>
            <a:r>
              <a:rPr lang="da-DK" sz="1800" dirty="0" smtClean="0"/>
              <a:t> </a:t>
            </a:r>
            <a:r>
              <a:rPr lang="da-DK" sz="3200" dirty="0" smtClean="0"/>
              <a:t/>
            </a:r>
            <a:br>
              <a:rPr lang="da-DK" sz="3200" dirty="0" smtClean="0"/>
            </a:br>
            <a:r>
              <a:rPr lang="da-DK" sz="2000" dirty="0" smtClean="0"/>
              <a:t> </a:t>
            </a:r>
            <a:endParaRPr lang="da-DK" sz="2000" dirty="0"/>
          </a:p>
        </p:txBody>
      </p:sp>
      <p:pic>
        <p:nvPicPr>
          <p:cNvPr id="72" name="Billede 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912" y="257967"/>
            <a:ext cx="945416" cy="812926"/>
          </a:xfrm>
          <a:prstGeom prst="rect">
            <a:avLst/>
          </a:prstGeom>
        </p:spPr>
      </p:pic>
      <p:sp>
        <p:nvSpPr>
          <p:cNvPr id="73" name="Rektangel 72"/>
          <p:cNvSpPr/>
          <p:nvPr/>
        </p:nvSpPr>
        <p:spPr>
          <a:xfrm>
            <a:off x="467544" y="746120"/>
            <a:ext cx="65831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400" dirty="0" smtClean="0"/>
              <a:t>- </a:t>
            </a:r>
            <a:r>
              <a:rPr lang="da-DK" sz="1400" dirty="0"/>
              <a:t>hvert it-system etableres eller ændres, og systemerne integreres</a:t>
            </a:r>
            <a:br>
              <a:rPr lang="da-DK" sz="1400" dirty="0"/>
            </a:br>
            <a:r>
              <a:rPr lang="da-DK" sz="1400" dirty="0"/>
              <a:t>- hver organisatorisk enhed etableres eller ændrer sine arbejdsgange</a:t>
            </a:r>
            <a:br>
              <a:rPr lang="da-DK" sz="1400" dirty="0"/>
            </a:br>
            <a:r>
              <a:rPr lang="da-DK" sz="1400" dirty="0"/>
              <a:t>- nye kliniske standarder og it-systemer overdrages til forvaltning</a:t>
            </a:r>
          </a:p>
        </p:txBody>
      </p:sp>
      <p:sp>
        <p:nvSpPr>
          <p:cNvPr id="80" name="Rektangel 79"/>
          <p:cNvSpPr/>
          <p:nvPr/>
        </p:nvSpPr>
        <p:spPr>
          <a:xfrm>
            <a:off x="4771498" y="5057752"/>
            <a:ext cx="2032750" cy="82294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r>
              <a:rPr lang="da-DK" sz="1100" b="1" dirty="0">
                <a:solidFill>
                  <a:schemeClr val="tx1"/>
                </a:solidFill>
              </a:rPr>
              <a:t>Systemansvarlig region</a:t>
            </a:r>
            <a:r>
              <a:rPr lang="da-DK" sz="1100" dirty="0">
                <a:solidFill>
                  <a:schemeClr val="tx1"/>
                </a:solidFill>
              </a:rPr>
              <a:t> på nyt fælles it-system får ansvar for Drift, Support, Ændringer</a:t>
            </a:r>
          </a:p>
        </p:txBody>
      </p:sp>
    </p:spTree>
    <p:extLst>
      <p:ext uri="{BB962C8B-B14F-4D97-AF65-F5344CB8AC3E}">
        <p14:creationId xmlns:p14="http://schemas.microsoft.com/office/powerpoint/2010/main" val="411675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2"/>
          <p:cNvSpPr txBox="1">
            <a:spLocks/>
          </p:cNvSpPr>
          <p:nvPr/>
        </p:nvSpPr>
        <p:spPr>
          <a:xfrm>
            <a:off x="456997" y="1700808"/>
            <a:ext cx="3788415" cy="3960440"/>
          </a:xfrm>
          <a:prstGeom prst="rect">
            <a:avLst/>
          </a:prstGeom>
          <a:solidFill>
            <a:schemeClr val="bg1"/>
          </a:solidFill>
        </p:spPr>
        <p:txBody>
          <a:bodyPr vert="horz" lIns="91418" tIns="45709" rIns="91418" bIns="45709" rtlCol="0">
            <a:noAutofit/>
          </a:bodyPr>
          <a:lstStyle>
            <a:lvl1pPr marL="370253" indent="-370253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802216" indent="-308544" algn="l" defTabSz="98734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234177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727848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221518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15189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8860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02530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96201" indent="-246835" algn="l" defTabSz="9873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a-DK" sz="1500" b="1" dirty="0"/>
              <a:t>Gevinstrealisering</a:t>
            </a:r>
          </a:p>
          <a:p>
            <a:r>
              <a:rPr lang="da-DK" sz="1300" dirty="0"/>
              <a:t>Gevinstejere i de organisatoriske enheder har ansvaret for at realisere gevinster</a:t>
            </a:r>
          </a:p>
          <a:p>
            <a:endParaRPr lang="da-DK" sz="1300" dirty="0"/>
          </a:p>
          <a:p>
            <a:r>
              <a:rPr lang="da-DK" sz="1300" dirty="0"/>
              <a:t>Der følges op på den oprindelige business case og business cases light for tilføjede ændringer i henhold til den aftalte gevinstrealiseringsplan.</a:t>
            </a:r>
          </a:p>
          <a:p>
            <a:endParaRPr lang="da-DK" sz="1300" dirty="0"/>
          </a:p>
          <a:p>
            <a:r>
              <a:rPr lang="da-DK" sz="1300" dirty="0"/>
              <a:t>RSI direktørkredsen skal have en afrapportering på gevinstrealiseringen i form af en </a:t>
            </a:r>
            <a:r>
              <a:rPr lang="da-DK" sz="1300" dirty="0" smtClean="0"/>
              <a:t>gevinstrealiseringsrapport </a:t>
            </a:r>
            <a:r>
              <a:rPr lang="da-DK" sz="1300" dirty="0"/>
              <a:t>på det tidspunkt, som er aftalt via projektets afslutningsrapport.</a:t>
            </a:r>
          </a:p>
          <a:p>
            <a:endParaRPr lang="da-DK" sz="1300" dirty="0"/>
          </a:p>
          <a:p>
            <a:r>
              <a:rPr lang="da-DK" sz="1300" dirty="0" smtClean="0"/>
              <a:t>Systemansvarlig region </a:t>
            </a:r>
            <a:r>
              <a:rPr lang="da-DK" sz="1300" dirty="0"/>
              <a:t>kan have opgaven med at koordinere indsamlingen af dette, hvis det er aftalt i planen.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457200" y="274638"/>
            <a:ext cx="6858134" cy="1066130"/>
          </a:xfrm>
          <a:prstGeom prst="rect">
            <a:avLst/>
          </a:prstGeom>
        </p:spPr>
        <p:txBody>
          <a:bodyPr vert="horz" lIns="91418" tIns="45709" rIns="91418" bIns="45709" rtlCol="0" anchor="ctr">
            <a:normAutofit/>
          </a:bodyPr>
          <a:lstStyle>
            <a:lvl1pPr algn="l" defTabSz="91418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2500" dirty="0"/>
              <a:t>Realiseringsfasen</a:t>
            </a:r>
            <a:r>
              <a:rPr lang="da-DK" sz="3200" dirty="0" smtClean="0"/>
              <a:t/>
            </a:r>
            <a:br>
              <a:rPr lang="da-DK" sz="3200" dirty="0" smtClean="0"/>
            </a:br>
            <a:r>
              <a:rPr lang="da-DK" sz="1800" dirty="0" smtClean="0"/>
              <a:t> </a:t>
            </a:r>
            <a:r>
              <a:rPr lang="da-DK" sz="1800" dirty="0"/>
              <a:t>- Gevinstrealisering i de organisatoriske </a:t>
            </a:r>
            <a:r>
              <a:rPr lang="da-DK" sz="1800" dirty="0" smtClean="0"/>
              <a:t>enheder / </a:t>
            </a:r>
          </a:p>
          <a:p>
            <a:r>
              <a:rPr lang="da-DK" sz="1800" dirty="0"/>
              <a:t> </a:t>
            </a:r>
            <a:r>
              <a:rPr lang="da-DK" sz="1800" dirty="0" smtClean="0"/>
              <a:t>  </a:t>
            </a:r>
            <a:r>
              <a:rPr lang="da-DK" sz="1800" dirty="0"/>
              <a:t>S</a:t>
            </a:r>
            <a:r>
              <a:rPr lang="da-DK" sz="1800" dirty="0" smtClean="0"/>
              <a:t>ystemforvaltning </a:t>
            </a:r>
            <a:r>
              <a:rPr lang="da-DK" sz="1800" dirty="0"/>
              <a:t>af evt. fællesregionale systemer</a:t>
            </a:r>
          </a:p>
        </p:txBody>
      </p:sp>
      <p:pic>
        <p:nvPicPr>
          <p:cNvPr id="10" name="Billed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25" y="260648"/>
            <a:ext cx="763587" cy="810245"/>
          </a:xfrm>
          <a:prstGeom prst="rect">
            <a:avLst/>
          </a:prstGeom>
        </p:spPr>
      </p:pic>
      <p:sp>
        <p:nvSpPr>
          <p:cNvPr id="13" name="Rektangel 12"/>
          <p:cNvSpPr/>
          <p:nvPr/>
        </p:nvSpPr>
        <p:spPr>
          <a:xfrm>
            <a:off x="7380312" y="0"/>
            <a:ext cx="216024" cy="13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Rektangel 15"/>
          <p:cNvSpPr/>
          <p:nvPr/>
        </p:nvSpPr>
        <p:spPr>
          <a:xfrm>
            <a:off x="7440661" y="1440160"/>
            <a:ext cx="216024" cy="13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Pladsholder til indhold 2"/>
          <p:cNvSpPr>
            <a:spLocks noGrp="1"/>
          </p:cNvSpPr>
          <p:nvPr>
            <p:ph idx="1"/>
          </p:nvPr>
        </p:nvSpPr>
        <p:spPr>
          <a:xfrm>
            <a:off x="4455993" y="1700808"/>
            <a:ext cx="3788415" cy="403244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a-DK" sz="1500" b="1" dirty="0"/>
              <a:t>Systemforvaltning </a:t>
            </a:r>
            <a:r>
              <a:rPr lang="da-DK" sz="1500" b="1"/>
              <a:t>på </a:t>
            </a:r>
            <a:endParaRPr lang="da-DK" sz="1500" b="1" smtClean="0"/>
          </a:p>
          <a:p>
            <a:pPr marL="0" indent="0">
              <a:buNone/>
            </a:pPr>
            <a:r>
              <a:rPr lang="da-DK" sz="1500" b="1" smtClean="0"/>
              <a:t>fællesregionale </a:t>
            </a:r>
            <a:r>
              <a:rPr lang="da-DK" sz="1500" b="1" dirty="0"/>
              <a:t>systemer</a:t>
            </a:r>
          </a:p>
          <a:p>
            <a:r>
              <a:rPr lang="da-DK" sz="1300" dirty="0"/>
              <a:t>Ændringsønsker under 100.000 kr. prioriteres af forretningsstyregruppen for systemet, indenfor det budget, som RSI årligt bevilger til systemet efter indstilling fra SYS. </a:t>
            </a:r>
          </a:p>
          <a:p>
            <a:endParaRPr lang="da-DK" sz="1300" dirty="0"/>
          </a:p>
          <a:p>
            <a:r>
              <a:rPr lang="da-DK" sz="1300" dirty="0"/>
              <a:t>Ændringsønsker på mellem 100.000 kr. og 1 mio.kr. prioriteres løbende af SYS indenfor systemets budget efter indstilling fra forretningsstyregruppen med udgangspunkt i en </a:t>
            </a:r>
            <a:r>
              <a:rPr lang="da-DK" sz="1300" dirty="0" smtClean="0"/>
              <a:t>business </a:t>
            </a:r>
            <a:r>
              <a:rPr lang="da-DK" sz="1300" dirty="0"/>
              <a:t>case light for ændringen.</a:t>
            </a:r>
          </a:p>
          <a:p>
            <a:endParaRPr lang="da-DK" sz="1300" dirty="0"/>
          </a:p>
          <a:p>
            <a:r>
              <a:rPr lang="da-DK" sz="1300" dirty="0"/>
              <a:t>Behov på over 1 mio.kr. prioriteres som nye projekter i RSI direktørkredsen, og kan eventuelt ophøjes til pejlemærker. </a:t>
            </a:r>
          </a:p>
        </p:txBody>
      </p:sp>
      <p:sp>
        <p:nvSpPr>
          <p:cNvPr id="9" name="Rektangel 8"/>
          <p:cNvSpPr/>
          <p:nvPr/>
        </p:nvSpPr>
        <p:spPr>
          <a:xfrm>
            <a:off x="3563888" y="298"/>
            <a:ext cx="1990314" cy="5486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Kunne også hedde</a:t>
            </a:r>
          </a:p>
          <a:p>
            <a:pPr algn="ctr"/>
            <a:r>
              <a:rPr lang="da-DK" sz="1600" b="1" dirty="0" smtClean="0"/>
              <a:t>”Forvaltningsfasen”</a:t>
            </a:r>
            <a:endParaRPr lang="da-DK" sz="1600" b="1" dirty="0"/>
          </a:p>
        </p:txBody>
      </p:sp>
    </p:spTree>
    <p:extLst>
      <p:ext uri="{BB962C8B-B14F-4D97-AF65-F5344CB8AC3E}">
        <p14:creationId xmlns:p14="http://schemas.microsoft.com/office/powerpoint/2010/main" val="100696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000" dirty="0"/>
              <a:t>Organisering og roller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1605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boks 6"/>
          <p:cNvSpPr txBox="1"/>
          <p:nvPr/>
        </p:nvSpPr>
        <p:spPr>
          <a:xfrm>
            <a:off x="4136219" y="1340768"/>
            <a:ext cx="3532125" cy="4548251"/>
          </a:xfrm>
          <a:prstGeom prst="rect">
            <a:avLst/>
          </a:prstGeom>
          <a:noFill/>
        </p:spPr>
        <p:txBody>
          <a:bodyPr wrap="square" lIns="84664" tIns="42332" rIns="84664" bIns="42332" rtlCol="0">
            <a:spAutoFit/>
          </a:bodyPr>
          <a:lstStyle/>
          <a:p>
            <a:r>
              <a:rPr lang="da-DK" sz="1500" dirty="0"/>
              <a:t>RSI beslutter indhold i porteføljen</a:t>
            </a:r>
          </a:p>
          <a:p>
            <a:r>
              <a:rPr lang="da-DK" sz="1500" dirty="0"/>
              <a:t>RSI beslutter PID som ramme</a:t>
            </a:r>
          </a:p>
          <a:p>
            <a:endParaRPr lang="da-DK" sz="1500" dirty="0"/>
          </a:p>
          <a:p>
            <a:r>
              <a:rPr lang="da-DK" sz="1500" dirty="0"/>
              <a:t>IT5 rådgiver RSI og følger porteføljen tæt</a:t>
            </a:r>
          </a:p>
          <a:p>
            <a:endParaRPr lang="da-DK" sz="1500" dirty="0"/>
          </a:p>
          <a:p>
            <a:r>
              <a:rPr lang="da-DK" sz="1500" dirty="0"/>
              <a:t>RITA rådgiver IT5 og </a:t>
            </a:r>
            <a:r>
              <a:rPr lang="da-DK" sz="1500" dirty="0" err="1"/>
              <a:t>reviewer</a:t>
            </a:r>
            <a:r>
              <a:rPr lang="da-DK" sz="1500" dirty="0"/>
              <a:t> projekter</a:t>
            </a:r>
          </a:p>
          <a:p>
            <a:r>
              <a:rPr lang="da-DK" sz="1500" dirty="0"/>
              <a:t>SYS overvåger den fælles systemportefølje</a:t>
            </a:r>
          </a:p>
          <a:p>
            <a:endParaRPr lang="da-DK" sz="2000" dirty="0"/>
          </a:p>
          <a:p>
            <a:r>
              <a:rPr lang="da-DK" sz="1500" dirty="0"/>
              <a:t>Styregruppen beslutter indenfor PID</a:t>
            </a:r>
          </a:p>
          <a:p>
            <a:r>
              <a:rPr lang="da-DK" sz="1500" dirty="0"/>
              <a:t>Styregruppeformand beslutter ved uenighed</a:t>
            </a:r>
          </a:p>
          <a:p>
            <a:endParaRPr lang="da-DK" sz="1500" dirty="0"/>
          </a:p>
          <a:p>
            <a:r>
              <a:rPr lang="da-DK" sz="1500" dirty="0"/>
              <a:t>Projektleder leder det tværregionale projektteam</a:t>
            </a:r>
          </a:p>
          <a:p>
            <a:endParaRPr lang="da-DK" sz="1500" dirty="0"/>
          </a:p>
          <a:p>
            <a:r>
              <a:rPr lang="da-DK" sz="1500" dirty="0"/>
              <a:t>Regionale styregrupper beslutter ift. regionale delprojekter</a:t>
            </a:r>
          </a:p>
          <a:p>
            <a:r>
              <a:rPr lang="da-DK" sz="1500" dirty="0"/>
              <a:t>Regional projektleder leder regionale projektteam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86699" y="411796"/>
            <a:ext cx="6858134" cy="616937"/>
          </a:xfrm>
        </p:spPr>
        <p:txBody>
          <a:bodyPr>
            <a:normAutofit fontScale="90000"/>
          </a:bodyPr>
          <a:lstStyle/>
          <a:p>
            <a:r>
              <a:rPr lang="da-DK" sz="2800" dirty="0" smtClean="0"/>
              <a:t>Hvem beslutter hvad?</a:t>
            </a:r>
            <a:r>
              <a:rPr lang="da-DK" sz="2000" dirty="0"/>
              <a:t/>
            </a:r>
            <a:br>
              <a:rPr lang="da-DK" sz="2000" dirty="0"/>
            </a:br>
            <a:r>
              <a:rPr lang="da-DK" sz="2000" dirty="0"/>
              <a:t>Portefølje = </a:t>
            </a:r>
            <a:r>
              <a:rPr lang="da-DK" sz="2000" dirty="0" smtClean="0"/>
              <a:t>forretningsmodel  /  Projekt </a:t>
            </a:r>
            <a:r>
              <a:rPr lang="da-DK" sz="2000" dirty="0"/>
              <a:t>= projektmodel</a:t>
            </a:r>
          </a:p>
        </p:txBody>
      </p:sp>
      <p:cxnSp>
        <p:nvCxnSpPr>
          <p:cNvPr id="11" name="Lige forbindelse 10"/>
          <p:cNvCxnSpPr/>
          <p:nvPr/>
        </p:nvCxnSpPr>
        <p:spPr>
          <a:xfrm>
            <a:off x="4044479" y="3212976"/>
            <a:ext cx="3406471" cy="0"/>
          </a:xfrm>
          <a:prstGeom prst="line">
            <a:avLst/>
          </a:prstGeom>
          <a:ln w="19050">
            <a:solidFill>
              <a:srgbClr val="A228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Billede 7" descr="diagra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29" y="1440208"/>
            <a:ext cx="360487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8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8134" cy="891253"/>
          </a:xfrm>
        </p:spPr>
        <p:txBody>
          <a:bodyPr>
            <a:normAutofit/>
          </a:bodyPr>
          <a:lstStyle/>
          <a:p>
            <a:r>
              <a:rPr lang="da-DK" sz="2500" dirty="0" smtClean="0"/>
              <a:t>Systemforvaltning vs Projekter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sz="1800" dirty="0"/>
              <a:t>- projekter organiseres med yderligere fora efter behov</a:t>
            </a:r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21628"/>
            <a:ext cx="4964129" cy="4339060"/>
          </a:xfrm>
          <a:prstGeom prst="rect">
            <a:avLst/>
          </a:prstGeom>
        </p:spPr>
      </p:pic>
      <p:cxnSp>
        <p:nvCxnSpPr>
          <p:cNvPr id="7" name="Lige forbindelse 6"/>
          <p:cNvCxnSpPr/>
          <p:nvPr/>
        </p:nvCxnSpPr>
        <p:spPr>
          <a:xfrm>
            <a:off x="3798736" y="4229330"/>
            <a:ext cx="2069408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boks 7"/>
          <p:cNvSpPr txBox="1"/>
          <p:nvPr/>
        </p:nvSpPr>
        <p:spPr>
          <a:xfrm>
            <a:off x="5436096" y="1440208"/>
            <a:ext cx="2125891" cy="2347649"/>
          </a:xfrm>
          <a:prstGeom prst="rect">
            <a:avLst/>
          </a:prstGeom>
          <a:noFill/>
        </p:spPr>
        <p:txBody>
          <a:bodyPr wrap="square" lIns="84664" tIns="42332" rIns="84664" bIns="42332" rtlCol="0">
            <a:spAutoFit/>
          </a:bodyPr>
          <a:lstStyle/>
          <a:p>
            <a:r>
              <a:rPr lang="da-DK" sz="1500" b="1" dirty="0"/>
              <a:t>Evt. flere fora</a:t>
            </a:r>
          </a:p>
          <a:p>
            <a:r>
              <a:rPr lang="da-DK" sz="1500" b="1" dirty="0"/>
              <a:t>i projekter efter behov?</a:t>
            </a:r>
          </a:p>
          <a:p>
            <a:pPr marL="317491" indent="-317491">
              <a:buFont typeface="Arial" panose="020B0604020202020204" pitchFamily="34" charset="0"/>
              <a:buChar char="•"/>
            </a:pPr>
            <a:r>
              <a:rPr lang="da-DK" sz="1300" dirty="0"/>
              <a:t>Brugergrupper med klinikere, patienter</a:t>
            </a:r>
          </a:p>
          <a:p>
            <a:pPr marL="317491" indent="-317491">
              <a:buFont typeface="Arial" panose="020B0604020202020204" pitchFamily="34" charset="0"/>
              <a:buChar char="•"/>
            </a:pPr>
            <a:r>
              <a:rPr lang="da-DK" sz="1300" dirty="0"/>
              <a:t>Standardiseringsfora fx kliniske koordinationsgrupper</a:t>
            </a:r>
          </a:p>
          <a:p>
            <a:pPr marL="317491" indent="-317491">
              <a:buFont typeface="Arial" panose="020B0604020202020204" pitchFamily="34" charset="0"/>
              <a:buChar char="•"/>
            </a:pPr>
            <a:r>
              <a:rPr lang="da-DK" sz="1300" dirty="0"/>
              <a:t>Leverandør-styregrupper</a:t>
            </a:r>
          </a:p>
          <a:p>
            <a:pPr marL="317491" indent="-317491">
              <a:buFont typeface="Arial" panose="020B0604020202020204" pitchFamily="34" charset="0"/>
              <a:buChar char="•"/>
            </a:pPr>
            <a:r>
              <a:rPr lang="da-DK" sz="1300" dirty="0"/>
              <a:t>Leverandørforum</a:t>
            </a:r>
          </a:p>
          <a:p>
            <a:pPr marL="317491" indent="-317491">
              <a:buFont typeface="Arial" panose="020B0604020202020204" pitchFamily="34" charset="0"/>
              <a:buChar char="•"/>
            </a:pPr>
            <a:r>
              <a:rPr lang="da-DK" sz="1300" dirty="0"/>
              <a:t>Etc.</a:t>
            </a:r>
          </a:p>
        </p:txBody>
      </p:sp>
      <p:sp>
        <p:nvSpPr>
          <p:cNvPr id="10" name="Tekstboks 9"/>
          <p:cNvSpPr txBox="1"/>
          <p:nvPr/>
        </p:nvSpPr>
        <p:spPr>
          <a:xfrm>
            <a:off x="6948264" y="4023520"/>
            <a:ext cx="324870" cy="485600"/>
          </a:xfrm>
          <a:prstGeom prst="rect">
            <a:avLst/>
          </a:prstGeom>
          <a:noFill/>
        </p:spPr>
        <p:txBody>
          <a:bodyPr wrap="none" lIns="84664" tIns="42332" rIns="84664" bIns="42332" rtlCol="0">
            <a:spAutoFit/>
          </a:bodyPr>
          <a:lstStyle/>
          <a:p>
            <a:r>
              <a:rPr lang="da-DK" sz="2600" b="1" dirty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</p:txBody>
      </p:sp>
      <p:pic>
        <p:nvPicPr>
          <p:cNvPr id="11" name="Billed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3806469"/>
            <a:ext cx="1013760" cy="846667"/>
          </a:xfrm>
          <a:prstGeom prst="rect">
            <a:avLst/>
          </a:prstGeom>
        </p:spPr>
      </p:pic>
      <p:sp>
        <p:nvSpPr>
          <p:cNvPr id="3" name="Tekstboks 2"/>
          <p:cNvSpPr txBox="1"/>
          <p:nvPr/>
        </p:nvSpPr>
        <p:spPr>
          <a:xfrm>
            <a:off x="755576" y="3574177"/>
            <a:ext cx="792088" cy="430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endParaRPr lang="da-DK" sz="700" dirty="0" smtClean="0"/>
          </a:p>
          <a:p>
            <a:r>
              <a:rPr lang="da-DK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FSA Fællesregional Systemadministrator</a:t>
            </a:r>
          </a:p>
          <a:p>
            <a:endParaRPr lang="da-DK" sz="700" dirty="0" smtClean="0"/>
          </a:p>
        </p:txBody>
      </p:sp>
    </p:spTree>
    <p:extLst>
      <p:ext uri="{BB962C8B-B14F-4D97-AF65-F5344CB8AC3E}">
        <p14:creationId xmlns:p14="http://schemas.microsoft.com/office/powerpoint/2010/main" val="269193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6565" y="274364"/>
            <a:ext cx="6270277" cy="891253"/>
          </a:xfrm>
        </p:spPr>
        <p:txBody>
          <a:bodyPr>
            <a:normAutofit/>
          </a:bodyPr>
          <a:lstStyle/>
          <a:p>
            <a:r>
              <a:rPr lang="da-DK" sz="2500" dirty="0" smtClean="0"/>
              <a:t>Styregruppens opgaver</a:t>
            </a:r>
            <a:endParaRPr lang="da-DK" sz="2500" dirty="0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995" y="1464930"/>
            <a:ext cx="4310955" cy="429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5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84784"/>
            <a:ext cx="5112568" cy="4080963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500" dirty="0"/>
              <a:t>Styregruppen</a:t>
            </a:r>
          </a:p>
        </p:txBody>
      </p:sp>
    </p:spTree>
    <p:extLst>
      <p:ext uri="{BB962C8B-B14F-4D97-AF65-F5344CB8AC3E}">
        <p14:creationId xmlns:p14="http://schemas.microsoft.com/office/powerpoint/2010/main" val="360290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a-DK" sz="2500" dirty="0" smtClean="0"/>
              <a:t>Interesseorganisationers og -sektorers</a:t>
            </a:r>
            <a:r>
              <a:rPr lang="da-DK" sz="2500" dirty="0"/>
              <a:t/>
            </a:r>
            <a:br>
              <a:rPr lang="da-DK" sz="2500" dirty="0"/>
            </a:br>
            <a:r>
              <a:rPr lang="da-DK" sz="2500" dirty="0" smtClean="0"/>
              <a:t>nye </a:t>
            </a:r>
            <a:r>
              <a:rPr lang="da-DK" sz="2500" dirty="0"/>
              <a:t>udfordring</a:t>
            </a:r>
            <a:r>
              <a:rPr lang="da-DK" sz="2500" dirty="0" smtClean="0"/>
              <a:t>: Implementering</a:t>
            </a:r>
            <a:endParaRPr lang="da-DK" sz="2500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9721078"/>
              </p:ext>
            </p:extLst>
          </p:nvPr>
        </p:nvGraphicFramePr>
        <p:xfrm>
          <a:off x="395536" y="2132856"/>
          <a:ext cx="7056784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Lige pilforbindelse 4"/>
          <p:cNvCxnSpPr/>
          <p:nvPr/>
        </p:nvCxnSpPr>
        <p:spPr>
          <a:xfrm flipV="1">
            <a:off x="323528" y="2420888"/>
            <a:ext cx="7056784" cy="1711794"/>
          </a:xfrm>
          <a:prstGeom prst="straightConnector1">
            <a:avLst/>
          </a:prstGeom>
          <a:ln w="76200">
            <a:solidFill>
              <a:srgbClr val="A22828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ktangel 9"/>
          <p:cNvSpPr/>
          <p:nvPr/>
        </p:nvSpPr>
        <p:spPr>
          <a:xfrm>
            <a:off x="467544" y="2780928"/>
            <a:ext cx="1512168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b="1" dirty="0" smtClean="0">
                <a:solidFill>
                  <a:schemeClr val="tx1"/>
                </a:solidFill>
              </a:rPr>
              <a:t>Den </a:t>
            </a:r>
            <a:r>
              <a:rPr lang="da-DK" sz="1100" b="1" i="1" dirty="0" smtClean="0">
                <a:solidFill>
                  <a:schemeClr val="tx1"/>
                </a:solidFill>
              </a:rPr>
              <a:t>klassiske</a:t>
            </a:r>
            <a:r>
              <a:rPr lang="da-DK" sz="1100" b="1" dirty="0" smtClean="0">
                <a:solidFill>
                  <a:schemeClr val="tx1"/>
                </a:solidFill>
              </a:rPr>
              <a:t> interesseorganisation </a:t>
            </a:r>
            <a:endParaRPr lang="da-DK" sz="1100" dirty="0" smtClean="0">
              <a:solidFill>
                <a:schemeClr val="tx1"/>
              </a:solidFill>
            </a:endParaRPr>
          </a:p>
          <a:p>
            <a:pPr algn="ctr"/>
            <a:r>
              <a:rPr lang="da-DK" sz="1000" dirty="0" smtClean="0">
                <a:solidFill>
                  <a:schemeClr val="tx1"/>
                </a:solidFill>
              </a:rPr>
              <a:t>fra 1970’erne og 80’erne</a:t>
            </a:r>
          </a:p>
          <a:p>
            <a:pPr algn="ctr"/>
            <a:r>
              <a:rPr lang="da-DK" sz="800" dirty="0" smtClean="0">
                <a:solidFill>
                  <a:schemeClr val="tx1"/>
                </a:solidFill>
              </a:rPr>
              <a:t>(matche statslige lovproces,</a:t>
            </a:r>
          </a:p>
          <a:p>
            <a:pPr algn="ctr"/>
            <a:r>
              <a:rPr lang="da-DK" sz="800" dirty="0" smtClean="0">
                <a:solidFill>
                  <a:schemeClr val="tx1"/>
                </a:solidFill>
              </a:rPr>
              <a:t>råd, nævn og kommissioner)</a:t>
            </a:r>
            <a:endParaRPr lang="da-DK" sz="800" dirty="0">
              <a:solidFill>
                <a:schemeClr val="tx1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2843808" y="2060848"/>
            <a:ext cx="2016224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b="1" dirty="0" smtClean="0">
                <a:solidFill>
                  <a:schemeClr val="tx1"/>
                </a:solidFill>
              </a:rPr>
              <a:t>Den </a:t>
            </a:r>
            <a:r>
              <a:rPr lang="da-DK" sz="1100" b="1" i="1" dirty="0" smtClean="0">
                <a:solidFill>
                  <a:schemeClr val="tx1"/>
                </a:solidFill>
              </a:rPr>
              <a:t>proaktive </a:t>
            </a:r>
            <a:r>
              <a:rPr lang="da-DK" sz="1100" b="1" dirty="0" smtClean="0">
                <a:solidFill>
                  <a:schemeClr val="tx1"/>
                </a:solidFill>
              </a:rPr>
              <a:t>interesseorganisation </a:t>
            </a:r>
          </a:p>
          <a:p>
            <a:pPr algn="ctr"/>
            <a:r>
              <a:rPr lang="da-DK" sz="1000" dirty="0" smtClean="0">
                <a:solidFill>
                  <a:schemeClr val="tx1"/>
                </a:solidFill>
              </a:rPr>
              <a:t>fra 90’erne og 00’erne</a:t>
            </a:r>
          </a:p>
          <a:p>
            <a:pPr algn="ctr"/>
            <a:r>
              <a:rPr lang="da-DK" sz="800" dirty="0" smtClean="0">
                <a:solidFill>
                  <a:schemeClr val="tx1"/>
                </a:solidFill>
              </a:rPr>
              <a:t>(matche statslige ”redegørelser” og ”spin”)</a:t>
            </a:r>
          </a:p>
        </p:txBody>
      </p:sp>
      <p:sp>
        <p:nvSpPr>
          <p:cNvPr id="13" name="Rektangel 12"/>
          <p:cNvSpPr/>
          <p:nvPr/>
        </p:nvSpPr>
        <p:spPr>
          <a:xfrm>
            <a:off x="5652120" y="1484784"/>
            <a:ext cx="1584176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b="1" dirty="0" smtClean="0">
                <a:solidFill>
                  <a:schemeClr val="tx1"/>
                </a:solidFill>
              </a:rPr>
              <a:t>Den </a:t>
            </a:r>
            <a:r>
              <a:rPr lang="da-DK" sz="1100" b="1" i="1" dirty="0" smtClean="0">
                <a:solidFill>
                  <a:schemeClr val="tx1"/>
                </a:solidFill>
              </a:rPr>
              <a:t>ansvarlige </a:t>
            </a:r>
            <a:r>
              <a:rPr lang="da-DK" sz="1100" b="1" dirty="0" smtClean="0">
                <a:solidFill>
                  <a:schemeClr val="tx1"/>
                </a:solidFill>
              </a:rPr>
              <a:t>interesseorganisation </a:t>
            </a:r>
          </a:p>
          <a:p>
            <a:pPr algn="ctr"/>
            <a:r>
              <a:rPr lang="da-DK" sz="1000" dirty="0" smtClean="0">
                <a:solidFill>
                  <a:schemeClr val="tx1"/>
                </a:solidFill>
              </a:rPr>
              <a:t>fra 10’erne </a:t>
            </a:r>
            <a:r>
              <a:rPr lang="da-DK" sz="10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endParaRPr lang="da-DK" sz="1000" dirty="0" smtClean="0">
              <a:solidFill>
                <a:schemeClr val="tx1"/>
              </a:solidFill>
            </a:endParaRPr>
          </a:p>
          <a:p>
            <a:pPr algn="ctr"/>
            <a:r>
              <a:rPr lang="da-DK" sz="800" dirty="0" smtClean="0">
                <a:solidFill>
                  <a:schemeClr val="tx1"/>
                </a:solidFill>
              </a:rPr>
              <a:t>(matche statslig detailstyring via ”implementeringssekretariater”)</a:t>
            </a:r>
          </a:p>
        </p:txBody>
      </p:sp>
      <p:sp>
        <p:nvSpPr>
          <p:cNvPr id="17" name="Tekstboks 16"/>
          <p:cNvSpPr txBox="1"/>
          <p:nvPr/>
        </p:nvSpPr>
        <p:spPr>
          <a:xfrm>
            <a:off x="4977955" y="4653136"/>
            <a:ext cx="22282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400" b="1" dirty="0" smtClean="0"/>
              <a:t>RSI = fuldskala</a:t>
            </a:r>
          </a:p>
          <a:p>
            <a:r>
              <a:rPr lang="da-DK" sz="2400" b="1" dirty="0" smtClean="0"/>
              <a:t>implementering</a:t>
            </a:r>
            <a:endParaRPr lang="da-DK" sz="2400" b="1" dirty="0"/>
          </a:p>
        </p:txBody>
      </p:sp>
    </p:spTree>
    <p:extLst>
      <p:ext uri="{BB962C8B-B14F-4D97-AF65-F5344CB8AC3E}">
        <p14:creationId xmlns:p14="http://schemas.microsoft.com/office/powerpoint/2010/main" val="214654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586" y="1412776"/>
            <a:ext cx="4556582" cy="4536504"/>
          </a:xfrm>
          <a:prstGeom prst="rect">
            <a:avLst/>
          </a:prstGeom>
        </p:spPr>
      </p:pic>
      <p:sp>
        <p:nvSpPr>
          <p:cNvPr id="5" name="Titel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8134" cy="891253"/>
          </a:xfrm>
        </p:spPr>
        <p:txBody>
          <a:bodyPr/>
          <a:lstStyle/>
          <a:p>
            <a:r>
              <a:rPr lang="da-DK" sz="2500" dirty="0" smtClean="0"/>
              <a:t>Projektgruppen</a:t>
            </a:r>
            <a:endParaRPr lang="da-DK" sz="2500" dirty="0"/>
          </a:p>
        </p:txBody>
      </p:sp>
    </p:spTree>
    <p:extLst>
      <p:ext uri="{BB962C8B-B14F-4D97-AF65-F5344CB8AC3E}">
        <p14:creationId xmlns:p14="http://schemas.microsoft.com/office/powerpoint/2010/main" val="6275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000" dirty="0"/>
              <a:t>Regionernes fælles Portefølje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5407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/>
              <a:t>Vi gør det fælles </a:t>
            </a:r>
            <a:r>
              <a:rPr lang="da-DK" sz="2500" dirty="0" smtClean="0"/>
              <a:t>- når </a:t>
            </a:r>
            <a:r>
              <a:rPr lang="da-DK" sz="2500" dirty="0"/>
              <a:t>det giver værdi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2"/>
            <a:ext cx="6923112" cy="4160487"/>
          </a:xfrm>
        </p:spPr>
        <p:txBody>
          <a:bodyPr>
            <a:normAutofit/>
          </a:bodyPr>
          <a:lstStyle/>
          <a:p>
            <a:r>
              <a:rPr lang="da-DK" sz="1500" dirty="0"/>
              <a:t>Ledelsesfokus på fælles forpligtelser og frister</a:t>
            </a:r>
          </a:p>
          <a:p>
            <a:endParaRPr lang="da-DK" sz="2000" dirty="0" smtClean="0"/>
          </a:p>
          <a:p>
            <a:r>
              <a:rPr lang="da-DK" sz="1500" dirty="0"/>
              <a:t>Fælles præcisering af gode kliniske arbejdsgange, data </a:t>
            </a:r>
            <a:r>
              <a:rPr lang="da-DK" sz="1500" dirty="0" smtClean="0"/>
              <a:t>mv.</a:t>
            </a:r>
          </a:p>
          <a:p>
            <a:pPr lvl="1"/>
            <a:r>
              <a:rPr lang="da-DK" sz="1300" dirty="0"/>
              <a:t>Politisk mål om ensartet </a:t>
            </a:r>
            <a:r>
              <a:rPr lang="da-DK" sz="1300" dirty="0" smtClean="0"/>
              <a:t>behandling</a:t>
            </a:r>
          </a:p>
          <a:p>
            <a:pPr marL="457091" lvl="1" indent="0">
              <a:buNone/>
            </a:pPr>
            <a:endParaRPr lang="da-DK" sz="2000" dirty="0"/>
          </a:p>
          <a:p>
            <a:r>
              <a:rPr lang="da-DK" sz="1500" dirty="0"/>
              <a:t>Fælles præcisering af arkitektur for it-systemer</a:t>
            </a:r>
          </a:p>
          <a:p>
            <a:pPr lvl="1"/>
            <a:r>
              <a:rPr lang="da-DK" sz="1300" dirty="0"/>
              <a:t>Hver region fastlægger plan for omlægning til fælles arkitektur</a:t>
            </a:r>
          </a:p>
          <a:p>
            <a:pPr lvl="2"/>
            <a:r>
              <a:rPr lang="da-DK" sz="1300" dirty="0"/>
              <a:t>Eventuelt fælles it-anskaffelser (i nogle projekter)</a:t>
            </a:r>
          </a:p>
          <a:p>
            <a:pPr marL="457091" lvl="1" indent="0">
              <a:buNone/>
            </a:pPr>
            <a:endParaRPr lang="da-DK" sz="2000" dirty="0" smtClean="0"/>
          </a:p>
          <a:p>
            <a:r>
              <a:rPr lang="da-DK" sz="1500" dirty="0"/>
              <a:t>Dele de knappe  kliniske og </a:t>
            </a:r>
            <a:r>
              <a:rPr lang="da-DK" sz="1500" dirty="0" smtClean="0"/>
              <a:t>it-kompetencer</a:t>
            </a:r>
          </a:p>
          <a:p>
            <a:pPr lvl="1"/>
            <a:r>
              <a:rPr lang="da-DK" sz="1300" dirty="0"/>
              <a:t>Bemande fleksibelt på tværs af regioner</a:t>
            </a:r>
          </a:p>
          <a:p>
            <a:pPr lvl="1"/>
            <a:endParaRPr lang="da-DK" sz="1600" dirty="0"/>
          </a:p>
        </p:txBody>
      </p:sp>
    </p:spTree>
    <p:extLst>
      <p:ext uri="{BB962C8B-B14F-4D97-AF65-F5344CB8AC3E}">
        <p14:creationId xmlns:p14="http://schemas.microsoft.com/office/powerpoint/2010/main" val="22553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2518" y="205785"/>
            <a:ext cx="6858134" cy="891253"/>
          </a:xfrm>
        </p:spPr>
        <p:txBody>
          <a:bodyPr>
            <a:noAutofit/>
          </a:bodyPr>
          <a:lstStyle/>
          <a:p>
            <a:r>
              <a:rPr lang="da-DK" sz="2500" dirty="0" smtClean="0"/>
              <a:t>Flere kilder til porteføljen</a:t>
            </a:r>
            <a:endParaRPr lang="da-DK" sz="2500" dirty="0"/>
          </a:p>
        </p:txBody>
      </p:sp>
      <p:pic>
        <p:nvPicPr>
          <p:cNvPr id="4" name="Billede 3" descr="årshju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596" y="1484784"/>
            <a:ext cx="5180796" cy="4240242"/>
          </a:xfrm>
          <a:prstGeom prst="rect">
            <a:avLst/>
          </a:prstGeom>
        </p:spPr>
      </p:pic>
      <p:grpSp>
        <p:nvGrpSpPr>
          <p:cNvPr id="18" name="Gruppe 17"/>
          <p:cNvGrpSpPr/>
          <p:nvPr/>
        </p:nvGrpSpPr>
        <p:grpSpPr>
          <a:xfrm>
            <a:off x="1196204" y="1371629"/>
            <a:ext cx="1481588" cy="2107284"/>
            <a:chOff x="1462748" y="1440210"/>
            <a:chExt cx="1633348" cy="2212648"/>
          </a:xfrm>
        </p:grpSpPr>
        <p:grpSp>
          <p:nvGrpSpPr>
            <p:cNvPr id="11" name="Gruppe 10"/>
            <p:cNvGrpSpPr/>
            <p:nvPr/>
          </p:nvGrpSpPr>
          <p:grpSpPr>
            <a:xfrm>
              <a:off x="1547584" y="1512217"/>
              <a:ext cx="1381660" cy="2075433"/>
              <a:chOff x="1115536" y="1603435"/>
              <a:chExt cx="1381660" cy="2075433"/>
            </a:xfrm>
          </p:grpSpPr>
          <p:pic>
            <p:nvPicPr>
              <p:cNvPr id="6" name="Billede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5536" y="1603435"/>
                <a:ext cx="1381660" cy="312519"/>
              </a:xfrm>
              <a:prstGeom prst="rect">
                <a:avLst/>
              </a:prstGeom>
            </p:spPr>
          </p:pic>
          <p:pic>
            <p:nvPicPr>
              <p:cNvPr id="7" name="Billede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23888" y="1963476"/>
                <a:ext cx="792088" cy="428953"/>
              </a:xfrm>
              <a:prstGeom prst="rect">
                <a:avLst/>
              </a:prstGeom>
            </p:spPr>
          </p:pic>
          <p:pic>
            <p:nvPicPr>
              <p:cNvPr id="8" name="Billede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1880" y="2395524"/>
                <a:ext cx="1080120" cy="446864"/>
              </a:xfrm>
              <a:prstGeom prst="rect">
                <a:avLst/>
              </a:prstGeom>
            </p:spPr>
          </p:pic>
          <p:pic>
            <p:nvPicPr>
              <p:cNvPr id="9" name="Billede 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1880" y="2755564"/>
                <a:ext cx="1116464" cy="471396"/>
              </a:xfrm>
              <a:prstGeom prst="rect">
                <a:avLst/>
              </a:prstGeom>
            </p:spPr>
          </p:pic>
          <p:pic>
            <p:nvPicPr>
              <p:cNvPr id="10" name="Billede 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1880" y="3187612"/>
                <a:ext cx="1290464" cy="491256"/>
              </a:xfrm>
              <a:prstGeom prst="rect">
                <a:avLst/>
              </a:prstGeom>
            </p:spPr>
          </p:pic>
        </p:grpSp>
        <p:sp>
          <p:nvSpPr>
            <p:cNvPr id="16" name="Rektangel 15"/>
            <p:cNvSpPr/>
            <p:nvPr/>
          </p:nvSpPr>
          <p:spPr>
            <a:xfrm>
              <a:off x="1462748" y="1440210"/>
              <a:ext cx="1633348" cy="2212648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grpSp>
        <p:nvGrpSpPr>
          <p:cNvPr id="19" name="Gruppe 18"/>
          <p:cNvGrpSpPr/>
          <p:nvPr/>
        </p:nvGrpSpPr>
        <p:grpSpPr>
          <a:xfrm>
            <a:off x="1187624" y="3647440"/>
            <a:ext cx="1481588" cy="2301836"/>
            <a:chOff x="1439912" y="3960771"/>
            <a:chExt cx="1633348" cy="2281749"/>
          </a:xfrm>
        </p:grpSpPr>
        <p:grpSp>
          <p:nvGrpSpPr>
            <p:cNvPr id="14" name="Gruppe 13"/>
            <p:cNvGrpSpPr/>
            <p:nvPr/>
          </p:nvGrpSpPr>
          <p:grpSpPr>
            <a:xfrm>
              <a:off x="1462748" y="3960772"/>
              <a:ext cx="1561340" cy="2281748"/>
              <a:chOff x="1007864" y="4183593"/>
              <a:chExt cx="1561340" cy="2281748"/>
            </a:xfrm>
          </p:grpSpPr>
          <p:pic>
            <p:nvPicPr>
              <p:cNvPr id="5" name="Billede 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4262" y="4183593"/>
                <a:ext cx="1123943" cy="497259"/>
              </a:xfrm>
              <a:prstGeom prst="rect">
                <a:avLst/>
              </a:prstGeom>
            </p:spPr>
          </p:pic>
          <p:sp>
            <p:nvSpPr>
              <p:cNvPr id="13" name="Tekstboks 12"/>
              <p:cNvSpPr txBox="1"/>
              <p:nvPr/>
            </p:nvSpPr>
            <p:spPr>
              <a:xfrm>
                <a:off x="1007864" y="4623299"/>
                <a:ext cx="1561340" cy="1842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900" dirty="0">
                    <a:solidFill>
                      <a:schemeClr val="dk1"/>
                    </a:solidFill>
                  </a:rPr>
                  <a:t>• </a:t>
                </a:r>
                <a:r>
                  <a:rPr lang="da-DK" sz="900" dirty="0" smtClean="0">
                    <a:solidFill>
                      <a:schemeClr val="dk1"/>
                    </a:solidFill>
                  </a:rPr>
                  <a:t>SUS </a:t>
                </a:r>
                <a:r>
                  <a:rPr lang="da-DK" sz="900" dirty="0"/>
                  <a:t>Center for </a:t>
                </a:r>
                <a:r>
                  <a:rPr lang="da-DK" sz="900" dirty="0" smtClean="0"/>
                  <a:t>Sundhedspolitik og Sociale indsatser</a:t>
                </a:r>
              </a:p>
              <a:p>
                <a:r>
                  <a:rPr lang="da-DK" sz="900" dirty="0" smtClean="0">
                    <a:solidFill>
                      <a:schemeClr val="dk1"/>
                    </a:solidFill>
                  </a:rPr>
                  <a:t>• SØS Center for Styring, Økonomi og Sammenhæng</a:t>
                </a:r>
                <a:endParaRPr lang="da-DK" sz="900" dirty="0" smtClean="0"/>
              </a:p>
              <a:p>
                <a:r>
                  <a:rPr lang="da-DK" sz="900" dirty="0" smtClean="0">
                    <a:solidFill>
                      <a:schemeClr val="dk1"/>
                    </a:solidFill>
                  </a:rPr>
                  <a:t>• </a:t>
                </a:r>
                <a:r>
                  <a:rPr lang="da-DK" sz="900" dirty="0">
                    <a:solidFill>
                      <a:schemeClr val="dk1"/>
                    </a:solidFill>
                  </a:rPr>
                  <a:t>FAO </a:t>
                </a:r>
                <a:r>
                  <a:rPr lang="da-DK" sz="900" dirty="0"/>
                  <a:t>Center for forhandling, aftaler og </a:t>
                </a:r>
                <a:r>
                  <a:rPr lang="da-DK" sz="900" dirty="0" smtClean="0"/>
                  <a:t>overenskomster</a:t>
                </a:r>
              </a:p>
              <a:p>
                <a:r>
                  <a:rPr lang="da-DK" sz="900" dirty="0">
                    <a:solidFill>
                      <a:schemeClr val="dk1"/>
                    </a:solidFill>
                  </a:rPr>
                  <a:t>• </a:t>
                </a:r>
                <a:r>
                  <a:rPr lang="da-DK" sz="900" dirty="0" smtClean="0">
                    <a:solidFill>
                      <a:schemeClr val="dk1"/>
                    </a:solidFill>
                  </a:rPr>
                  <a:t>VERU Center for Vækst, Erhverv og Regional Udvikling</a:t>
                </a:r>
                <a:endParaRPr lang="da-DK" sz="900" dirty="0"/>
              </a:p>
            </p:txBody>
          </p:sp>
        </p:grpSp>
        <p:sp>
          <p:nvSpPr>
            <p:cNvPr id="17" name="Rektangel 16"/>
            <p:cNvSpPr/>
            <p:nvPr/>
          </p:nvSpPr>
          <p:spPr>
            <a:xfrm>
              <a:off x="1439912" y="3960771"/>
              <a:ext cx="1633348" cy="2150816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grpSp>
        <p:nvGrpSpPr>
          <p:cNvPr id="32" name="Gruppe 31"/>
          <p:cNvGrpSpPr/>
          <p:nvPr/>
        </p:nvGrpSpPr>
        <p:grpSpPr>
          <a:xfrm>
            <a:off x="7632089" y="1371630"/>
            <a:ext cx="1404407" cy="4526215"/>
            <a:chOff x="8352680" y="1266915"/>
            <a:chExt cx="1440160" cy="4925823"/>
          </a:xfrm>
        </p:grpSpPr>
        <p:sp>
          <p:nvSpPr>
            <p:cNvPr id="27" name="Højrepil 26"/>
            <p:cNvSpPr/>
            <p:nvPr/>
          </p:nvSpPr>
          <p:spPr>
            <a:xfrm>
              <a:off x="8352680" y="1266915"/>
              <a:ext cx="1440160" cy="1613455"/>
            </a:xfrm>
            <a:prstGeom prst="rightArrow">
              <a:avLst>
                <a:gd name="adj1" fmla="val 76642"/>
                <a:gd name="adj2" fmla="val 21066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500" b="1" dirty="0">
                  <a:solidFill>
                    <a:schemeClr val="tx1"/>
                  </a:solidFill>
                </a:rPr>
                <a:t>Projekter</a:t>
              </a:r>
            </a:p>
          </p:txBody>
        </p:sp>
        <p:sp>
          <p:nvSpPr>
            <p:cNvPr id="28" name="Højrepil 27"/>
            <p:cNvSpPr/>
            <p:nvPr/>
          </p:nvSpPr>
          <p:spPr>
            <a:xfrm>
              <a:off x="8352680" y="2664347"/>
              <a:ext cx="1440160" cy="1161268"/>
            </a:xfrm>
            <a:prstGeom prst="rightArrow">
              <a:avLst>
                <a:gd name="adj1" fmla="val 76642"/>
                <a:gd name="adj2" fmla="val 21066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500" b="1" dirty="0">
                  <a:solidFill>
                    <a:schemeClr val="tx1"/>
                  </a:solidFill>
                </a:rPr>
                <a:t>System-forvaltning</a:t>
              </a:r>
            </a:p>
          </p:txBody>
        </p:sp>
        <p:sp>
          <p:nvSpPr>
            <p:cNvPr id="29" name="Højrepil 28"/>
            <p:cNvSpPr/>
            <p:nvPr/>
          </p:nvSpPr>
          <p:spPr>
            <a:xfrm>
              <a:off x="8352680" y="3801835"/>
              <a:ext cx="1440160" cy="806727"/>
            </a:xfrm>
            <a:prstGeom prst="rightArrow">
              <a:avLst>
                <a:gd name="adj1" fmla="val 76642"/>
                <a:gd name="adj2" fmla="val 35533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500" dirty="0">
                  <a:solidFill>
                    <a:schemeClr val="tx1"/>
                  </a:solidFill>
                </a:rPr>
                <a:t>Analyser</a:t>
              </a:r>
            </a:p>
          </p:txBody>
        </p:sp>
        <p:sp>
          <p:nvSpPr>
            <p:cNvPr id="30" name="Højrepil 29"/>
            <p:cNvSpPr/>
            <p:nvPr/>
          </p:nvSpPr>
          <p:spPr>
            <a:xfrm>
              <a:off x="8352680" y="4593923"/>
              <a:ext cx="1440160" cy="806727"/>
            </a:xfrm>
            <a:prstGeom prst="rightArrow">
              <a:avLst>
                <a:gd name="adj1" fmla="val 76642"/>
                <a:gd name="adj2" fmla="val 35533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500" dirty="0" err="1">
                  <a:solidFill>
                    <a:schemeClr val="tx1"/>
                  </a:solidFill>
                </a:rPr>
                <a:t>Standardi-sering</a:t>
              </a:r>
              <a:endParaRPr lang="da-DK" sz="1500" dirty="0">
                <a:solidFill>
                  <a:schemeClr val="tx1"/>
                </a:solidFill>
              </a:endParaRPr>
            </a:p>
          </p:txBody>
        </p:sp>
        <p:sp>
          <p:nvSpPr>
            <p:cNvPr id="31" name="Højrepil 30"/>
            <p:cNvSpPr/>
            <p:nvPr/>
          </p:nvSpPr>
          <p:spPr>
            <a:xfrm>
              <a:off x="8352680" y="5386011"/>
              <a:ext cx="1440160" cy="806727"/>
            </a:xfrm>
            <a:prstGeom prst="rightArrow">
              <a:avLst>
                <a:gd name="adj1" fmla="val 76642"/>
                <a:gd name="adj2" fmla="val 35533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500" dirty="0" err="1" smtClean="0">
                  <a:solidFill>
                    <a:schemeClr val="tx1"/>
                  </a:solidFill>
                </a:rPr>
                <a:t>Governance</a:t>
              </a:r>
              <a:r>
                <a:rPr lang="da-DK" sz="1500" dirty="0" smtClean="0">
                  <a:solidFill>
                    <a:schemeClr val="tx1"/>
                  </a:solidFill>
                </a:rPr>
                <a:t>- </a:t>
              </a:r>
              <a:r>
                <a:rPr lang="da-DK" sz="1500" dirty="0">
                  <a:solidFill>
                    <a:schemeClr val="tx1"/>
                  </a:solidFill>
                </a:rPr>
                <a:t>fora</a:t>
              </a:r>
            </a:p>
          </p:txBody>
        </p:sp>
      </p:grpSp>
      <p:sp>
        <p:nvSpPr>
          <p:cNvPr id="33" name="Højrepil 32"/>
          <p:cNvSpPr/>
          <p:nvPr/>
        </p:nvSpPr>
        <p:spPr>
          <a:xfrm>
            <a:off x="1306125" y="1097313"/>
            <a:ext cx="1763572" cy="2546130"/>
          </a:xfrm>
          <a:prstGeom prst="rightArrow">
            <a:avLst>
              <a:gd name="adj1" fmla="val 76642"/>
              <a:gd name="adj2" fmla="val 21066"/>
            </a:avLst>
          </a:prstGeom>
          <a:solidFill>
            <a:schemeClr val="accent5">
              <a:lumMod val="20000"/>
              <a:lumOff val="8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 sz="1500" b="1" dirty="0">
              <a:solidFill>
                <a:schemeClr val="tx1"/>
              </a:solidFill>
            </a:endParaRPr>
          </a:p>
        </p:txBody>
      </p:sp>
      <p:sp>
        <p:nvSpPr>
          <p:cNvPr id="35" name="Højrepil 34"/>
          <p:cNvSpPr/>
          <p:nvPr/>
        </p:nvSpPr>
        <p:spPr>
          <a:xfrm>
            <a:off x="1212681" y="3459250"/>
            <a:ext cx="1763572" cy="2546130"/>
          </a:xfrm>
          <a:prstGeom prst="rightArrow">
            <a:avLst>
              <a:gd name="adj1" fmla="val 76642"/>
              <a:gd name="adj2" fmla="val 21066"/>
            </a:avLst>
          </a:prstGeom>
          <a:solidFill>
            <a:schemeClr val="accent5">
              <a:lumMod val="20000"/>
              <a:lumOff val="8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da-DK" sz="1500" b="1" dirty="0">
              <a:solidFill>
                <a:schemeClr val="tx1"/>
              </a:solidFill>
            </a:endParaRPr>
          </a:p>
        </p:txBody>
      </p:sp>
      <p:sp>
        <p:nvSpPr>
          <p:cNvPr id="37" name="Afrundet rektangel 36"/>
          <p:cNvSpPr/>
          <p:nvPr/>
        </p:nvSpPr>
        <p:spPr>
          <a:xfrm rot="5400000">
            <a:off x="649279" y="3465462"/>
            <a:ext cx="4448932" cy="261270"/>
          </a:xfrm>
          <a:prstGeom prst="roundRect">
            <a:avLst/>
          </a:prstGeom>
          <a:solidFill>
            <a:srgbClr val="A2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r>
              <a:rPr lang="da-DK" sz="1300" dirty="0"/>
              <a:t>RSI sekretariatets tværgående porteføljeanalyser</a:t>
            </a:r>
          </a:p>
        </p:txBody>
      </p:sp>
      <p:grpSp>
        <p:nvGrpSpPr>
          <p:cNvPr id="40" name="Gruppe 39"/>
          <p:cNvGrpSpPr/>
          <p:nvPr/>
        </p:nvGrpSpPr>
        <p:grpSpPr>
          <a:xfrm>
            <a:off x="65092" y="1371629"/>
            <a:ext cx="1045080" cy="4457638"/>
            <a:chOff x="71760" y="1440210"/>
            <a:chExt cx="1152128" cy="4680520"/>
          </a:xfrm>
        </p:grpSpPr>
        <p:sp>
          <p:nvSpPr>
            <p:cNvPr id="15" name="Rektangel 14"/>
            <p:cNvSpPr/>
            <p:nvPr/>
          </p:nvSpPr>
          <p:spPr>
            <a:xfrm>
              <a:off x="71760" y="3344414"/>
              <a:ext cx="1152128" cy="709686"/>
            </a:xfrm>
            <a:prstGeom prst="rect">
              <a:avLst/>
            </a:prstGeom>
            <a:solidFill>
              <a:srgbClr val="6C84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300" dirty="0"/>
                <a:t>Økonomi-aftaler</a:t>
              </a:r>
            </a:p>
          </p:txBody>
        </p:sp>
        <p:sp>
          <p:nvSpPr>
            <p:cNvPr id="20" name="Rektangel 19"/>
            <p:cNvSpPr/>
            <p:nvPr/>
          </p:nvSpPr>
          <p:spPr>
            <a:xfrm>
              <a:off x="71760" y="1440210"/>
              <a:ext cx="1152128" cy="70968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300" dirty="0"/>
                <a:t>Regionernes mål og strategier</a:t>
              </a:r>
            </a:p>
          </p:txBody>
        </p:sp>
        <p:sp>
          <p:nvSpPr>
            <p:cNvPr id="21" name="Rektangel 20"/>
            <p:cNvSpPr/>
            <p:nvPr/>
          </p:nvSpPr>
          <p:spPr>
            <a:xfrm>
              <a:off x="71760" y="2339668"/>
              <a:ext cx="1152128" cy="70968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300" dirty="0"/>
                <a:t>Sundheds-aftaler med kommuner</a:t>
              </a:r>
            </a:p>
          </p:txBody>
        </p:sp>
        <p:sp>
          <p:nvSpPr>
            <p:cNvPr id="22" name="Rektangel 21"/>
            <p:cNvSpPr/>
            <p:nvPr/>
          </p:nvSpPr>
          <p:spPr>
            <a:xfrm>
              <a:off x="71760" y="5339443"/>
              <a:ext cx="1152128" cy="78128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300" dirty="0"/>
                <a:t>Overenskomster </a:t>
              </a:r>
              <a:r>
                <a:rPr lang="da-DK" sz="1300" dirty="0" smtClean="0"/>
                <a:t>med primær-sektor</a:t>
              </a:r>
              <a:endParaRPr lang="da-DK" sz="1300" dirty="0"/>
            </a:p>
          </p:txBody>
        </p:sp>
        <p:sp>
          <p:nvSpPr>
            <p:cNvPr id="23" name="Rektangel 22"/>
            <p:cNvSpPr/>
            <p:nvPr/>
          </p:nvSpPr>
          <p:spPr>
            <a:xfrm>
              <a:off x="71760" y="4810184"/>
              <a:ext cx="1152128" cy="46741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300" dirty="0"/>
                <a:t>Aftaler med SUM/DIGST</a:t>
              </a:r>
            </a:p>
          </p:txBody>
        </p:sp>
        <p:sp>
          <p:nvSpPr>
            <p:cNvPr id="39" name="Rektangel 38"/>
            <p:cNvSpPr/>
            <p:nvPr/>
          </p:nvSpPr>
          <p:spPr>
            <a:xfrm>
              <a:off x="71760" y="4280925"/>
              <a:ext cx="1152128" cy="493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300" dirty="0" err="1"/>
                <a:t>DRs</a:t>
              </a:r>
              <a:r>
                <a:rPr lang="da-DK" sz="1300" dirty="0"/>
                <a:t> mål og strategier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523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0" y="1340768"/>
            <a:ext cx="9144000" cy="518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graphicFrame>
        <p:nvGraphicFramePr>
          <p:cNvPr id="8" name="Pladsholder til indhol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0705857"/>
              </p:ext>
            </p:extLst>
          </p:nvPr>
        </p:nvGraphicFramePr>
        <p:xfrm>
          <a:off x="456480" y="1372264"/>
          <a:ext cx="8231040" cy="53209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74643"/>
                <a:gridCol w="1935045"/>
                <a:gridCol w="2128936"/>
                <a:gridCol w="1646208"/>
                <a:gridCol w="1646208"/>
              </a:tblGrid>
              <a:tr h="411542"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Initiativ type</a:t>
                      </a:r>
                      <a:endParaRPr lang="da-DK" sz="1100" b="1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regionale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RSI Pejlemærker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offentlige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Digitaliseringsstrategi</a:t>
                      </a:r>
                      <a:r>
                        <a:rPr lang="da-DK" sz="1100" b="0" baseline="0" dirty="0" smtClean="0">
                          <a:latin typeface="+mn-lt"/>
                        </a:rPr>
                        <a:t>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Sundhedssektor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Nationale</a:t>
                      </a:r>
                      <a:r>
                        <a:rPr lang="da-DK" sz="1100" b="0" baseline="0" dirty="0" smtClean="0">
                          <a:latin typeface="+mn-lt"/>
                        </a:rPr>
                        <a:t> bestyrelse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err="1" smtClean="0">
                          <a:latin typeface="+mn-lt"/>
                        </a:rPr>
                        <a:t>MedCom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err="1" smtClean="0">
                          <a:latin typeface="+mn-lt"/>
                        </a:rPr>
                        <a:t>MedCom</a:t>
                      </a:r>
                      <a:r>
                        <a:rPr lang="da-DK" sz="1100" b="0" dirty="0" smtClean="0">
                          <a:latin typeface="+mn-lt"/>
                        </a:rPr>
                        <a:t> </a:t>
                      </a:r>
                      <a:r>
                        <a:rPr lang="da-DK" sz="1100" b="0" dirty="0" err="1" smtClean="0">
                          <a:latin typeface="+mn-lt"/>
                        </a:rPr>
                        <a:t>styregrupen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</a:tr>
              <a:tr h="3203236"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Projekter</a:t>
                      </a:r>
                      <a:r>
                        <a:rPr lang="da-DK" sz="1100" b="1" baseline="0" dirty="0" smtClean="0">
                          <a:latin typeface="+mn-lt"/>
                        </a:rPr>
                        <a:t> </a:t>
                      </a:r>
                      <a:r>
                        <a:rPr lang="da-DK" sz="1100" b="0" baseline="0" dirty="0" smtClean="0">
                          <a:latin typeface="+mn-lt"/>
                        </a:rPr>
                        <a:t>(</a:t>
                      </a:r>
                      <a:r>
                        <a:rPr lang="da-DK" sz="1100" b="0" dirty="0" err="1" smtClean="0">
                          <a:latin typeface="+mn-lt"/>
                        </a:rPr>
                        <a:t>Imple-mentering</a:t>
                      </a:r>
                      <a:r>
                        <a:rPr lang="da-DK" sz="1100" b="0" dirty="0" smtClean="0">
                          <a:latin typeface="+mn-lt"/>
                        </a:rPr>
                        <a:t> i alle regioner)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Informationssikkerhed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Apovision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opgradering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Praksys.dk (sygesikring)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Regionernes opkobling til billedindeks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Sundhedsjournal 2.0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Fælles Medicinkort (FMK)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Patologisystem,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Patobank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og Biobank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Digitale indkaldelser og breve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Beslutningsstøtte til medicinordination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Klinisk logistik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Modernisering af de kliniske kvalitetsdatabaser (RKKP)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PRO til prioritering af ambulante kontroller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Overvågning af biologiske lægemidler (BBV)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Ledelsesinformation på medicinering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a-DK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• Landsdækkende udbredelse af telemedicin til KOL-patienter</a:t>
                      </a:r>
                      <a:endParaRPr lang="da-DK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1.4 Bedre support til borgere og virksomheder (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NemID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Digital Post,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NemLogin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3.1 Sammenhængende velfærdsforløb (psykiske lidelser og samtidigt misbrug)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3.3 Udbredelse af digitale velfærdsløsninger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7.1 Styr på informationssikkerhed i alle myndigheder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7.4a Nye generationer af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NemID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og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NemLogin</a:t>
                      </a: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7.4b Ny generation af Digital Post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CPR via datafordeleren (grunddataprogrammet)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Erstatnings-CPR (pt hos FMK)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Test af CPR (Del af initiativ 8.1)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Pseudonomisering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af CPR (ligger for nuværende hos DR)</a:t>
                      </a:r>
                    </a:p>
                  </a:txBody>
                  <a:tcPr marL="62208" marR="62208" marT="0" marB="0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Implantatregister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Sundhedsvæsenets organisationsregister (SOR)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LPR3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SEI modernisering af datamodtagelse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Fælles Medicinkort (FMK)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Sygehusmedicinregister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Forløbsplaner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Genoptræningsplaner (G-GOP)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Hjemmepleje - Sygehus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Telemedicinsk infrastruktur (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MaTIS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Patientrapporterede oplysninger (PRO) i almen praksis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Fuld udbredelse og anvendelse af beskedbaseret kommunikation</a:t>
                      </a:r>
                    </a:p>
                    <a:p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</a:tr>
              <a:tr h="1569798"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System-forvaltning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(Fælles</a:t>
                      </a:r>
                      <a:r>
                        <a:rPr lang="da-DK" sz="1100" b="0" baseline="0" dirty="0" smtClean="0">
                          <a:latin typeface="+mn-lt"/>
                        </a:rPr>
                        <a:t> </a:t>
                      </a:r>
                      <a:r>
                        <a:rPr lang="da-DK" sz="1100" b="0" dirty="0" smtClean="0">
                          <a:latin typeface="+mn-lt"/>
                        </a:rPr>
                        <a:t>systemer)</a:t>
                      </a:r>
                      <a:endParaRPr lang="da-DK" sz="1100" b="1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IAM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Henvisningshotel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Laboratoriesvarportalen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FMK (FSA-funktion)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ADFS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e-journal / sundhedsjournalen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IBI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Akut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</a:t>
                      </a: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PPJ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Fællesregional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change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manager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NemID</a:t>
                      </a: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NemLogin</a:t>
                      </a: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Digital Post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Grunddata</a:t>
                      </a:r>
                    </a:p>
                    <a:p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Fælles Medicinkort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Sundhed.dk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NSP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Sårjournalen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MiBa</a:t>
                      </a: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HaiBa</a:t>
                      </a: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Sundhedskortet</a:t>
                      </a:r>
                    </a:p>
                    <a:p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Sundhedsdatanet (SDN)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Videoknudepunktet (VDX)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National hjemmemonitoreringsdatabase (KIH)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</a:tr>
            </a:tbl>
          </a:graphicData>
        </a:graphic>
      </p:graphicFrame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305499"/>
            <a:ext cx="6858134" cy="891253"/>
          </a:xfrm>
        </p:spPr>
        <p:txBody>
          <a:bodyPr>
            <a:normAutofit/>
          </a:bodyPr>
          <a:lstStyle/>
          <a:p>
            <a:r>
              <a:rPr lang="da-DK" sz="2500" dirty="0"/>
              <a:t>Den fællesregionale portefølje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sz="1800" dirty="0" smtClean="0"/>
              <a:t>- </a:t>
            </a:r>
            <a:r>
              <a:rPr lang="da-DK" sz="1800" dirty="0" err="1" smtClean="0"/>
              <a:t>Governance</a:t>
            </a:r>
            <a:r>
              <a:rPr lang="da-DK" sz="1800" dirty="0" smtClean="0"/>
              <a:t> </a:t>
            </a:r>
            <a:r>
              <a:rPr lang="da-DK" sz="1800" dirty="0"/>
              <a:t>fora som regionerne deltager i </a:t>
            </a:r>
            <a:r>
              <a:rPr lang="da-DK" sz="1800" dirty="0" smtClean="0"/>
              <a:t>eller berøres </a:t>
            </a:r>
            <a:r>
              <a:rPr lang="da-DK" sz="1800" dirty="0"/>
              <a:t>af</a:t>
            </a:r>
          </a:p>
        </p:txBody>
      </p:sp>
    </p:spTree>
    <p:extLst>
      <p:ext uri="{BB962C8B-B14F-4D97-AF65-F5344CB8AC3E}">
        <p14:creationId xmlns:p14="http://schemas.microsoft.com/office/powerpoint/2010/main" val="360625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0" y="1340768"/>
            <a:ext cx="9144000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999155"/>
              </p:ext>
            </p:extLst>
          </p:nvPr>
        </p:nvGraphicFramePr>
        <p:xfrm>
          <a:off x="456480" y="1484784"/>
          <a:ext cx="8231039" cy="428171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0798"/>
                <a:gridCol w="1501783"/>
                <a:gridCol w="1763572"/>
                <a:gridCol w="1959525"/>
                <a:gridCol w="2025361"/>
              </a:tblGrid>
              <a:tr h="435429"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Initiativ type</a:t>
                      </a:r>
                      <a:endParaRPr lang="da-DK" sz="1100" b="1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regionale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RSI Pejlemærker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offentlige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Digitaliseringsstrategi</a:t>
                      </a:r>
                      <a:r>
                        <a:rPr lang="da-DK" sz="1100" b="0" baseline="0" dirty="0" smtClean="0">
                          <a:latin typeface="+mn-lt"/>
                        </a:rPr>
                        <a:t>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Sundhedssektor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Nationale</a:t>
                      </a:r>
                      <a:r>
                        <a:rPr lang="da-DK" sz="1100" b="0" baseline="0" dirty="0" smtClean="0">
                          <a:latin typeface="+mn-lt"/>
                        </a:rPr>
                        <a:t> bestyrelse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err="1" smtClean="0">
                          <a:latin typeface="+mn-lt"/>
                        </a:rPr>
                        <a:t>MedCom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err="1" smtClean="0">
                          <a:latin typeface="+mn-lt"/>
                        </a:rPr>
                        <a:t>MedCom</a:t>
                      </a:r>
                      <a:r>
                        <a:rPr lang="da-DK" sz="1100" b="0" dirty="0" smtClean="0">
                          <a:latin typeface="+mn-lt"/>
                        </a:rPr>
                        <a:t> </a:t>
                      </a:r>
                      <a:r>
                        <a:rPr lang="da-DK" sz="1100" b="0" dirty="0" err="1" smtClean="0">
                          <a:latin typeface="+mn-lt"/>
                        </a:rPr>
                        <a:t>styregrupen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</a:tr>
              <a:tr h="2322286"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Analyser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100" b="0" dirty="0" smtClean="0">
                          <a:latin typeface="+mn-lt"/>
                        </a:rPr>
                        <a:t>(Regional deltagelse)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Opbevaring</a:t>
                      </a:r>
                      <a:r>
                        <a:rPr lang="da-DK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af data</a:t>
                      </a: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1.5 Alle meddelelser fra det offentlige er digitale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7.3 Digitale identiteter og rettighedsstyring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1.2 Bedre digital kommunikation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1.3 Overblik over sager og ydelser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7.2 Fælles standarder for sikker udveksling af information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Fuld anvendelse af den kliniske it-arbejdsplads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Indikatorer for udbredelse, anvendelse og effekt af sundheds-it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Opfølgning på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parakliniske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undersøgelser i lægepraksis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IT understøttelse af forløbsplaner (i almen praksis, KOL og evt. diabetes)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Blanketter og journaludtræk i praksissektoren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Analyse af beskedbaserest kommunikation ved akut ambulante og ambulante forløb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Henvisning til kommunal forebyggelse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Tandlæger - elektronisk kommunikation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</a:tr>
              <a:tr h="1524000">
                <a:tc>
                  <a:txBody>
                    <a:bodyPr/>
                    <a:lstStyle/>
                    <a:p>
                      <a:r>
                        <a:rPr lang="da-DK" sz="1100" b="1" dirty="0" err="1" smtClean="0">
                          <a:latin typeface="+mn-lt"/>
                        </a:rPr>
                        <a:t>Standar-disering</a:t>
                      </a:r>
                      <a:endParaRPr lang="da-DK" sz="1100" b="1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(Regional deltagelse)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Udrulning af RSI</a:t>
                      </a:r>
                      <a:r>
                        <a:rPr lang="da-DK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forretningsmodel og projektmodel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Risikoeviews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af fællesregionale</a:t>
                      </a:r>
                      <a:r>
                        <a:rPr lang="da-DK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projekter</a:t>
                      </a: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1.2 Bedre digital kommunikation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1.3 Overblik over sager og ydelser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7.2 Fælles standarder for sikker udveksling af information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Nordiske e-recepter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IHE Domæneregler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Referencearkitektur for lokalisering og emneidentifikation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Referencearkitektur for indberetning til nationale registre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Digital adgang til Nationale Kliniske Retningslinjer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Data og it-sikkerhed (vejledning)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Fysioterapi - undtagelsesredegørelse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MedCom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standarder i psykiatrien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MedCom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Standarder (i en række basisaktiviteter)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</a:tr>
            </a:tbl>
          </a:graphicData>
        </a:graphic>
      </p:graphicFrame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305499"/>
            <a:ext cx="6858134" cy="891253"/>
          </a:xfrm>
        </p:spPr>
        <p:txBody>
          <a:bodyPr>
            <a:normAutofit/>
          </a:bodyPr>
          <a:lstStyle/>
          <a:p>
            <a:r>
              <a:rPr lang="da-DK" sz="2500" dirty="0"/>
              <a:t>Den fællesregionale portefølje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sz="1800" dirty="0" smtClean="0"/>
              <a:t>- </a:t>
            </a:r>
            <a:r>
              <a:rPr lang="da-DK" sz="1800" dirty="0" err="1" smtClean="0"/>
              <a:t>Governance</a:t>
            </a:r>
            <a:r>
              <a:rPr lang="da-DK" sz="1800" dirty="0" smtClean="0"/>
              <a:t> </a:t>
            </a:r>
            <a:r>
              <a:rPr lang="da-DK" sz="1800" dirty="0"/>
              <a:t>fora som regionerne deltager i </a:t>
            </a:r>
            <a:r>
              <a:rPr lang="da-DK" sz="1800" dirty="0" smtClean="0"/>
              <a:t>eller berøres </a:t>
            </a:r>
            <a:r>
              <a:rPr lang="da-DK" sz="1800" dirty="0"/>
              <a:t>af</a:t>
            </a:r>
          </a:p>
        </p:txBody>
      </p:sp>
    </p:spTree>
    <p:extLst>
      <p:ext uri="{BB962C8B-B14F-4D97-AF65-F5344CB8AC3E}">
        <p14:creationId xmlns:p14="http://schemas.microsoft.com/office/powerpoint/2010/main" val="183315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0" y="1340768"/>
            <a:ext cx="9144000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7380312" y="0"/>
            <a:ext cx="216024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graphicFrame>
        <p:nvGraphicFramePr>
          <p:cNvPr id="8" name="Tabel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048441"/>
              </p:ext>
            </p:extLst>
          </p:nvPr>
        </p:nvGraphicFramePr>
        <p:xfrm>
          <a:off x="456480" y="1412776"/>
          <a:ext cx="8231039" cy="323668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0798"/>
                <a:gridCol w="1501783"/>
                <a:gridCol w="2090160"/>
                <a:gridCol w="1894207"/>
                <a:gridCol w="1764091"/>
              </a:tblGrid>
              <a:tr h="435429"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Initiativ type</a:t>
                      </a:r>
                      <a:endParaRPr lang="da-DK" sz="1100" b="1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regionale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RSI Pejlemærker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offentlige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Digitaliseringsstrategi</a:t>
                      </a:r>
                      <a:r>
                        <a:rPr lang="da-DK" sz="1100" b="0" baseline="0" dirty="0" smtClean="0">
                          <a:latin typeface="+mn-lt"/>
                        </a:rPr>
                        <a:t>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smtClean="0">
                          <a:latin typeface="+mn-lt"/>
                        </a:rPr>
                        <a:t>Fælles Sundhedssektor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smtClean="0">
                          <a:latin typeface="+mn-lt"/>
                        </a:rPr>
                        <a:t>Nationale</a:t>
                      </a:r>
                      <a:r>
                        <a:rPr lang="da-DK" sz="1100" b="0" baseline="0" dirty="0" smtClean="0">
                          <a:latin typeface="+mn-lt"/>
                        </a:rPr>
                        <a:t> bestyrelse mv.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100" b="1" dirty="0" err="1" smtClean="0">
                          <a:latin typeface="+mn-lt"/>
                        </a:rPr>
                        <a:t>MedCom</a:t>
                      </a:r>
                      <a:endParaRPr lang="da-DK" sz="1100" b="0" dirty="0" smtClean="0">
                        <a:latin typeface="+mn-lt"/>
                      </a:endParaRPr>
                    </a:p>
                    <a:p>
                      <a:r>
                        <a:rPr lang="da-DK" sz="1100" b="0" dirty="0" err="1" smtClean="0">
                          <a:latin typeface="+mn-lt"/>
                        </a:rPr>
                        <a:t>MedCom</a:t>
                      </a:r>
                      <a:r>
                        <a:rPr lang="da-DK" sz="1100" b="0" dirty="0" smtClean="0">
                          <a:latin typeface="+mn-lt"/>
                        </a:rPr>
                        <a:t> </a:t>
                      </a:r>
                      <a:r>
                        <a:rPr lang="da-DK" sz="1100" b="0" dirty="0" err="1" smtClean="0">
                          <a:latin typeface="+mn-lt"/>
                        </a:rPr>
                        <a:t>styregrupen</a:t>
                      </a:r>
                      <a:endParaRPr lang="da-DK" sz="1100" b="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</a:tr>
              <a:tr h="2801257">
                <a:tc>
                  <a:txBody>
                    <a:bodyPr/>
                    <a:lstStyle/>
                    <a:p>
                      <a:r>
                        <a:rPr lang="da-DK" sz="1100" b="1" dirty="0" err="1" smtClean="0">
                          <a:latin typeface="+mn-lt"/>
                        </a:rPr>
                        <a:t>Governance</a:t>
                      </a:r>
                      <a:r>
                        <a:rPr lang="da-DK" sz="1100" b="1" dirty="0" smtClean="0">
                          <a:latin typeface="+mn-lt"/>
                        </a:rPr>
                        <a:t> fora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100" b="0" dirty="0" smtClean="0">
                          <a:latin typeface="+mn-lt"/>
                        </a:rPr>
                        <a:t>(Regional deltagelse)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RSI Direktørkredsen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It-direktørkredsen</a:t>
                      </a:r>
                      <a:r>
                        <a:rPr lang="da-DK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IT5)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Regionernes</a:t>
                      </a:r>
                      <a:r>
                        <a:rPr lang="da-DK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It-arkitekturråd (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RITA)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Styregruppen for systemforvaltning (SYS)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Projektkontorkredsen (PMO5)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Porteføljestyregruppe for Digitaliseringsstrategien 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2.1 Klare juridiske rammer for digital forvaltning (juristudvalg)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2.2 Videre med gode grunddata (Grunddatabestyrelsen)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8.1 Gode data og effektiv datadeling (styregruppen for data &amp; arkitektur)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8.2 Robust drift af den fælles infrastruktur (Fællesoffentligt koordinationsforum for drift – nuværende Driftsnetværket)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Forum for fællesoffentlig koordinering af informationssikkerhed</a:t>
                      </a:r>
                    </a:p>
                    <a:p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Den Nationale bestyrelse for sundheds-it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Bestyrelsen for Sundhedsdataprogrammet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(Kommende bestyrelse for sundhedsdata)</a:t>
                      </a:r>
                      <a:endParaRPr lang="da-DK" sz="1000" dirty="0" smtClean="0">
                        <a:latin typeface="+mn-lt"/>
                      </a:endParaRP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Sundhedsdatastyrelsens rådgivende udvalg for standarder og arkitektur (RUSA)</a:t>
                      </a:r>
                    </a:p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FSI</a:t>
                      </a:r>
                    </a:p>
                    <a:p>
                      <a:pPr marL="0" marR="0" indent="0" algn="l" defTabSz="9873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Sundhed.dk</a:t>
                      </a:r>
                    </a:p>
                  </a:txBody>
                  <a:tcPr marL="82944" marR="82944" marT="43543" marB="43543"/>
                </a:tc>
                <a:tc>
                  <a:txBody>
                    <a:bodyPr/>
                    <a:lstStyle/>
                    <a:p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da-DK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MedCom</a:t>
                      </a:r>
                      <a:r>
                        <a:rPr lang="da-DK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Styregruppen</a:t>
                      </a:r>
                      <a:endParaRPr lang="da-DK" sz="1000" dirty="0">
                        <a:latin typeface="+mn-lt"/>
                      </a:endParaRPr>
                    </a:p>
                  </a:txBody>
                  <a:tcPr marL="82944" marR="82944" marT="43543" marB="43543"/>
                </a:tc>
              </a:tr>
            </a:tbl>
          </a:graphicData>
        </a:graphic>
      </p:graphicFrame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57200" y="305499"/>
            <a:ext cx="6858134" cy="891253"/>
          </a:xfrm>
        </p:spPr>
        <p:txBody>
          <a:bodyPr>
            <a:normAutofit/>
          </a:bodyPr>
          <a:lstStyle/>
          <a:p>
            <a:r>
              <a:rPr lang="da-DK" sz="2500" dirty="0"/>
              <a:t>Den fællesregionale portefølje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sz="1800" dirty="0" smtClean="0"/>
              <a:t>- </a:t>
            </a:r>
            <a:r>
              <a:rPr lang="da-DK" sz="1800" dirty="0" err="1" smtClean="0"/>
              <a:t>Governance</a:t>
            </a:r>
            <a:r>
              <a:rPr lang="da-DK" sz="1800" dirty="0" smtClean="0"/>
              <a:t> </a:t>
            </a:r>
            <a:r>
              <a:rPr lang="da-DK" sz="1800" dirty="0"/>
              <a:t>fora som regionerne deltager i </a:t>
            </a:r>
            <a:r>
              <a:rPr lang="da-DK" sz="1800" dirty="0" smtClean="0"/>
              <a:t>eller berøres </a:t>
            </a:r>
            <a:r>
              <a:rPr lang="da-DK" sz="1800" dirty="0"/>
              <a:t>af</a:t>
            </a:r>
          </a:p>
        </p:txBody>
      </p:sp>
    </p:spTree>
    <p:extLst>
      <p:ext uri="{BB962C8B-B14F-4D97-AF65-F5344CB8AC3E}">
        <p14:creationId xmlns:p14="http://schemas.microsoft.com/office/powerpoint/2010/main" val="424458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340768"/>
            <a:ext cx="6923112" cy="41604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500" b="1" dirty="0" smtClean="0"/>
              <a:t> - en </a:t>
            </a:r>
            <a:r>
              <a:rPr lang="da-DK" sz="1500" b="1" dirty="0"/>
              <a:t>planlagt aktivitet, der skal realisere mål igennem </a:t>
            </a:r>
            <a:r>
              <a:rPr lang="da-DK" sz="1500" b="1" dirty="0" smtClean="0"/>
              <a:t>forandring</a:t>
            </a:r>
          </a:p>
          <a:p>
            <a:pPr marL="0" indent="0">
              <a:buNone/>
            </a:pPr>
            <a:endParaRPr lang="da-DK" sz="1200" dirty="0" smtClean="0"/>
          </a:p>
          <a:p>
            <a:pPr marL="0" indent="0">
              <a:buNone/>
            </a:pPr>
            <a:r>
              <a:rPr lang="da-DK" sz="1500" dirty="0" smtClean="0"/>
              <a:t>Politiske projekter vs. Digitaliseringsprojekter</a:t>
            </a:r>
            <a:endParaRPr lang="da-DK" sz="15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 smtClean="0"/>
              <a:t>Hvad er et projekt?</a:t>
            </a:r>
            <a:endParaRPr lang="da-DK" sz="2500" dirty="0"/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768139"/>
              </p:ext>
            </p:extLst>
          </p:nvPr>
        </p:nvGraphicFramePr>
        <p:xfrm>
          <a:off x="755576" y="2276872"/>
          <a:ext cx="6192688" cy="3335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024336"/>
              </a:tblGrid>
              <a:tr h="467330">
                <a:tc>
                  <a:txBody>
                    <a:bodyPr/>
                    <a:lstStyle/>
                    <a:p>
                      <a:pPr algn="ctr"/>
                      <a:r>
                        <a:rPr lang="da-DK" sz="1800" b="1" i="0" dirty="0" smtClean="0"/>
                        <a:t>Politiske projekter </a:t>
                      </a:r>
                      <a:endParaRPr lang="da-DK" i="0" dirty="0"/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b="1" i="0" dirty="0" smtClean="0"/>
                        <a:t>Digitaliseringsprojekter</a:t>
                      </a:r>
                      <a:endParaRPr lang="da-DK" i="0" dirty="0"/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868308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Debatskabende analyserapport (projekt på et studie)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Politisk publikation fra Danske Regioner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Ændret lov efter interessevaretagelse og medieindsats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Bedre økonomi til regionerne efter den årlige ØA-forhandling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Regionerne overtager</a:t>
                      </a:r>
                      <a:r>
                        <a:rPr lang="da-DK" sz="1400" baseline="0" dirty="0" smtClean="0"/>
                        <a:t> sundheds-opgaverne fra kommuner og almen praksis</a:t>
                      </a:r>
                      <a:endParaRPr lang="da-DK" sz="14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Nyt fællesregionalt it-system der kommer sikkert i drift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Tilfredshed hos sundhedspersonale og patienter med nye arbejdsgange ift. systemer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Sparet tid hos sundhedspersonale og patienter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Bedre behandlingsresultater for en patientgruppe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sz="1400" dirty="0" smtClean="0"/>
                        <a:t>Færre at behandle i en patientgruppe</a:t>
                      </a:r>
                      <a:endParaRPr lang="da-DK" sz="14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Højrepil 5"/>
          <p:cNvSpPr/>
          <p:nvPr/>
        </p:nvSpPr>
        <p:spPr>
          <a:xfrm rot="5400000">
            <a:off x="5832138" y="3969063"/>
            <a:ext cx="2808316" cy="432048"/>
          </a:xfrm>
          <a:prstGeom prst="rightArrow">
            <a:avLst>
              <a:gd name="adj1" fmla="val 73148"/>
              <a:gd name="adj2" fmla="val 50000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Stigende ambitionsniveau</a:t>
            </a:r>
            <a:endParaRPr lang="da-DK" sz="1200" b="1" dirty="0"/>
          </a:p>
        </p:txBody>
      </p:sp>
      <p:sp>
        <p:nvSpPr>
          <p:cNvPr id="7" name="Højrepil 6"/>
          <p:cNvSpPr/>
          <p:nvPr/>
        </p:nvSpPr>
        <p:spPr>
          <a:xfrm rot="5400000">
            <a:off x="-936612" y="3969062"/>
            <a:ext cx="2808313" cy="432048"/>
          </a:xfrm>
          <a:prstGeom prst="rightArrow">
            <a:avLst>
              <a:gd name="adj1" fmla="val 73148"/>
              <a:gd name="adj2" fmla="val 50000"/>
            </a:avLst>
          </a:prstGeom>
          <a:solidFill>
            <a:srgbClr val="337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b="1" dirty="0" smtClean="0"/>
              <a:t>Stigende ambitionsniveau</a:t>
            </a:r>
            <a:endParaRPr lang="da-DK" sz="1200" b="1" dirty="0"/>
          </a:p>
        </p:txBody>
      </p:sp>
    </p:spTree>
    <p:extLst>
      <p:ext uri="{BB962C8B-B14F-4D97-AF65-F5344CB8AC3E}">
        <p14:creationId xmlns:p14="http://schemas.microsoft.com/office/powerpoint/2010/main" val="308734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/>
              <a:t>Hvorfor en projektmodel?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2"/>
            <a:ext cx="6923112" cy="4160487"/>
          </a:xfrm>
        </p:spPr>
        <p:txBody>
          <a:bodyPr>
            <a:normAutofit/>
          </a:bodyPr>
          <a:lstStyle/>
          <a:p>
            <a:r>
              <a:rPr lang="da-DK" sz="1500" dirty="0"/>
              <a:t>Fælles sprog om projektopgaverne </a:t>
            </a:r>
          </a:p>
          <a:p>
            <a:pPr lvl="1"/>
            <a:r>
              <a:rPr lang="da-DK" sz="1300" dirty="0" smtClean="0"/>
              <a:t>Samarbejde</a:t>
            </a:r>
          </a:p>
          <a:p>
            <a:pPr lvl="1"/>
            <a:r>
              <a:rPr lang="da-DK" sz="1300" dirty="0"/>
              <a:t>O</a:t>
            </a:r>
            <a:r>
              <a:rPr lang="da-DK" sz="1300" dirty="0" smtClean="0"/>
              <a:t>verdragelse </a:t>
            </a:r>
            <a:r>
              <a:rPr lang="da-DK" sz="1300" dirty="0"/>
              <a:t>af </a:t>
            </a:r>
            <a:r>
              <a:rPr lang="da-DK" sz="1300" dirty="0" smtClean="0"/>
              <a:t>opgaver</a:t>
            </a:r>
            <a:endParaRPr lang="da-DK" sz="1300" dirty="0"/>
          </a:p>
          <a:p>
            <a:endParaRPr lang="da-DK" sz="1500" dirty="0" smtClean="0"/>
          </a:p>
          <a:p>
            <a:endParaRPr lang="da-DK" sz="1500" dirty="0" smtClean="0"/>
          </a:p>
          <a:p>
            <a:r>
              <a:rPr lang="da-DK" sz="1500" dirty="0" smtClean="0"/>
              <a:t>Erfaringsopsamling </a:t>
            </a:r>
            <a:r>
              <a:rPr lang="da-DK" sz="1500" dirty="0"/>
              <a:t>fra tidligere projekter </a:t>
            </a:r>
          </a:p>
          <a:p>
            <a:pPr lvl="1"/>
            <a:r>
              <a:rPr lang="da-DK" sz="1300" dirty="0"/>
              <a:t>L</a:t>
            </a:r>
            <a:r>
              <a:rPr lang="da-DK" sz="1300" dirty="0" smtClean="0"/>
              <a:t>øbende forbedring</a:t>
            </a:r>
          </a:p>
          <a:p>
            <a:endParaRPr lang="da-DK" sz="1500" dirty="0" smtClean="0"/>
          </a:p>
          <a:p>
            <a:endParaRPr lang="da-DK" sz="1500" dirty="0" smtClean="0"/>
          </a:p>
          <a:p>
            <a:r>
              <a:rPr lang="da-DK" sz="1500" dirty="0" smtClean="0"/>
              <a:t>Sikring </a:t>
            </a:r>
            <a:r>
              <a:rPr lang="da-DK" sz="1500" dirty="0"/>
              <a:t>af at væsentlige aktiviteter finder sted </a:t>
            </a:r>
          </a:p>
          <a:p>
            <a:pPr lvl="1"/>
            <a:r>
              <a:rPr lang="da-DK" sz="1300" dirty="0"/>
              <a:t>A</a:t>
            </a:r>
            <a:r>
              <a:rPr lang="da-DK" sz="1300" dirty="0" smtClean="0"/>
              <a:t>fsæt </a:t>
            </a:r>
            <a:r>
              <a:rPr lang="da-DK" sz="1300" dirty="0"/>
              <a:t>for </a:t>
            </a:r>
            <a:r>
              <a:rPr lang="da-DK" sz="1300" dirty="0" smtClean="0"/>
              <a:t>kvalitetskontrol</a:t>
            </a:r>
            <a:endParaRPr lang="da-DK" sz="1300" dirty="0"/>
          </a:p>
        </p:txBody>
      </p:sp>
    </p:spTree>
    <p:extLst>
      <p:ext uri="{BB962C8B-B14F-4D97-AF65-F5344CB8AC3E}">
        <p14:creationId xmlns:p14="http://schemas.microsoft.com/office/powerpoint/2010/main" val="280095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000" dirty="0"/>
              <a:t>Baggrund </a:t>
            </a:r>
            <a:r>
              <a:rPr lang="da-DK" sz="3000" dirty="0" smtClean="0"/>
              <a:t>for RSI </a:t>
            </a:r>
            <a:r>
              <a:rPr lang="da-DK" sz="3000" dirty="0"/>
              <a:t>PROJEKTMODEL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8976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/>
              <a:t>Hvem gælder projektmodellen?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2"/>
            <a:ext cx="6923112" cy="41604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500" b="1" dirty="0"/>
              <a:t>RSI skal følge </a:t>
            </a:r>
            <a:r>
              <a:rPr lang="da-DK" sz="1500" b="1" dirty="0" smtClean="0"/>
              <a:t>modellen</a:t>
            </a:r>
          </a:p>
          <a:p>
            <a:r>
              <a:rPr lang="da-DK" sz="1500" dirty="0"/>
              <a:t>RSI fælles pejlemærke-projekter</a:t>
            </a:r>
          </a:p>
          <a:p>
            <a:r>
              <a:rPr lang="da-DK" sz="1500" dirty="0"/>
              <a:t>RSI fælles projekter som ikke er pejlemærker</a:t>
            </a:r>
          </a:p>
          <a:p>
            <a:pPr marL="0" indent="0">
              <a:buNone/>
            </a:pPr>
            <a:endParaRPr lang="da-DK" sz="2000" dirty="0" smtClean="0"/>
          </a:p>
          <a:p>
            <a:pPr marL="0" indent="0">
              <a:buNone/>
            </a:pPr>
            <a:endParaRPr lang="da-DK" sz="2000" dirty="0" smtClean="0"/>
          </a:p>
          <a:p>
            <a:pPr marL="0" indent="0">
              <a:buNone/>
            </a:pPr>
            <a:r>
              <a:rPr lang="da-DK" sz="1500" b="1" dirty="0"/>
              <a:t>Andre kan inspireres af modellen</a:t>
            </a:r>
          </a:p>
          <a:p>
            <a:r>
              <a:rPr lang="da-DK" sz="1500" dirty="0"/>
              <a:t>Projekter i regionerne</a:t>
            </a:r>
          </a:p>
          <a:p>
            <a:r>
              <a:rPr lang="da-DK" sz="1500" dirty="0"/>
              <a:t>Fællesoffentlige projekter med regional deltagelse</a:t>
            </a:r>
          </a:p>
          <a:p>
            <a:pPr marL="0" indent="0">
              <a:buNone/>
            </a:pPr>
            <a:endParaRPr lang="da-DK" sz="2000" dirty="0" smtClean="0"/>
          </a:p>
        </p:txBody>
      </p:sp>
    </p:spTree>
    <p:extLst>
      <p:ext uri="{BB962C8B-B14F-4D97-AF65-F5344CB8AC3E}">
        <p14:creationId xmlns:p14="http://schemas.microsoft.com/office/powerpoint/2010/main" val="41125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500" dirty="0"/>
              <a:t>Kilder til RSI projektmodellen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2"/>
            <a:ext cx="7211144" cy="4160487"/>
          </a:xfrm>
        </p:spPr>
        <p:txBody>
          <a:bodyPr>
            <a:normAutofit/>
          </a:bodyPr>
          <a:lstStyle/>
          <a:p>
            <a:r>
              <a:rPr lang="da-DK" sz="1500" dirty="0"/>
              <a:t>Prince 2 – de facto standard i det offentlige</a:t>
            </a:r>
          </a:p>
          <a:p>
            <a:r>
              <a:rPr lang="da-DK" sz="1500" dirty="0"/>
              <a:t>Research jf. anden projektlitteratur</a:t>
            </a:r>
          </a:p>
          <a:p>
            <a:endParaRPr lang="da-DK" sz="1500" dirty="0" smtClean="0"/>
          </a:p>
          <a:p>
            <a:endParaRPr lang="da-DK" sz="1500" dirty="0"/>
          </a:p>
          <a:p>
            <a:r>
              <a:rPr lang="da-DK" sz="1500" dirty="0"/>
              <a:t>God praksis i regionerne jf. dialog med PMO5</a:t>
            </a:r>
          </a:p>
          <a:p>
            <a:r>
              <a:rPr lang="da-DK" sz="1500" dirty="0"/>
              <a:t>Erfaringer fra RSI projekter jf. læringssag til RSI</a:t>
            </a:r>
          </a:p>
          <a:p>
            <a:endParaRPr lang="da-DK" sz="1500" dirty="0" smtClean="0"/>
          </a:p>
          <a:p>
            <a:endParaRPr lang="da-DK" sz="1500" dirty="0"/>
          </a:p>
          <a:p>
            <a:r>
              <a:rPr lang="da-DK" sz="1500" dirty="0" smtClean="0"/>
              <a:t>Statens </a:t>
            </a:r>
            <a:r>
              <a:rPr lang="da-DK" sz="1500" dirty="0"/>
              <a:t>fælles projektmodel i </a:t>
            </a:r>
            <a:r>
              <a:rPr lang="da-DK" sz="1500" dirty="0" smtClean="0"/>
              <a:t>DIGST – ét system til én myndighed</a:t>
            </a:r>
            <a:endParaRPr lang="da-DK" sz="1500" dirty="0"/>
          </a:p>
          <a:p>
            <a:r>
              <a:rPr lang="da-DK" sz="1500" dirty="0"/>
              <a:t>Kommunernes fælles projektmodel i </a:t>
            </a:r>
            <a:r>
              <a:rPr lang="da-DK" sz="1500" dirty="0" smtClean="0"/>
              <a:t>KOMBIT – projektledelse og udbud via KOMBIT</a:t>
            </a:r>
            <a:endParaRPr lang="da-DK" sz="1500" dirty="0"/>
          </a:p>
        </p:txBody>
      </p:sp>
    </p:spTree>
    <p:extLst>
      <p:ext uri="{BB962C8B-B14F-4D97-AF65-F5344CB8AC3E}">
        <p14:creationId xmlns:p14="http://schemas.microsoft.com/office/powerpoint/2010/main" val="216210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si powerpoint skabelon 09-03-2011 0-1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rsi powerpoint skabelon 09-03-2011 0-1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4384</Words>
  <Application>Microsoft Office PowerPoint</Application>
  <PresentationFormat>Skærmshow (4:3)</PresentationFormat>
  <Paragraphs>1073</Paragraphs>
  <Slides>46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Integrerede OLE-servere</vt:lpstr>
      </vt:variant>
      <vt:variant>
        <vt:i4>1</vt:i4>
      </vt:variant>
      <vt:variant>
        <vt:lpstr>Diastitler</vt:lpstr>
      </vt:variant>
      <vt:variant>
        <vt:i4>46</vt:i4>
      </vt:variant>
    </vt:vector>
  </HeadingPairs>
  <TitlesOfParts>
    <vt:vector size="49" baseType="lpstr">
      <vt:lpstr>rsi powerpoint skabelon 09-03-2011 0-1</vt:lpstr>
      <vt:lpstr>1_rsi powerpoint skabelon 09-03-2011 0-1</vt:lpstr>
      <vt:lpstr>Visio.Drawing.15</vt:lpstr>
      <vt:lpstr>RSI projektmodel</vt:lpstr>
      <vt:lpstr>Indhold</vt:lpstr>
      <vt:lpstr>Generelt om projekter</vt:lpstr>
      <vt:lpstr>Interesseorganisationers og -sektorers nye udfordring: Implementering</vt:lpstr>
      <vt:lpstr>Hvad er et projekt?</vt:lpstr>
      <vt:lpstr>Hvorfor en projektmodel?</vt:lpstr>
      <vt:lpstr>Baggrund for RSI PROJEKTMODEL</vt:lpstr>
      <vt:lpstr>Hvem gælder projektmodellen?</vt:lpstr>
      <vt:lpstr>Kilder til RSI projektmodellen</vt:lpstr>
      <vt:lpstr>Sundhedsopgaver løses digitalt</vt:lpstr>
      <vt:lpstr>PowerPoint-præsentation</vt:lpstr>
      <vt:lpstr>Sundhedsvæsenets strategier  - som digitalisering skal understøtte </vt:lpstr>
      <vt:lpstr>Regionerne / sundhedssektoren - særlige vilkår for fælles projekter i regionerne (vs andre sektorer)</vt:lpstr>
      <vt:lpstr>Regionernes IT-landskab - hver region har 800-2000 IT-systemer</vt:lpstr>
      <vt:lpstr>Projektgennemførelse - principper, indhold og faser</vt:lpstr>
      <vt:lpstr>Typiske aktiviteter i et (it)projekt</vt:lpstr>
      <vt:lpstr>Hvorfor projektfaser? - værdi og indhold vurderes ved faseovergange</vt:lpstr>
      <vt:lpstr>Projektstyregruppen og RSI (IT5) skal godkende ved faseovergange</vt:lpstr>
      <vt:lpstr>Rapportering på fremdrift - til styregruppe og RSI direktørkreds – og evt. andre styringsfora</vt:lpstr>
      <vt:lpstr>Principper – kritiske opmærksomhedspunkter i alle projekter</vt:lpstr>
      <vt:lpstr>Tværregionale udfordringer</vt:lpstr>
      <vt:lpstr>PowerPoint-præsentation</vt:lpstr>
      <vt:lpstr>Forretningsarkitektur (PRO)  - hvilke arbejdsgange er nødvendige for at opfylde de nye mål/KPI for opgavefeltet?</vt:lpstr>
      <vt:lpstr>Løsningsarkitektur / It-arkitektur (PRO) - hvilke it-systemer er nødvendige for at understøtte arbejdsgange med regler og informationer?</vt:lpstr>
      <vt:lpstr>Business case - fokus på organisatoriske ændringer og eksisterende it-systemer</vt:lpstr>
      <vt:lpstr>Principper for overgang  fra RSI-projekt til Forvaltning</vt:lpstr>
      <vt:lpstr>Fra RSI-Projekt til Forvaltning - involvering af Systemansvarlig Region (SAR) i projektets faser - projektet har ansvaret for alle aktiviteter, men kan evt. aftale at andre udfører dem</vt:lpstr>
      <vt:lpstr>PG vs PID vs Styregruppebilag</vt:lpstr>
      <vt:lpstr>Idéfasen  - hvad tror vi om projektet?</vt:lpstr>
      <vt:lpstr>PowerPoint-præsentation</vt:lpstr>
      <vt:lpstr>PowerPoint-præsentation</vt:lpstr>
      <vt:lpstr>Eksempler på indhold af  krav / aftaler med hver af de organisatoriske enheder og it-systemer</vt:lpstr>
      <vt:lpstr>PowerPoint-præsentation</vt:lpstr>
      <vt:lpstr>PowerPoint-præsentation</vt:lpstr>
      <vt:lpstr>Organisering og roller</vt:lpstr>
      <vt:lpstr>Hvem beslutter hvad? Portefølje = forretningsmodel  /  Projekt = projektmodel</vt:lpstr>
      <vt:lpstr>Systemforvaltning vs Projekter - projekter organiseres med yderligere fora efter behov</vt:lpstr>
      <vt:lpstr>Styregruppens opgaver</vt:lpstr>
      <vt:lpstr>Styregruppen</vt:lpstr>
      <vt:lpstr>Projektgruppen</vt:lpstr>
      <vt:lpstr>Regionernes fælles Portefølje</vt:lpstr>
      <vt:lpstr>Vi gør det fælles - når det giver værdi</vt:lpstr>
      <vt:lpstr>Flere kilder til porteføljen</vt:lpstr>
      <vt:lpstr>Den fællesregionale portefølje - Governance fora som regionerne deltager i eller berøres af</vt:lpstr>
      <vt:lpstr>Den fællesregionale portefølje - Governance fora som regionerne deltager i eller berøres af</vt:lpstr>
      <vt:lpstr>Den fællesregionale portefølje - Governance fora som regionerne deltager i eller berøres af</vt:lpstr>
    </vt:vector>
  </TitlesOfParts>
  <Company>Danske Regioner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RSI projektmodel</dc:title>
  <dc:creator>Jesper Zinck Zimmer, JZZ.</dc:creator>
  <cp:lastModifiedBy>Morten Hass, MEH.</cp:lastModifiedBy>
  <cp:revision>359</cp:revision>
  <dcterms:created xsi:type="dcterms:W3CDTF">2016-08-30T06:42:25Z</dcterms:created>
  <dcterms:modified xsi:type="dcterms:W3CDTF">2016-09-16T10:36:20Z</dcterms:modified>
</cp:coreProperties>
</file>