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>
  <p:sldMasterIdLst>
    <p:sldMasterId id="2147484341" r:id="rId1"/>
  </p:sldMasterIdLst>
  <p:notesMasterIdLst>
    <p:notesMasterId r:id="rId23"/>
  </p:notesMasterIdLst>
  <p:handoutMasterIdLst>
    <p:handoutMasterId r:id="rId24"/>
  </p:handoutMasterIdLst>
  <p:sldIdLst>
    <p:sldId id="438" r:id="rId2"/>
    <p:sldId id="625" r:id="rId3"/>
    <p:sldId id="622" r:id="rId4"/>
    <p:sldId id="624" r:id="rId5"/>
    <p:sldId id="623" r:id="rId6"/>
    <p:sldId id="626" r:id="rId7"/>
    <p:sldId id="631" r:id="rId8"/>
    <p:sldId id="632" r:id="rId9"/>
    <p:sldId id="633" r:id="rId10"/>
    <p:sldId id="637" r:id="rId11"/>
    <p:sldId id="634" r:id="rId12"/>
    <p:sldId id="635" r:id="rId13"/>
    <p:sldId id="636" r:id="rId14"/>
    <p:sldId id="638" r:id="rId15"/>
    <p:sldId id="639" r:id="rId16"/>
    <p:sldId id="640" r:id="rId17"/>
    <p:sldId id="641" r:id="rId18"/>
    <p:sldId id="642" r:id="rId19"/>
    <p:sldId id="643" r:id="rId20"/>
    <p:sldId id="627" r:id="rId21"/>
    <p:sldId id="459" r:id="rId22"/>
  </p:sldIdLst>
  <p:sldSz cx="10693400" cy="7556500"/>
  <p:notesSz cx="6797675" cy="9926638"/>
  <p:embeddedFontLst>
    <p:embeddedFont>
      <p:font typeface="Open Sans" panose="020B0604020202020204" charset="0"/>
      <p:regular r:id="rId25"/>
      <p:bold r:id="rId26"/>
      <p:italic r:id="rId27"/>
      <p:boldItalic r:id="rId28"/>
    </p:embeddedFont>
    <p:embeddedFont>
      <p:font typeface="Open Sans Light" panose="020B0604020202020204" charset="0"/>
      <p:regular r:id="rId29"/>
      <p:italic r:id="rId30"/>
    </p:embeddedFont>
  </p:embeddedFontLst>
  <p:custDataLst>
    <p:tags r:id="rId31"/>
  </p:custDataLst>
  <p:defaultTextStyle>
    <a:defPPr>
      <a:defRPr lang="da-DK"/>
    </a:defPPr>
    <a:lvl1pPr algn="ctr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74">
          <p15:clr>
            <a:srgbClr val="A4A3A4"/>
          </p15:clr>
        </p15:guide>
        <p15:guide id="2" orient="horz" pos="3012">
          <p15:clr>
            <a:srgbClr val="A4A3A4"/>
          </p15:clr>
        </p15:guide>
        <p15:guide id="3" orient="horz" pos="620">
          <p15:clr>
            <a:srgbClr val="A4A3A4"/>
          </p15:clr>
        </p15:guide>
        <p15:guide id="4" orient="horz" pos="1615">
          <p15:clr>
            <a:srgbClr val="A4A3A4"/>
          </p15:clr>
        </p15:guide>
        <p15:guide id="5" orient="horz" pos="1745">
          <p15:clr>
            <a:srgbClr val="A4A3A4"/>
          </p15:clr>
        </p15:guide>
        <p15:guide id="6" orient="horz" pos="4285">
          <p15:clr>
            <a:srgbClr val="A4A3A4"/>
          </p15:clr>
        </p15:guide>
        <p15:guide id="7" pos="4321">
          <p15:clr>
            <a:srgbClr val="A4A3A4"/>
          </p15:clr>
        </p15:guide>
        <p15:guide id="8" pos="6070">
          <p15:clr>
            <a:srgbClr val="A4A3A4"/>
          </p15:clr>
        </p15:guide>
        <p15:guide id="9" pos="6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4335FD"/>
    <a:srgbClr val="FFFF00"/>
    <a:srgbClr val="323226"/>
    <a:srgbClr val="55DD9F"/>
    <a:srgbClr val="FDE035"/>
    <a:srgbClr val="CCFF33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98" autoAdjust="0"/>
    <p:restoredTop sz="87805" autoAdjust="0"/>
  </p:normalViewPr>
  <p:slideViewPr>
    <p:cSldViewPr showGuides="1">
      <p:cViewPr varScale="1">
        <p:scale>
          <a:sx n="120" d="100"/>
          <a:sy n="120" d="100"/>
        </p:scale>
        <p:origin x="1026" y="102"/>
      </p:cViewPr>
      <p:guideLst>
        <p:guide orient="horz" pos="974"/>
        <p:guide orient="horz" pos="3012"/>
        <p:guide orient="horz" pos="620"/>
        <p:guide orient="horz" pos="1615"/>
        <p:guide orient="horz" pos="1745"/>
        <p:guide orient="horz" pos="4285"/>
        <p:guide pos="4321"/>
        <p:guide pos="6070"/>
        <p:guide pos="67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5" d="100"/>
          <a:sy n="75" d="100"/>
        </p:scale>
        <p:origin x="-3324" y="-90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1.fntdata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3.fntdata"/><Relationship Id="rId30" Type="http://schemas.openxmlformats.org/officeDocument/2006/relationships/font" Target="fonts/font6.fntdata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3" tIns="45353" rIns="90703" bIns="45353" numCol="1" anchor="t" anchorCtr="0" compatLnSpc="1">
            <a:prstTxWarp prst="textNoShape">
              <a:avLst/>
            </a:prstTxWarp>
          </a:bodyPr>
          <a:lstStyle>
            <a:lvl1pPr algn="l" defTabSz="907590">
              <a:defRPr sz="1200"/>
            </a:lvl1pPr>
          </a:lstStyle>
          <a:p>
            <a:pPr>
              <a:defRPr/>
            </a:pPr>
            <a:endParaRPr lang="da-DK" dirty="0">
              <a:latin typeface="Open Sans Light" panose="020B030603050402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1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3" tIns="45353" rIns="90703" bIns="45353" numCol="1" anchor="t" anchorCtr="0" compatLnSpc="1">
            <a:prstTxWarp prst="textNoShape">
              <a:avLst/>
            </a:prstTxWarp>
          </a:bodyPr>
          <a:lstStyle>
            <a:lvl1pPr algn="r" defTabSz="907590">
              <a:defRPr sz="1200"/>
            </a:lvl1pPr>
          </a:lstStyle>
          <a:p>
            <a:pPr>
              <a:defRPr/>
            </a:pPr>
            <a:endParaRPr lang="da-DK" dirty="0">
              <a:latin typeface="Open Sans Light" panose="020B0306030504020204" pitchFamily="34" charset="0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3" tIns="45353" rIns="90703" bIns="45353" numCol="1" anchor="b" anchorCtr="0" compatLnSpc="1">
            <a:prstTxWarp prst="textNoShape">
              <a:avLst/>
            </a:prstTxWarp>
          </a:bodyPr>
          <a:lstStyle>
            <a:lvl1pPr algn="l" defTabSz="907590">
              <a:defRPr sz="1200"/>
            </a:lvl1pPr>
          </a:lstStyle>
          <a:p>
            <a:pPr>
              <a:defRPr/>
            </a:pPr>
            <a:endParaRPr lang="da-DK" dirty="0">
              <a:latin typeface="Open Sans Light" panose="020B0306030504020204" pitchFamily="34" charset="0"/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3" tIns="45353" rIns="90703" bIns="45353" numCol="1" anchor="b" anchorCtr="0" compatLnSpc="1">
            <a:prstTxWarp prst="textNoShape">
              <a:avLst/>
            </a:prstTxWarp>
          </a:bodyPr>
          <a:lstStyle>
            <a:lvl1pPr algn="r" defTabSz="907590">
              <a:defRPr sz="1200"/>
            </a:lvl1pPr>
          </a:lstStyle>
          <a:p>
            <a:pPr>
              <a:defRPr/>
            </a:pPr>
            <a:fld id="{9B39FD67-AF16-4745-9045-B9EA27ED69FC}" type="slidenum">
              <a:rPr lang="da-DK">
                <a:latin typeface="Open Sans Light" panose="020B0306030504020204" pitchFamily="34" charset="0"/>
              </a:rPr>
              <a:pPr>
                <a:defRPr/>
              </a:pPr>
              <a:t>‹nr.›</a:t>
            </a:fld>
            <a:endParaRPr lang="da-DK" dirty="0">
              <a:latin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654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3" tIns="45353" rIns="90703" bIns="45353" numCol="1" anchor="t" anchorCtr="0" compatLnSpc="1">
            <a:prstTxWarp prst="textNoShape">
              <a:avLst/>
            </a:prstTxWarp>
          </a:bodyPr>
          <a:lstStyle>
            <a:lvl1pPr algn="l" defTabSz="907590">
              <a:defRPr sz="1200">
                <a:latin typeface="Open Sans Light" panose="020B0306030504020204" pitchFamily="34" charset="0"/>
              </a:defRPr>
            </a:lvl1pPr>
          </a:lstStyle>
          <a:p>
            <a:pPr>
              <a:defRPr/>
            </a:pPr>
            <a:endParaRPr lang="da-DK" dirty="0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1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3" tIns="45353" rIns="90703" bIns="45353" numCol="1" anchor="t" anchorCtr="0" compatLnSpc="1">
            <a:prstTxWarp prst="textNoShape">
              <a:avLst/>
            </a:prstTxWarp>
          </a:bodyPr>
          <a:lstStyle>
            <a:lvl1pPr algn="r" defTabSz="907590">
              <a:defRPr sz="1200">
                <a:latin typeface="Open Sans Light" panose="020B0306030504020204" pitchFamily="34" charset="0"/>
              </a:defRPr>
            </a:lvl1pPr>
          </a:lstStyle>
          <a:p>
            <a:pPr>
              <a:defRPr/>
            </a:pPr>
            <a:endParaRPr lang="da-DK" dirty="0"/>
          </a:p>
        </p:txBody>
      </p:sp>
      <p:sp>
        <p:nvSpPr>
          <p:cNvPr id="23556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65175" y="744538"/>
            <a:ext cx="52673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6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3" tIns="45353" rIns="90703" bIns="453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 dirty="0" smtClean="0"/>
              <a:t>Klik for at redigere teksttypografierne i masteren</a:t>
            </a:r>
          </a:p>
          <a:p>
            <a:pPr lvl="1"/>
            <a:r>
              <a:rPr lang="da-DK" noProof="0" dirty="0" smtClean="0"/>
              <a:t>Andet niveau</a:t>
            </a:r>
          </a:p>
          <a:p>
            <a:pPr lvl="2"/>
            <a:r>
              <a:rPr lang="da-DK" noProof="0" dirty="0" smtClean="0"/>
              <a:t>Tredje niveau</a:t>
            </a:r>
          </a:p>
          <a:p>
            <a:pPr lvl="3"/>
            <a:r>
              <a:rPr lang="da-DK" noProof="0" dirty="0" smtClean="0"/>
              <a:t>Fjerde niveau</a:t>
            </a:r>
          </a:p>
          <a:p>
            <a:pPr lvl="4"/>
            <a:r>
              <a:rPr lang="da-DK" noProof="0" dirty="0" smtClean="0"/>
              <a:t>Femte niveau</a:t>
            </a:r>
          </a:p>
        </p:txBody>
      </p:sp>
      <p:sp>
        <p:nvSpPr>
          <p:cNvPr id="5126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3" tIns="45353" rIns="90703" bIns="45353" numCol="1" anchor="b" anchorCtr="0" compatLnSpc="1">
            <a:prstTxWarp prst="textNoShape">
              <a:avLst/>
            </a:prstTxWarp>
          </a:bodyPr>
          <a:lstStyle>
            <a:lvl1pPr algn="l" defTabSz="907590">
              <a:defRPr sz="1200">
                <a:latin typeface="Open Sans Light" panose="020B0306030504020204" pitchFamily="34" charset="0"/>
              </a:defRPr>
            </a:lvl1pPr>
          </a:lstStyle>
          <a:p>
            <a:pPr>
              <a:defRPr/>
            </a:pPr>
            <a:endParaRPr lang="da-DK" dirty="0"/>
          </a:p>
        </p:txBody>
      </p:sp>
      <p:sp>
        <p:nvSpPr>
          <p:cNvPr id="5127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3" tIns="45353" rIns="90703" bIns="45353" numCol="1" anchor="b" anchorCtr="0" compatLnSpc="1">
            <a:prstTxWarp prst="textNoShape">
              <a:avLst/>
            </a:prstTxWarp>
          </a:bodyPr>
          <a:lstStyle>
            <a:lvl1pPr algn="r" defTabSz="907590">
              <a:defRPr sz="1200">
                <a:latin typeface="Open Sans Light" panose="020B0306030504020204" pitchFamily="34" charset="0"/>
              </a:defRPr>
            </a:lvl1pPr>
          </a:lstStyle>
          <a:p>
            <a:pPr>
              <a:defRPr/>
            </a:pPr>
            <a:fld id="{CFC1C700-F00A-413B-80C5-1D1EA4A120E4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938543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9080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724427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30" indent="0" defTabSz="1042735" eaLnBrk="1" fontAlgn="auto" hangingPunct="1">
              <a:spcBef>
                <a:spcPts val="8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da-DK" dirty="0">
              <a:sym typeface="Wingdings" panose="05000000000000000000" pitchFamily="2" charset="2"/>
            </a:endParaRP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316512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85807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69284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dsholder til billede 8"/>
          <p:cNvSpPr>
            <a:spLocks noGrp="1"/>
          </p:cNvSpPr>
          <p:nvPr>
            <p:ph type="pic" sz="quarter" idx="13"/>
          </p:nvPr>
        </p:nvSpPr>
        <p:spPr>
          <a:xfrm>
            <a:off x="540700" y="978076"/>
            <a:ext cx="9612000" cy="6184970"/>
          </a:xfrm>
          <a:solidFill>
            <a:srgbClr val="CCDDE4"/>
          </a:solidFill>
        </p:spPr>
        <p:txBody>
          <a:bodyPr/>
          <a:lstStyle/>
          <a:p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60379" y="4860000"/>
            <a:ext cx="8569397" cy="1148475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lIns="0" rIns="0" bIns="216000" anchor="b" anchorCtr="0">
            <a:noAutofit/>
          </a:bodyPr>
          <a:lstStyle>
            <a:lvl1pPr algn="l"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061209" y="6012001"/>
            <a:ext cx="8567737" cy="790438"/>
          </a:xfrm>
        </p:spPr>
        <p:txBody>
          <a:bodyPr tIns="216000">
            <a:noAutofit/>
          </a:bodyPr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12EA748B-2870-4253-910A-E2F64952B93B}" type="slidenum">
              <a:rPr lang="da-DK" smtClean="0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66233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bsto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EA748B-2870-4253-910A-E2F64952B93B}" type="slidenum">
              <a:rPr lang="da-DK" smtClean="0"/>
              <a:pPr>
                <a:defRPr/>
              </a:pPr>
              <a:t>‹nr.›</a:t>
            </a:fld>
            <a:endParaRPr lang="da-DK"/>
          </a:p>
        </p:txBody>
      </p:sp>
      <p:sp>
        <p:nvSpPr>
          <p:cNvPr id="7" name="Tekstfelt 12"/>
          <p:cNvSpPr txBox="1"/>
          <p:nvPr/>
        </p:nvSpPr>
        <p:spPr>
          <a:xfrm>
            <a:off x="7266036" y="6657119"/>
            <a:ext cx="2257128" cy="575338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r"/>
            <a:r>
              <a:rPr lang="da-DK" sz="900" i="1" dirty="0">
                <a:latin typeface="Open Sans Light" pitchFamily="34" charset="0"/>
                <a:ea typeface="Open Sans Light" pitchFamily="34" charset="0"/>
                <a:cs typeface="Open Sans Light" pitchFamily="34" charset="0"/>
              </a:rPr>
              <a:t>* Transaction </a:t>
            </a:r>
            <a:r>
              <a:rPr lang="da-DK" sz="900" i="1" dirty="0" err="1">
                <a:latin typeface="Open Sans Light" pitchFamily="34" charset="0"/>
                <a:ea typeface="Open Sans Light" pitchFamily="34" charset="0"/>
                <a:cs typeface="Open Sans Light" pitchFamily="34" charset="0"/>
              </a:rPr>
              <a:t>value</a:t>
            </a:r>
            <a:r>
              <a:rPr lang="da-DK" sz="900" i="1" dirty="0">
                <a:latin typeface="Open Sans Light" pitchFamily="34" charset="0"/>
                <a:ea typeface="Open Sans Light" pitchFamily="34" charset="0"/>
                <a:cs typeface="Open Sans Light" pitchFamily="34" charset="0"/>
              </a:rPr>
              <a:t> </a:t>
            </a:r>
            <a:r>
              <a:rPr lang="da-DK" sz="900" i="1" dirty="0" err="1">
                <a:latin typeface="Open Sans Light" pitchFamily="34" charset="0"/>
                <a:ea typeface="Open Sans Light" pitchFamily="34" charset="0"/>
                <a:cs typeface="Open Sans Light" pitchFamily="34" charset="0"/>
              </a:rPr>
              <a:t>confidential</a:t>
            </a:r>
            <a:endParaRPr lang="da-DK" sz="900" i="1" dirty="0">
              <a:latin typeface="Open Sans Light" pitchFamily="34" charset="0"/>
              <a:ea typeface="Open Sans Light" pitchFamily="34" charset="0"/>
              <a:cs typeface="Open Sans Light" pitchFamily="34" charset="0"/>
            </a:endParaRPr>
          </a:p>
        </p:txBody>
      </p:sp>
      <p:sp>
        <p:nvSpPr>
          <p:cNvPr id="27" name="Pladsholder til tekst 26"/>
          <p:cNvSpPr>
            <a:spLocks noGrp="1"/>
          </p:cNvSpPr>
          <p:nvPr>
            <p:ph type="body" sz="quarter" idx="13"/>
          </p:nvPr>
        </p:nvSpPr>
        <p:spPr>
          <a:xfrm>
            <a:off x="1065213" y="2739016"/>
            <a:ext cx="2592000" cy="650316"/>
          </a:xfrm>
        </p:spPr>
        <p:txBody>
          <a:bodyPr tIns="0" bIns="144000" anchor="b" anchorCtr="0">
            <a:noAutofit/>
          </a:bodyPr>
          <a:lstStyle>
            <a:lvl1pPr marL="0" indent="0">
              <a:spcBef>
                <a:spcPts val="0"/>
              </a:spcBef>
              <a:buNone/>
              <a:defRPr sz="1400"/>
            </a:lvl1pPr>
            <a:lvl2pPr marL="174625" indent="0">
              <a:buNone/>
              <a:defRPr sz="1600"/>
            </a:lvl2pPr>
            <a:lvl3pPr marL="360363" indent="0">
              <a:buNone/>
              <a:defRPr sz="1600"/>
            </a:lvl3pPr>
            <a:lvl4pPr marL="534988" indent="0">
              <a:buNone/>
              <a:defRPr sz="1600"/>
            </a:lvl4pPr>
            <a:lvl5pPr marL="719137" indent="0">
              <a:buNone/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28" name="Pladsholder til tekst 26"/>
          <p:cNvSpPr>
            <a:spLocks noGrp="1"/>
          </p:cNvSpPr>
          <p:nvPr>
            <p:ph type="body" sz="quarter" idx="14"/>
          </p:nvPr>
        </p:nvSpPr>
        <p:spPr>
          <a:xfrm>
            <a:off x="1065213" y="3406897"/>
            <a:ext cx="2592000" cy="1007365"/>
          </a:xfrm>
          <a:blipFill dpi="0"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txBody>
          <a:bodyPr tIns="144000" bIns="0" anchor="t" anchorCtr="0">
            <a:no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  <a:lvl2pPr marL="174625" indent="0">
              <a:buNone/>
              <a:defRPr sz="1600"/>
            </a:lvl2pPr>
            <a:lvl3pPr marL="360363" indent="0">
              <a:buNone/>
              <a:defRPr sz="1600"/>
            </a:lvl3pPr>
            <a:lvl4pPr marL="534988" indent="0">
              <a:buNone/>
              <a:defRPr sz="1600"/>
            </a:lvl4pPr>
            <a:lvl5pPr marL="719137" indent="0">
              <a:buNone/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29" name="Pladsholder til tekst 26"/>
          <p:cNvSpPr>
            <a:spLocks noGrp="1"/>
          </p:cNvSpPr>
          <p:nvPr>
            <p:ph type="body" sz="quarter" idx="15"/>
          </p:nvPr>
        </p:nvSpPr>
        <p:spPr>
          <a:xfrm>
            <a:off x="4053464" y="2739016"/>
            <a:ext cx="2592000" cy="650316"/>
          </a:xfrm>
        </p:spPr>
        <p:txBody>
          <a:bodyPr tIns="0" bIns="144000" anchor="b" anchorCtr="0">
            <a:noAutofit/>
          </a:bodyPr>
          <a:lstStyle>
            <a:lvl1pPr marL="0" indent="0">
              <a:spcBef>
                <a:spcPts val="0"/>
              </a:spcBef>
              <a:buNone/>
              <a:defRPr sz="1400"/>
            </a:lvl1pPr>
            <a:lvl2pPr marL="174625" indent="0">
              <a:buNone/>
              <a:defRPr sz="1600"/>
            </a:lvl2pPr>
            <a:lvl3pPr marL="360363" indent="0">
              <a:buNone/>
              <a:defRPr sz="1600"/>
            </a:lvl3pPr>
            <a:lvl4pPr marL="534988" indent="0">
              <a:buNone/>
              <a:defRPr sz="1600"/>
            </a:lvl4pPr>
            <a:lvl5pPr marL="719137" indent="0">
              <a:buNone/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30" name="Pladsholder til tekst 26"/>
          <p:cNvSpPr>
            <a:spLocks noGrp="1"/>
          </p:cNvSpPr>
          <p:nvPr>
            <p:ph type="body" sz="quarter" idx="16"/>
          </p:nvPr>
        </p:nvSpPr>
        <p:spPr>
          <a:xfrm>
            <a:off x="4053464" y="3406897"/>
            <a:ext cx="2592000" cy="1007365"/>
          </a:xfrm>
          <a:blipFill dpi="0"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txBody>
          <a:bodyPr tIns="144000" bIns="0" anchor="t" anchorCtr="0">
            <a:no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  <a:lvl2pPr marL="174625" indent="0">
              <a:buNone/>
              <a:defRPr sz="1600"/>
            </a:lvl2pPr>
            <a:lvl3pPr marL="360363" indent="0">
              <a:buNone/>
              <a:defRPr sz="1600"/>
            </a:lvl3pPr>
            <a:lvl4pPr marL="534988" indent="0">
              <a:buNone/>
              <a:defRPr sz="1600"/>
            </a:lvl4pPr>
            <a:lvl5pPr marL="719137" indent="0">
              <a:buNone/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31" name="Pladsholder til tekst 26"/>
          <p:cNvSpPr>
            <a:spLocks noGrp="1"/>
          </p:cNvSpPr>
          <p:nvPr>
            <p:ph type="body" sz="quarter" idx="17"/>
          </p:nvPr>
        </p:nvSpPr>
        <p:spPr>
          <a:xfrm>
            <a:off x="7032068" y="2739016"/>
            <a:ext cx="2592000" cy="650316"/>
          </a:xfrm>
        </p:spPr>
        <p:txBody>
          <a:bodyPr tIns="0" bIns="144000" anchor="b" anchorCtr="0">
            <a:noAutofit/>
          </a:bodyPr>
          <a:lstStyle>
            <a:lvl1pPr marL="0" indent="0">
              <a:spcBef>
                <a:spcPts val="0"/>
              </a:spcBef>
              <a:buNone/>
              <a:defRPr sz="1400"/>
            </a:lvl1pPr>
            <a:lvl2pPr marL="174625" indent="0">
              <a:buNone/>
              <a:defRPr sz="1600"/>
            </a:lvl2pPr>
            <a:lvl3pPr marL="360363" indent="0">
              <a:buNone/>
              <a:defRPr sz="1600"/>
            </a:lvl3pPr>
            <a:lvl4pPr marL="534988" indent="0">
              <a:buNone/>
              <a:defRPr sz="1600"/>
            </a:lvl4pPr>
            <a:lvl5pPr marL="719137" indent="0">
              <a:buNone/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32" name="Pladsholder til tekst 26"/>
          <p:cNvSpPr>
            <a:spLocks noGrp="1"/>
          </p:cNvSpPr>
          <p:nvPr>
            <p:ph type="body" sz="quarter" idx="18"/>
          </p:nvPr>
        </p:nvSpPr>
        <p:spPr>
          <a:xfrm>
            <a:off x="7032068" y="3406897"/>
            <a:ext cx="2592000" cy="1007365"/>
          </a:xfrm>
          <a:blipFill dpi="0"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txBody>
          <a:bodyPr tIns="144000" bIns="0" anchor="t" anchorCtr="0">
            <a:no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  <a:lvl2pPr marL="174625" indent="0">
              <a:buNone/>
              <a:defRPr sz="1600"/>
            </a:lvl2pPr>
            <a:lvl3pPr marL="360363" indent="0">
              <a:buNone/>
              <a:defRPr sz="1600"/>
            </a:lvl3pPr>
            <a:lvl4pPr marL="534988" indent="0">
              <a:buNone/>
              <a:defRPr sz="1600"/>
            </a:lvl4pPr>
            <a:lvl5pPr marL="719137" indent="0">
              <a:buNone/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33" name="Pladsholder til tekst 26"/>
          <p:cNvSpPr>
            <a:spLocks noGrp="1"/>
          </p:cNvSpPr>
          <p:nvPr>
            <p:ph type="body" sz="quarter" idx="19"/>
          </p:nvPr>
        </p:nvSpPr>
        <p:spPr>
          <a:xfrm>
            <a:off x="1065213" y="4723971"/>
            <a:ext cx="2592000" cy="650316"/>
          </a:xfrm>
        </p:spPr>
        <p:txBody>
          <a:bodyPr tIns="0" bIns="144000" anchor="b" anchorCtr="0">
            <a:noAutofit/>
          </a:bodyPr>
          <a:lstStyle>
            <a:lvl1pPr marL="0" indent="0">
              <a:spcBef>
                <a:spcPts val="0"/>
              </a:spcBef>
              <a:buNone/>
              <a:defRPr sz="1400"/>
            </a:lvl1pPr>
            <a:lvl2pPr marL="174625" indent="0">
              <a:buNone/>
              <a:defRPr sz="1600"/>
            </a:lvl2pPr>
            <a:lvl3pPr marL="360363" indent="0">
              <a:buNone/>
              <a:defRPr sz="1600"/>
            </a:lvl3pPr>
            <a:lvl4pPr marL="534988" indent="0">
              <a:buNone/>
              <a:defRPr sz="1600"/>
            </a:lvl4pPr>
            <a:lvl5pPr marL="719137" indent="0">
              <a:buNone/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34" name="Pladsholder til tekst 26"/>
          <p:cNvSpPr>
            <a:spLocks noGrp="1"/>
          </p:cNvSpPr>
          <p:nvPr>
            <p:ph type="body" sz="quarter" idx="20"/>
          </p:nvPr>
        </p:nvSpPr>
        <p:spPr>
          <a:xfrm>
            <a:off x="1065213" y="5391852"/>
            <a:ext cx="2592000" cy="1007365"/>
          </a:xfrm>
          <a:blipFill dpi="0"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txBody>
          <a:bodyPr tIns="144000" bIns="0" anchor="t" anchorCtr="0">
            <a:no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  <a:lvl2pPr marL="174625" indent="0">
              <a:buNone/>
              <a:defRPr sz="1600"/>
            </a:lvl2pPr>
            <a:lvl3pPr marL="360363" indent="0">
              <a:buNone/>
              <a:defRPr sz="1600"/>
            </a:lvl3pPr>
            <a:lvl4pPr marL="534988" indent="0">
              <a:buNone/>
              <a:defRPr sz="1600"/>
            </a:lvl4pPr>
            <a:lvl5pPr marL="719137" indent="0">
              <a:buNone/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35" name="Pladsholder til tekst 26"/>
          <p:cNvSpPr>
            <a:spLocks noGrp="1"/>
          </p:cNvSpPr>
          <p:nvPr>
            <p:ph type="body" sz="quarter" idx="21"/>
          </p:nvPr>
        </p:nvSpPr>
        <p:spPr>
          <a:xfrm>
            <a:off x="4053464" y="4723971"/>
            <a:ext cx="2592000" cy="650316"/>
          </a:xfrm>
        </p:spPr>
        <p:txBody>
          <a:bodyPr tIns="0" bIns="144000" anchor="b" anchorCtr="0">
            <a:noAutofit/>
          </a:bodyPr>
          <a:lstStyle>
            <a:lvl1pPr marL="0" indent="0">
              <a:spcBef>
                <a:spcPts val="0"/>
              </a:spcBef>
              <a:buNone/>
              <a:defRPr sz="1400"/>
            </a:lvl1pPr>
            <a:lvl2pPr marL="174625" indent="0">
              <a:buNone/>
              <a:defRPr sz="1600"/>
            </a:lvl2pPr>
            <a:lvl3pPr marL="360363" indent="0">
              <a:buNone/>
              <a:defRPr sz="1600"/>
            </a:lvl3pPr>
            <a:lvl4pPr marL="534988" indent="0">
              <a:buNone/>
              <a:defRPr sz="1600"/>
            </a:lvl4pPr>
            <a:lvl5pPr marL="719137" indent="0">
              <a:buNone/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36" name="Pladsholder til tekst 26"/>
          <p:cNvSpPr>
            <a:spLocks noGrp="1"/>
          </p:cNvSpPr>
          <p:nvPr>
            <p:ph type="body" sz="quarter" idx="22"/>
          </p:nvPr>
        </p:nvSpPr>
        <p:spPr>
          <a:xfrm>
            <a:off x="4053464" y="5391852"/>
            <a:ext cx="2592000" cy="1007365"/>
          </a:xfrm>
          <a:blipFill dpi="0"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txBody>
          <a:bodyPr tIns="144000" bIns="0" anchor="t" anchorCtr="0">
            <a:no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  <a:lvl2pPr marL="174625" indent="0">
              <a:buNone/>
              <a:defRPr sz="1600"/>
            </a:lvl2pPr>
            <a:lvl3pPr marL="360363" indent="0">
              <a:buNone/>
              <a:defRPr sz="1600"/>
            </a:lvl3pPr>
            <a:lvl4pPr marL="534988" indent="0">
              <a:buNone/>
              <a:defRPr sz="1600"/>
            </a:lvl4pPr>
            <a:lvl5pPr marL="719137" indent="0">
              <a:buNone/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37" name="Pladsholder til tekst 26"/>
          <p:cNvSpPr>
            <a:spLocks noGrp="1"/>
          </p:cNvSpPr>
          <p:nvPr>
            <p:ph type="body" sz="quarter" idx="23"/>
          </p:nvPr>
        </p:nvSpPr>
        <p:spPr>
          <a:xfrm>
            <a:off x="7032068" y="4723971"/>
            <a:ext cx="2592000" cy="650316"/>
          </a:xfrm>
        </p:spPr>
        <p:txBody>
          <a:bodyPr tIns="0" bIns="144000" anchor="b" anchorCtr="0">
            <a:noAutofit/>
          </a:bodyPr>
          <a:lstStyle>
            <a:lvl1pPr marL="0" indent="0">
              <a:spcBef>
                <a:spcPts val="0"/>
              </a:spcBef>
              <a:buNone/>
              <a:defRPr sz="1400"/>
            </a:lvl1pPr>
            <a:lvl2pPr marL="174625" indent="0">
              <a:buNone/>
              <a:defRPr sz="1600"/>
            </a:lvl2pPr>
            <a:lvl3pPr marL="360363" indent="0">
              <a:buNone/>
              <a:defRPr sz="1600"/>
            </a:lvl3pPr>
            <a:lvl4pPr marL="534988" indent="0">
              <a:buNone/>
              <a:defRPr sz="1600"/>
            </a:lvl4pPr>
            <a:lvl5pPr marL="719137" indent="0">
              <a:buNone/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38" name="Pladsholder til tekst 26"/>
          <p:cNvSpPr>
            <a:spLocks noGrp="1"/>
          </p:cNvSpPr>
          <p:nvPr>
            <p:ph type="body" sz="quarter" idx="24"/>
          </p:nvPr>
        </p:nvSpPr>
        <p:spPr>
          <a:xfrm>
            <a:off x="7032068" y="5391852"/>
            <a:ext cx="2592000" cy="1007365"/>
          </a:xfrm>
          <a:blipFill dpi="0"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txBody>
          <a:bodyPr tIns="144000" bIns="0" anchor="t" anchorCtr="0">
            <a:no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  <a:lvl2pPr marL="174625" indent="0">
              <a:buNone/>
              <a:defRPr sz="1600"/>
            </a:lvl2pPr>
            <a:lvl3pPr marL="360363" indent="0">
              <a:buNone/>
              <a:defRPr sz="1600"/>
            </a:lvl3pPr>
            <a:lvl4pPr marL="534988" indent="0">
              <a:buNone/>
              <a:defRPr sz="1600"/>
            </a:lvl4pPr>
            <a:lvl5pPr marL="719137" indent="0">
              <a:buNone/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1296719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dsholder til tekst 24"/>
          <p:cNvSpPr>
            <a:spLocks noGrp="1"/>
          </p:cNvSpPr>
          <p:nvPr>
            <p:ph type="body" sz="quarter" idx="25"/>
          </p:nvPr>
        </p:nvSpPr>
        <p:spPr>
          <a:xfrm>
            <a:off x="5770606" y="4563327"/>
            <a:ext cx="3852000" cy="20160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txBody>
          <a:bodyPr lIns="1152000" tIns="324000" bIns="324000" anchor="ctr" anchorCtr="0">
            <a:no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tabLst>
                <a:tab pos="360363" algn="l"/>
              </a:tabLst>
              <a:defRPr sz="1100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28" name="Pladsholder til tekst 24"/>
          <p:cNvSpPr>
            <a:spLocks noGrp="1"/>
          </p:cNvSpPr>
          <p:nvPr>
            <p:ph type="body" sz="quarter" idx="23"/>
          </p:nvPr>
        </p:nvSpPr>
        <p:spPr>
          <a:xfrm>
            <a:off x="5770606" y="2563639"/>
            <a:ext cx="3852000" cy="2016000"/>
          </a:xfr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txBody>
          <a:bodyPr lIns="1152000" tIns="324000" bIns="324000" anchor="ctr" anchorCtr="0">
            <a:no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tabLst>
                <a:tab pos="360363" algn="l"/>
              </a:tabLst>
              <a:defRPr sz="1100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22" name="Pladsholder til tekst 24"/>
          <p:cNvSpPr>
            <a:spLocks noGrp="1"/>
          </p:cNvSpPr>
          <p:nvPr>
            <p:ph type="body" sz="quarter" idx="21"/>
          </p:nvPr>
        </p:nvSpPr>
        <p:spPr>
          <a:xfrm>
            <a:off x="1065213" y="4563327"/>
            <a:ext cx="3852000" cy="20160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txBody>
          <a:bodyPr lIns="1152000" tIns="324000" bIns="324000" anchor="ctr" anchorCtr="0">
            <a:no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tabLst>
                <a:tab pos="360363" algn="l"/>
              </a:tabLst>
              <a:defRPr sz="1100"/>
            </a:lvl1pPr>
          </a:lstStyle>
          <a:p>
            <a:pPr lvl="0"/>
            <a:r>
              <a:rPr lang="da-DK" dirty="0" smtClean="0"/>
              <a:t>Klik for at redigere i master</a:t>
            </a:r>
          </a:p>
        </p:txBody>
      </p:sp>
      <p:sp>
        <p:nvSpPr>
          <p:cNvPr id="25" name="Pladsholder til tekst 24"/>
          <p:cNvSpPr>
            <a:spLocks noGrp="1"/>
          </p:cNvSpPr>
          <p:nvPr>
            <p:ph type="body" sz="quarter" idx="14"/>
          </p:nvPr>
        </p:nvSpPr>
        <p:spPr>
          <a:xfrm>
            <a:off x="1065213" y="2563639"/>
            <a:ext cx="3852000" cy="2016000"/>
          </a:xfr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txBody>
          <a:bodyPr lIns="1152000" tIns="324000" bIns="324000" anchor="ctr" anchorCtr="0">
            <a:no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tabLst>
                <a:tab pos="360363" algn="l"/>
              </a:tabLst>
              <a:defRPr sz="1100"/>
            </a:lvl1pPr>
          </a:lstStyle>
          <a:p>
            <a:pPr lvl="0"/>
            <a:r>
              <a:rPr lang="da-DK" dirty="0" smtClean="0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EA748B-2870-4253-910A-E2F64952B93B}" type="slidenum">
              <a:rPr lang="da-DK" smtClean="0"/>
              <a:pPr>
                <a:defRPr/>
              </a:pPr>
              <a:t>‹nr.›</a:t>
            </a:fld>
            <a:endParaRPr lang="da-DK"/>
          </a:p>
        </p:txBody>
      </p:sp>
      <p:sp>
        <p:nvSpPr>
          <p:cNvPr id="23" name="Pladsholder til billede 22"/>
          <p:cNvSpPr>
            <a:spLocks noGrp="1"/>
          </p:cNvSpPr>
          <p:nvPr>
            <p:ph type="pic" sz="quarter" idx="13"/>
          </p:nvPr>
        </p:nvSpPr>
        <p:spPr>
          <a:xfrm>
            <a:off x="1065213" y="2942036"/>
            <a:ext cx="1008000" cy="1259206"/>
          </a:xfrm>
        </p:spPr>
        <p:txBody>
          <a:bodyPr/>
          <a:lstStyle>
            <a:lvl1pPr>
              <a:defRPr sz="1200"/>
            </a:lvl1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30" name="Pladsholder til billede 22"/>
          <p:cNvSpPr>
            <a:spLocks noGrp="1"/>
          </p:cNvSpPr>
          <p:nvPr>
            <p:ph type="pic" sz="quarter" idx="17"/>
          </p:nvPr>
        </p:nvSpPr>
        <p:spPr>
          <a:xfrm>
            <a:off x="1065213" y="4941724"/>
            <a:ext cx="1008000" cy="1259206"/>
          </a:xfrm>
        </p:spPr>
        <p:txBody>
          <a:bodyPr/>
          <a:lstStyle>
            <a:lvl1pPr>
              <a:defRPr sz="1200"/>
            </a:lvl1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24" name="Pladsholder til billede 22"/>
          <p:cNvSpPr>
            <a:spLocks noGrp="1"/>
          </p:cNvSpPr>
          <p:nvPr>
            <p:ph type="pic" sz="quarter" idx="22"/>
          </p:nvPr>
        </p:nvSpPr>
        <p:spPr>
          <a:xfrm>
            <a:off x="5770606" y="2942036"/>
            <a:ext cx="1008000" cy="1259206"/>
          </a:xfrm>
        </p:spPr>
        <p:txBody>
          <a:bodyPr/>
          <a:lstStyle>
            <a:lvl1pPr>
              <a:defRPr sz="1200"/>
            </a:lvl1pPr>
          </a:lstStyle>
          <a:p>
            <a:r>
              <a:rPr lang="da-DK" dirty="0" smtClean="0"/>
              <a:t>Klik på ikonet for at tilføje et billede</a:t>
            </a:r>
            <a:endParaRPr lang="da-DK" dirty="0"/>
          </a:p>
        </p:txBody>
      </p:sp>
      <p:sp>
        <p:nvSpPr>
          <p:cNvPr id="29" name="Pladsholder til billede 22"/>
          <p:cNvSpPr>
            <a:spLocks noGrp="1"/>
          </p:cNvSpPr>
          <p:nvPr>
            <p:ph type="pic" sz="quarter" idx="24"/>
          </p:nvPr>
        </p:nvSpPr>
        <p:spPr>
          <a:xfrm>
            <a:off x="5770606" y="4941724"/>
            <a:ext cx="1008000" cy="1259206"/>
          </a:xfrm>
        </p:spPr>
        <p:txBody>
          <a:bodyPr/>
          <a:lstStyle>
            <a:lvl1pPr>
              <a:defRPr sz="1200"/>
            </a:lvl1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Klik for at redigere i master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049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ntakt far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Billed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727" y="980046"/>
            <a:ext cx="9605945" cy="6167093"/>
          </a:xfrm>
          <a:prstGeom prst="rect">
            <a:avLst/>
          </a:prstGeom>
        </p:spPr>
      </p:pic>
      <p:sp>
        <p:nvSpPr>
          <p:cNvPr id="38" name="Pladsholder til tekst 24"/>
          <p:cNvSpPr>
            <a:spLocks noGrp="1"/>
          </p:cNvSpPr>
          <p:nvPr>
            <p:ph type="body" sz="quarter" idx="25"/>
          </p:nvPr>
        </p:nvSpPr>
        <p:spPr>
          <a:xfrm>
            <a:off x="5770606" y="4566895"/>
            <a:ext cx="3852000" cy="2016000"/>
          </a:xfr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lIns="1152000" tIns="360000" bIns="324000" anchor="ctr" anchorCtr="0">
            <a:no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tabLst>
                <a:tab pos="360363" algn="l"/>
              </a:tabLst>
              <a:defRPr sz="11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da-DK" dirty="0" smtClean="0"/>
              <a:t>Klik for at redigere i master</a:t>
            </a:r>
          </a:p>
        </p:txBody>
      </p:sp>
      <p:sp>
        <p:nvSpPr>
          <p:cNvPr id="36" name="Pladsholder til tekst 24"/>
          <p:cNvSpPr>
            <a:spLocks noGrp="1"/>
          </p:cNvSpPr>
          <p:nvPr>
            <p:ph type="body" sz="quarter" idx="23"/>
          </p:nvPr>
        </p:nvSpPr>
        <p:spPr>
          <a:xfrm>
            <a:off x="5770606" y="2559447"/>
            <a:ext cx="3852000" cy="2016000"/>
          </a:xfr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lIns="1152000" tIns="324000" bIns="324000" anchor="ctr" anchorCtr="0">
            <a:no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tabLst>
                <a:tab pos="360363" algn="l"/>
              </a:tabLst>
              <a:defRPr sz="11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da-DK" dirty="0" smtClean="0"/>
              <a:t>Klik for at redigere i master</a:t>
            </a:r>
          </a:p>
        </p:txBody>
      </p:sp>
      <p:sp>
        <p:nvSpPr>
          <p:cNvPr id="34" name="Pladsholder til tekst 24"/>
          <p:cNvSpPr>
            <a:spLocks noGrp="1"/>
          </p:cNvSpPr>
          <p:nvPr>
            <p:ph type="body" sz="quarter" idx="21"/>
          </p:nvPr>
        </p:nvSpPr>
        <p:spPr>
          <a:xfrm>
            <a:off x="1065213" y="4566895"/>
            <a:ext cx="3852000" cy="2016000"/>
          </a:xfr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lIns="1152000" tIns="324000" bIns="324000" anchor="ctr" anchorCtr="0">
            <a:no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tabLst>
                <a:tab pos="360363" algn="l"/>
              </a:tabLst>
              <a:defRPr sz="11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da-DK" dirty="0" smtClean="0"/>
              <a:t>Klik for at redigere i master</a:t>
            </a:r>
          </a:p>
        </p:txBody>
      </p:sp>
      <p:sp>
        <p:nvSpPr>
          <p:cNvPr id="28" name="Pladsholder til tekst 24"/>
          <p:cNvSpPr>
            <a:spLocks noGrp="1"/>
          </p:cNvSpPr>
          <p:nvPr>
            <p:ph type="body" sz="quarter" idx="14"/>
          </p:nvPr>
        </p:nvSpPr>
        <p:spPr>
          <a:xfrm>
            <a:off x="1065213" y="2559447"/>
            <a:ext cx="3852000" cy="2016000"/>
          </a:xfr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lIns="1152000" tIns="324000" bIns="324000" anchor="ctr" anchorCtr="0">
            <a:no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tabLst>
                <a:tab pos="360363" algn="l"/>
              </a:tabLst>
              <a:defRPr sz="11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da-DK" dirty="0" smtClean="0"/>
              <a:t>Klik for at redigere i master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EA748B-2870-4253-910A-E2F64952B93B}" type="slidenum">
              <a:rPr lang="da-DK" smtClean="0"/>
              <a:pPr>
                <a:defRPr/>
              </a:pPr>
              <a:t>‹nr.›</a:t>
            </a:fld>
            <a:endParaRPr lang="da-DK"/>
          </a:p>
        </p:txBody>
      </p:sp>
      <p:sp>
        <p:nvSpPr>
          <p:cNvPr id="24" name="Pladsholder til billede 22"/>
          <p:cNvSpPr>
            <a:spLocks noGrp="1"/>
          </p:cNvSpPr>
          <p:nvPr>
            <p:ph type="pic" sz="quarter" idx="13"/>
          </p:nvPr>
        </p:nvSpPr>
        <p:spPr>
          <a:xfrm>
            <a:off x="1065213" y="2937844"/>
            <a:ext cx="1008000" cy="1259206"/>
          </a:xfrm>
          <a:noFill/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29" name="Pladsholder til billede 22"/>
          <p:cNvSpPr>
            <a:spLocks noGrp="1"/>
          </p:cNvSpPr>
          <p:nvPr>
            <p:ph type="pic" sz="quarter" idx="17"/>
          </p:nvPr>
        </p:nvSpPr>
        <p:spPr>
          <a:xfrm>
            <a:off x="1065213" y="4945292"/>
            <a:ext cx="1008000" cy="1259206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Klik på ikonet for at tilføje et billede</a:t>
            </a:r>
            <a:endParaRPr lang="da-DK" dirty="0"/>
          </a:p>
        </p:txBody>
      </p:sp>
      <p:sp>
        <p:nvSpPr>
          <p:cNvPr id="35" name="Pladsholder til billede 22"/>
          <p:cNvSpPr>
            <a:spLocks noGrp="1"/>
          </p:cNvSpPr>
          <p:nvPr>
            <p:ph type="pic" sz="quarter" idx="22"/>
          </p:nvPr>
        </p:nvSpPr>
        <p:spPr>
          <a:xfrm>
            <a:off x="5770606" y="2937844"/>
            <a:ext cx="1008000" cy="1259206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37" name="Pladsholder til billede 22"/>
          <p:cNvSpPr>
            <a:spLocks noGrp="1"/>
          </p:cNvSpPr>
          <p:nvPr>
            <p:ph type="pic" sz="quarter" idx="24"/>
          </p:nvPr>
        </p:nvSpPr>
        <p:spPr>
          <a:xfrm>
            <a:off x="5770606" y="4945292"/>
            <a:ext cx="1008000" cy="1259206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068408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 og bag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Billed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727" y="980046"/>
            <a:ext cx="9605945" cy="6167093"/>
          </a:xfrm>
          <a:prstGeom prst="rect">
            <a:avLst/>
          </a:prstGeom>
        </p:spPr>
      </p:pic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12EA748B-2870-4253-910A-E2F64952B93B}" type="slidenum">
              <a:rPr lang="da-DK" smtClean="0"/>
              <a:pPr>
                <a:defRPr/>
              </a:pPr>
              <a:t>‹nr.›</a:t>
            </a:fld>
            <a:endParaRPr lang="da-DK"/>
          </a:p>
        </p:txBody>
      </p:sp>
      <p:sp>
        <p:nvSpPr>
          <p:cNvPr id="18" name="Pladsholder til tekst 24"/>
          <p:cNvSpPr>
            <a:spLocks noGrp="1"/>
          </p:cNvSpPr>
          <p:nvPr>
            <p:ph type="body" sz="quarter" idx="23"/>
          </p:nvPr>
        </p:nvSpPr>
        <p:spPr>
          <a:xfrm>
            <a:off x="5770606" y="2559447"/>
            <a:ext cx="3852000" cy="2016000"/>
          </a:xfr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lIns="1152000" tIns="324000" bIns="324000" anchor="ctr" anchorCtr="0">
            <a:no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tabLst>
                <a:tab pos="360363" algn="l"/>
              </a:tabLst>
              <a:defRPr sz="11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da-DK" dirty="0" smtClean="0"/>
              <a:t>Klik for at redigere i master</a:t>
            </a:r>
          </a:p>
        </p:txBody>
      </p:sp>
      <p:sp>
        <p:nvSpPr>
          <p:cNvPr id="19" name="Pladsholder til tekst 24"/>
          <p:cNvSpPr>
            <a:spLocks noGrp="1"/>
          </p:cNvSpPr>
          <p:nvPr>
            <p:ph type="body" sz="quarter" idx="14"/>
          </p:nvPr>
        </p:nvSpPr>
        <p:spPr>
          <a:xfrm>
            <a:off x="1065213" y="2559447"/>
            <a:ext cx="3852000" cy="2016000"/>
          </a:xfr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lIns="1152000" tIns="324000" bIns="324000" anchor="ctr" anchorCtr="0">
            <a:no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tabLst>
                <a:tab pos="360363" algn="l"/>
              </a:tabLst>
              <a:defRPr sz="11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da-DK" dirty="0" smtClean="0"/>
              <a:t>Klik for at redigere i master</a:t>
            </a:r>
          </a:p>
        </p:txBody>
      </p:sp>
      <p:sp>
        <p:nvSpPr>
          <p:cNvPr id="21" name="Pladsholder til billede 22"/>
          <p:cNvSpPr>
            <a:spLocks noGrp="1"/>
          </p:cNvSpPr>
          <p:nvPr>
            <p:ph type="pic" sz="quarter" idx="13"/>
          </p:nvPr>
        </p:nvSpPr>
        <p:spPr>
          <a:xfrm>
            <a:off x="1065213" y="2937844"/>
            <a:ext cx="1008000" cy="1259206"/>
          </a:xfrm>
          <a:noFill/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22" name="Pladsholder til billede 22"/>
          <p:cNvSpPr>
            <a:spLocks noGrp="1"/>
          </p:cNvSpPr>
          <p:nvPr>
            <p:ph type="pic" sz="quarter" idx="22"/>
          </p:nvPr>
        </p:nvSpPr>
        <p:spPr>
          <a:xfrm>
            <a:off x="5770606" y="2937844"/>
            <a:ext cx="1008000" cy="1259206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24" name="Pladsholder til tekst 9"/>
          <p:cNvSpPr txBox="1">
            <a:spLocks/>
          </p:cNvSpPr>
          <p:nvPr userDrawn="1"/>
        </p:nvSpPr>
        <p:spPr>
          <a:xfrm>
            <a:off x="1069044" y="6298530"/>
            <a:ext cx="1782452" cy="570731"/>
          </a:xfrm>
          <a:prstGeom prst="rect">
            <a:avLst/>
          </a:prstGeom>
        </p:spPr>
        <p:txBody>
          <a:bodyPr lIns="144000" tIns="180000" rIns="0"/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a-DK" sz="11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København</a:t>
            </a:r>
            <a:r>
              <a:rPr lang="da-DK" sz="11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da-DK" sz="11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a-DK" sz="11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Danmark</a:t>
            </a:r>
          </a:p>
        </p:txBody>
      </p:sp>
      <p:sp>
        <p:nvSpPr>
          <p:cNvPr id="25" name="Pladsholder til tekst 10"/>
          <p:cNvSpPr txBox="1">
            <a:spLocks/>
          </p:cNvSpPr>
          <p:nvPr userDrawn="1"/>
        </p:nvSpPr>
        <p:spPr>
          <a:xfrm>
            <a:off x="2700152" y="6298530"/>
            <a:ext cx="1782452" cy="570634"/>
          </a:xfrm>
          <a:prstGeom prst="rect">
            <a:avLst/>
          </a:prstGeom>
        </p:spPr>
        <p:txBody>
          <a:bodyPr lIns="144000" tIns="180000" rIns="0"/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a-DK" sz="11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Aarhus</a:t>
            </a:r>
            <a:r>
              <a:rPr lang="da-DK" sz="11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da-DK" sz="11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a-DK" sz="11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Danmark</a:t>
            </a:r>
            <a:endParaRPr lang="da-DK" sz="11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6" name="Pladsholder til tekst 11"/>
          <p:cNvSpPr txBox="1">
            <a:spLocks/>
          </p:cNvSpPr>
          <p:nvPr userDrawn="1"/>
        </p:nvSpPr>
        <p:spPr>
          <a:xfrm>
            <a:off x="4229856" y="6298530"/>
            <a:ext cx="2629012" cy="570731"/>
          </a:xfrm>
          <a:prstGeom prst="rect">
            <a:avLst/>
          </a:prstGeom>
        </p:spPr>
        <p:txBody>
          <a:bodyPr lIns="144000" tIns="180000" rIns="0"/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a-DK" sz="11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Shanghai</a:t>
            </a:r>
            <a:r>
              <a:rPr lang="da-DK" sz="11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da-DK" sz="11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a-DK" sz="11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Kina</a:t>
            </a:r>
            <a:endParaRPr lang="en-US" sz="1100" dirty="0" smtClean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7" name="Pladsholder til tekst 11"/>
          <p:cNvSpPr txBox="1">
            <a:spLocks/>
          </p:cNvSpPr>
          <p:nvPr userDrawn="1"/>
        </p:nvSpPr>
        <p:spPr>
          <a:xfrm>
            <a:off x="5634732" y="6298530"/>
            <a:ext cx="2629012" cy="570731"/>
          </a:xfrm>
          <a:prstGeom prst="rect">
            <a:avLst/>
          </a:prstGeom>
        </p:spPr>
        <p:txBody>
          <a:bodyPr lIns="144000" tIns="180000" rIns="0"/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  <a:tabLst>
                <a:tab pos="174625" algn="l"/>
              </a:tabLst>
            </a:pPr>
            <a:r>
              <a:rPr lang="da-DK" sz="1100" b="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	+45 72 27 00 00</a:t>
            </a:r>
            <a:r>
              <a:rPr lang="da-DK" sz="11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da-DK" sz="11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a-DK" sz="11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www.bechbruun.com</a:t>
            </a:r>
            <a:endParaRPr lang="da-DK" sz="11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28" name="Gruppe 27"/>
          <p:cNvGrpSpPr/>
          <p:nvPr userDrawn="1"/>
        </p:nvGrpSpPr>
        <p:grpSpPr>
          <a:xfrm>
            <a:off x="1065214" y="6514556"/>
            <a:ext cx="4569518" cy="288037"/>
            <a:chOff x="1065213" y="6228191"/>
            <a:chExt cx="4569518" cy="325042"/>
          </a:xfrm>
        </p:grpSpPr>
        <p:cxnSp>
          <p:nvCxnSpPr>
            <p:cNvPr id="29" name="Lige forbindelse 28"/>
            <p:cNvCxnSpPr/>
            <p:nvPr userDrawn="1"/>
          </p:nvCxnSpPr>
          <p:spPr>
            <a:xfrm>
              <a:off x="2692380" y="6228231"/>
              <a:ext cx="0" cy="32500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Lige forbindelse 29"/>
            <p:cNvCxnSpPr/>
            <p:nvPr userDrawn="1"/>
          </p:nvCxnSpPr>
          <p:spPr>
            <a:xfrm>
              <a:off x="4209312" y="6228232"/>
              <a:ext cx="0" cy="32500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Lige forbindelse 30"/>
            <p:cNvCxnSpPr/>
            <p:nvPr userDrawn="1"/>
          </p:nvCxnSpPr>
          <p:spPr>
            <a:xfrm>
              <a:off x="1065213" y="6228191"/>
              <a:ext cx="0" cy="32500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Lige forbindelse 31"/>
            <p:cNvCxnSpPr/>
            <p:nvPr userDrawn="1"/>
          </p:nvCxnSpPr>
          <p:spPr>
            <a:xfrm>
              <a:off x="5634731" y="6228216"/>
              <a:ext cx="0" cy="32500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85563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 og bagside_U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Billed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727" y="980046"/>
            <a:ext cx="9605945" cy="6167093"/>
          </a:xfrm>
          <a:prstGeom prst="rect">
            <a:avLst/>
          </a:prstGeom>
        </p:spPr>
      </p:pic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12EA748B-2870-4253-910A-E2F64952B93B}" type="slidenum">
              <a:rPr lang="da-DK" smtClean="0"/>
              <a:pPr>
                <a:defRPr/>
              </a:pPr>
              <a:t>‹nr.›</a:t>
            </a:fld>
            <a:endParaRPr lang="da-DK"/>
          </a:p>
        </p:txBody>
      </p:sp>
      <p:sp>
        <p:nvSpPr>
          <p:cNvPr id="18" name="Pladsholder til tekst 24"/>
          <p:cNvSpPr>
            <a:spLocks noGrp="1"/>
          </p:cNvSpPr>
          <p:nvPr>
            <p:ph type="body" sz="quarter" idx="23"/>
          </p:nvPr>
        </p:nvSpPr>
        <p:spPr>
          <a:xfrm>
            <a:off x="5770606" y="2559447"/>
            <a:ext cx="3852000" cy="2016000"/>
          </a:xfr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lIns="1152000" tIns="324000" bIns="324000" anchor="ctr" anchorCtr="0">
            <a:no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tabLst>
                <a:tab pos="360363" algn="l"/>
              </a:tabLst>
              <a:defRPr sz="11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da-DK" dirty="0" smtClean="0"/>
              <a:t>Klik for at redigere i master</a:t>
            </a:r>
          </a:p>
        </p:txBody>
      </p:sp>
      <p:sp>
        <p:nvSpPr>
          <p:cNvPr id="19" name="Pladsholder til tekst 24"/>
          <p:cNvSpPr>
            <a:spLocks noGrp="1"/>
          </p:cNvSpPr>
          <p:nvPr>
            <p:ph type="body" sz="quarter" idx="14"/>
          </p:nvPr>
        </p:nvSpPr>
        <p:spPr>
          <a:xfrm>
            <a:off x="1065213" y="2559447"/>
            <a:ext cx="3852000" cy="2016000"/>
          </a:xfr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lIns="1152000" tIns="324000" bIns="324000" anchor="ctr" anchorCtr="0">
            <a:no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tabLst>
                <a:tab pos="360363" algn="l"/>
              </a:tabLst>
              <a:defRPr sz="11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da-DK" dirty="0" smtClean="0"/>
              <a:t>Klik for at redigere i master</a:t>
            </a:r>
          </a:p>
        </p:txBody>
      </p:sp>
      <p:sp>
        <p:nvSpPr>
          <p:cNvPr id="21" name="Pladsholder til billede 22"/>
          <p:cNvSpPr>
            <a:spLocks noGrp="1"/>
          </p:cNvSpPr>
          <p:nvPr>
            <p:ph type="pic" sz="quarter" idx="13"/>
          </p:nvPr>
        </p:nvSpPr>
        <p:spPr>
          <a:xfrm>
            <a:off x="1065213" y="2937844"/>
            <a:ext cx="1008000" cy="1259206"/>
          </a:xfrm>
          <a:noFill/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22" name="Pladsholder til billede 22"/>
          <p:cNvSpPr>
            <a:spLocks noGrp="1"/>
          </p:cNvSpPr>
          <p:nvPr>
            <p:ph type="pic" sz="quarter" idx="22"/>
          </p:nvPr>
        </p:nvSpPr>
        <p:spPr>
          <a:xfrm>
            <a:off x="5770606" y="2937844"/>
            <a:ext cx="1008000" cy="1259206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24" name="Pladsholder til tekst 9"/>
          <p:cNvSpPr txBox="1">
            <a:spLocks/>
          </p:cNvSpPr>
          <p:nvPr userDrawn="1"/>
        </p:nvSpPr>
        <p:spPr>
          <a:xfrm>
            <a:off x="1069044" y="6298530"/>
            <a:ext cx="1782452" cy="570731"/>
          </a:xfrm>
          <a:prstGeom prst="rect">
            <a:avLst/>
          </a:prstGeom>
        </p:spPr>
        <p:txBody>
          <a:bodyPr lIns="144000" tIns="180000" rIns="0"/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a-DK" sz="11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Copenhagen</a:t>
            </a:r>
            <a:r>
              <a:rPr lang="da-DK" sz="11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da-DK" sz="11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a-DK" sz="11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Denmark</a:t>
            </a:r>
          </a:p>
        </p:txBody>
      </p:sp>
      <p:sp>
        <p:nvSpPr>
          <p:cNvPr id="25" name="Pladsholder til tekst 10"/>
          <p:cNvSpPr txBox="1">
            <a:spLocks/>
          </p:cNvSpPr>
          <p:nvPr userDrawn="1"/>
        </p:nvSpPr>
        <p:spPr>
          <a:xfrm>
            <a:off x="2700152" y="6298530"/>
            <a:ext cx="1782452" cy="570634"/>
          </a:xfrm>
          <a:prstGeom prst="rect">
            <a:avLst/>
          </a:prstGeom>
        </p:spPr>
        <p:txBody>
          <a:bodyPr lIns="144000" tIns="180000" rIns="0"/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a-DK" sz="11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Aarhus</a:t>
            </a:r>
            <a:r>
              <a:rPr lang="da-DK" sz="11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da-DK" sz="11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a-DK" sz="11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Denmark</a:t>
            </a:r>
            <a:endParaRPr lang="da-DK" sz="11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6" name="Pladsholder til tekst 11"/>
          <p:cNvSpPr txBox="1">
            <a:spLocks/>
          </p:cNvSpPr>
          <p:nvPr userDrawn="1"/>
        </p:nvSpPr>
        <p:spPr>
          <a:xfrm>
            <a:off x="4229856" y="6298530"/>
            <a:ext cx="2629012" cy="570731"/>
          </a:xfrm>
          <a:prstGeom prst="rect">
            <a:avLst/>
          </a:prstGeom>
        </p:spPr>
        <p:txBody>
          <a:bodyPr lIns="144000" tIns="180000" rIns="0"/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a-DK" sz="11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Shanghai</a:t>
            </a:r>
            <a:r>
              <a:rPr lang="da-DK" sz="11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da-DK" sz="11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a-DK" sz="11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China</a:t>
            </a:r>
            <a:endParaRPr lang="en-US" sz="1100" dirty="0" smtClean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7" name="Pladsholder til tekst 11"/>
          <p:cNvSpPr txBox="1">
            <a:spLocks/>
          </p:cNvSpPr>
          <p:nvPr userDrawn="1"/>
        </p:nvSpPr>
        <p:spPr>
          <a:xfrm>
            <a:off x="5634732" y="6298530"/>
            <a:ext cx="2629012" cy="570731"/>
          </a:xfrm>
          <a:prstGeom prst="rect">
            <a:avLst/>
          </a:prstGeom>
        </p:spPr>
        <p:txBody>
          <a:bodyPr lIns="144000" tIns="180000" rIns="0"/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  <a:tabLst>
                <a:tab pos="174625" algn="l"/>
              </a:tabLst>
            </a:pPr>
            <a:r>
              <a:rPr lang="da-DK" sz="1100" b="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	+45 72 27 00 00</a:t>
            </a:r>
            <a:r>
              <a:rPr lang="da-DK" sz="11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da-DK" sz="11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a-DK" sz="11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www.bechbruun.com</a:t>
            </a:r>
            <a:endParaRPr lang="da-DK" sz="11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28" name="Gruppe 27"/>
          <p:cNvGrpSpPr/>
          <p:nvPr userDrawn="1"/>
        </p:nvGrpSpPr>
        <p:grpSpPr>
          <a:xfrm>
            <a:off x="1065214" y="6514556"/>
            <a:ext cx="4569518" cy="288037"/>
            <a:chOff x="1065213" y="6228191"/>
            <a:chExt cx="4569518" cy="325042"/>
          </a:xfrm>
        </p:grpSpPr>
        <p:cxnSp>
          <p:nvCxnSpPr>
            <p:cNvPr id="29" name="Lige forbindelse 28"/>
            <p:cNvCxnSpPr/>
            <p:nvPr userDrawn="1"/>
          </p:nvCxnSpPr>
          <p:spPr>
            <a:xfrm>
              <a:off x="2692380" y="6228231"/>
              <a:ext cx="0" cy="32500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Lige forbindelse 29"/>
            <p:cNvCxnSpPr/>
            <p:nvPr userDrawn="1"/>
          </p:nvCxnSpPr>
          <p:spPr>
            <a:xfrm>
              <a:off x="4209312" y="6228232"/>
              <a:ext cx="0" cy="32500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Lige forbindelse 30"/>
            <p:cNvCxnSpPr/>
            <p:nvPr userDrawn="1"/>
          </p:nvCxnSpPr>
          <p:spPr>
            <a:xfrm>
              <a:off x="1065213" y="6228191"/>
              <a:ext cx="0" cy="32500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Lige forbindelse 31"/>
            <p:cNvCxnSpPr/>
            <p:nvPr userDrawn="1"/>
          </p:nvCxnSpPr>
          <p:spPr>
            <a:xfrm>
              <a:off x="5634731" y="6228216"/>
              <a:ext cx="0" cy="32500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07587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g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Billed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727" y="980046"/>
            <a:ext cx="9605945" cy="6167093"/>
          </a:xfrm>
          <a:prstGeom prst="rect">
            <a:avLst/>
          </a:prstGeom>
        </p:spPr>
      </p:pic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12EA748B-2870-4253-910A-E2F64952B93B}" type="slidenum">
              <a:rPr lang="da-DK" smtClean="0"/>
              <a:pPr>
                <a:defRPr/>
              </a:pPr>
              <a:t>‹nr.›</a:t>
            </a:fld>
            <a:endParaRPr lang="da-DK"/>
          </a:p>
        </p:txBody>
      </p:sp>
      <p:sp>
        <p:nvSpPr>
          <p:cNvPr id="18" name="Pladsholder til tekst 9"/>
          <p:cNvSpPr txBox="1">
            <a:spLocks/>
          </p:cNvSpPr>
          <p:nvPr userDrawn="1"/>
        </p:nvSpPr>
        <p:spPr>
          <a:xfrm>
            <a:off x="1069044" y="6298530"/>
            <a:ext cx="1782452" cy="570731"/>
          </a:xfrm>
          <a:prstGeom prst="rect">
            <a:avLst/>
          </a:prstGeom>
        </p:spPr>
        <p:txBody>
          <a:bodyPr lIns="144000" tIns="180000" rIns="0"/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a-DK" sz="11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København</a:t>
            </a:r>
            <a:r>
              <a:rPr lang="da-DK" sz="11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da-DK" sz="11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a-DK" sz="11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Danmark</a:t>
            </a:r>
          </a:p>
        </p:txBody>
      </p:sp>
      <p:sp>
        <p:nvSpPr>
          <p:cNvPr id="19" name="Pladsholder til tekst 10"/>
          <p:cNvSpPr txBox="1">
            <a:spLocks/>
          </p:cNvSpPr>
          <p:nvPr userDrawn="1"/>
        </p:nvSpPr>
        <p:spPr>
          <a:xfrm>
            <a:off x="2700152" y="6298530"/>
            <a:ext cx="1782452" cy="570634"/>
          </a:xfrm>
          <a:prstGeom prst="rect">
            <a:avLst/>
          </a:prstGeom>
        </p:spPr>
        <p:txBody>
          <a:bodyPr lIns="144000" tIns="180000" rIns="0"/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a-DK" sz="11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Aarhus</a:t>
            </a:r>
            <a:r>
              <a:rPr lang="da-DK" sz="11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da-DK" sz="11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a-DK" sz="11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Danmark</a:t>
            </a:r>
            <a:endParaRPr lang="da-DK" sz="11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Pladsholder til tekst 11"/>
          <p:cNvSpPr txBox="1">
            <a:spLocks/>
          </p:cNvSpPr>
          <p:nvPr userDrawn="1"/>
        </p:nvSpPr>
        <p:spPr>
          <a:xfrm>
            <a:off x="4229856" y="6298530"/>
            <a:ext cx="2629012" cy="570731"/>
          </a:xfrm>
          <a:prstGeom prst="rect">
            <a:avLst/>
          </a:prstGeom>
        </p:spPr>
        <p:txBody>
          <a:bodyPr lIns="144000" tIns="180000" rIns="0"/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a-DK" sz="11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Shanghai</a:t>
            </a:r>
            <a:r>
              <a:rPr lang="da-DK" sz="11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da-DK" sz="11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a-DK" sz="11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Kina</a:t>
            </a:r>
            <a:endParaRPr lang="en-US" sz="1100" dirty="0" smtClean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Pladsholder til tekst 11"/>
          <p:cNvSpPr txBox="1">
            <a:spLocks/>
          </p:cNvSpPr>
          <p:nvPr userDrawn="1"/>
        </p:nvSpPr>
        <p:spPr>
          <a:xfrm>
            <a:off x="5634732" y="6298530"/>
            <a:ext cx="2629012" cy="570731"/>
          </a:xfrm>
          <a:prstGeom prst="rect">
            <a:avLst/>
          </a:prstGeom>
        </p:spPr>
        <p:txBody>
          <a:bodyPr lIns="144000" tIns="180000" rIns="0"/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  <a:tabLst>
                <a:tab pos="174625" algn="l"/>
              </a:tabLst>
            </a:pPr>
            <a:r>
              <a:rPr lang="da-DK" sz="1100" b="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	+45 72 27 00 00</a:t>
            </a:r>
            <a:r>
              <a:rPr lang="da-DK" sz="11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da-DK" sz="11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a-DK" sz="11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www.bechbruun.com</a:t>
            </a:r>
            <a:endParaRPr lang="da-DK" sz="11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24" name="Gruppe 23"/>
          <p:cNvGrpSpPr/>
          <p:nvPr userDrawn="1"/>
        </p:nvGrpSpPr>
        <p:grpSpPr>
          <a:xfrm>
            <a:off x="1065214" y="6514556"/>
            <a:ext cx="4569518" cy="288037"/>
            <a:chOff x="1065213" y="6228191"/>
            <a:chExt cx="4569518" cy="325042"/>
          </a:xfrm>
        </p:grpSpPr>
        <p:cxnSp>
          <p:nvCxnSpPr>
            <p:cNvPr id="25" name="Lige forbindelse 24"/>
            <p:cNvCxnSpPr/>
            <p:nvPr userDrawn="1"/>
          </p:nvCxnSpPr>
          <p:spPr>
            <a:xfrm>
              <a:off x="2692380" y="6228231"/>
              <a:ext cx="0" cy="32500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Lige forbindelse 25"/>
            <p:cNvCxnSpPr/>
            <p:nvPr userDrawn="1"/>
          </p:nvCxnSpPr>
          <p:spPr>
            <a:xfrm>
              <a:off x="4209312" y="6228232"/>
              <a:ext cx="0" cy="32500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Lige forbindelse 26"/>
            <p:cNvCxnSpPr/>
            <p:nvPr userDrawn="1"/>
          </p:nvCxnSpPr>
          <p:spPr>
            <a:xfrm>
              <a:off x="1065213" y="6228191"/>
              <a:ext cx="0" cy="32500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Lige forbindelse 27"/>
            <p:cNvCxnSpPr/>
            <p:nvPr userDrawn="1"/>
          </p:nvCxnSpPr>
          <p:spPr>
            <a:xfrm>
              <a:off x="5634731" y="6228216"/>
              <a:ext cx="0" cy="32500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427430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gside_U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Billed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727" y="980046"/>
            <a:ext cx="9605945" cy="6167093"/>
          </a:xfrm>
          <a:prstGeom prst="rect">
            <a:avLst/>
          </a:prstGeom>
        </p:spPr>
      </p:pic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12EA748B-2870-4253-910A-E2F64952B93B}" type="slidenum">
              <a:rPr lang="da-DK" smtClean="0"/>
              <a:pPr>
                <a:defRPr/>
              </a:pPr>
              <a:t>‹nr.›</a:t>
            </a:fld>
            <a:endParaRPr lang="da-DK"/>
          </a:p>
        </p:txBody>
      </p:sp>
      <p:sp>
        <p:nvSpPr>
          <p:cNvPr id="18" name="Pladsholder til tekst 9"/>
          <p:cNvSpPr txBox="1">
            <a:spLocks/>
          </p:cNvSpPr>
          <p:nvPr userDrawn="1"/>
        </p:nvSpPr>
        <p:spPr>
          <a:xfrm>
            <a:off x="1069044" y="6298530"/>
            <a:ext cx="1782452" cy="570731"/>
          </a:xfrm>
          <a:prstGeom prst="rect">
            <a:avLst/>
          </a:prstGeom>
        </p:spPr>
        <p:txBody>
          <a:bodyPr lIns="144000" tIns="180000" rIns="0"/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a-DK" sz="11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Copenhagen</a:t>
            </a:r>
            <a:r>
              <a:rPr lang="da-DK" sz="11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da-DK" sz="11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a-DK" sz="11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Denmark</a:t>
            </a:r>
          </a:p>
        </p:txBody>
      </p:sp>
      <p:sp>
        <p:nvSpPr>
          <p:cNvPr id="19" name="Pladsholder til tekst 10"/>
          <p:cNvSpPr txBox="1">
            <a:spLocks/>
          </p:cNvSpPr>
          <p:nvPr userDrawn="1"/>
        </p:nvSpPr>
        <p:spPr>
          <a:xfrm>
            <a:off x="2700152" y="6298530"/>
            <a:ext cx="1782452" cy="570634"/>
          </a:xfrm>
          <a:prstGeom prst="rect">
            <a:avLst/>
          </a:prstGeom>
        </p:spPr>
        <p:txBody>
          <a:bodyPr lIns="144000" tIns="180000" rIns="0"/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a-DK" sz="11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Aarhus</a:t>
            </a:r>
            <a:r>
              <a:rPr lang="da-DK" sz="11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da-DK" sz="11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a-DK" sz="11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Denmark</a:t>
            </a:r>
            <a:endParaRPr lang="da-DK" sz="11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Pladsholder til tekst 11"/>
          <p:cNvSpPr txBox="1">
            <a:spLocks/>
          </p:cNvSpPr>
          <p:nvPr userDrawn="1"/>
        </p:nvSpPr>
        <p:spPr>
          <a:xfrm>
            <a:off x="4229856" y="6298530"/>
            <a:ext cx="2629012" cy="570731"/>
          </a:xfrm>
          <a:prstGeom prst="rect">
            <a:avLst/>
          </a:prstGeom>
        </p:spPr>
        <p:txBody>
          <a:bodyPr lIns="144000" tIns="180000" rIns="0"/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a-DK" sz="11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Shanghai</a:t>
            </a:r>
            <a:r>
              <a:rPr lang="da-DK" sz="11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da-DK" sz="11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a-DK" sz="11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China</a:t>
            </a:r>
            <a:endParaRPr lang="en-US" sz="1100" dirty="0" smtClean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Pladsholder til tekst 11"/>
          <p:cNvSpPr txBox="1">
            <a:spLocks/>
          </p:cNvSpPr>
          <p:nvPr userDrawn="1"/>
        </p:nvSpPr>
        <p:spPr>
          <a:xfrm>
            <a:off x="5634732" y="6298530"/>
            <a:ext cx="2629012" cy="570731"/>
          </a:xfrm>
          <a:prstGeom prst="rect">
            <a:avLst/>
          </a:prstGeom>
        </p:spPr>
        <p:txBody>
          <a:bodyPr lIns="144000" tIns="180000" rIns="0"/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  <a:tabLst>
                <a:tab pos="174625" algn="l"/>
              </a:tabLst>
            </a:pPr>
            <a:r>
              <a:rPr lang="da-DK" sz="1100" b="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	+45 72 27 00 00</a:t>
            </a:r>
            <a:r>
              <a:rPr lang="da-DK" sz="11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da-DK" sz="11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a-DK" sz="11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www.bechbruun.com</a:t>
            </a:r>
            <a:endParaRPr lang="da-DK" sz="11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24" name="Gruppe 23"/>
          <p:cNvGrpSpPr/>
          <p:nvPr userDrawn="1"/>
        </p:nvGrpSpPr>
        <p:grpSpPr>
          <a:xfrm>
            <a:off x="1065214" y="6514556"/>
            <a:ext cx="4569518" cy="288037"/>
            <a:chOff x="1065213" y="6228191"/>
            <a:chExt cx="4569518" cy="325042"/>
          </a:xfrm>
        </p:grpSpPr>
        <p:cxnSp>
          <p:nvCxnSpPr>
            <p:cNvPr id="25" name="Lige forbindelse 24"/>
            <p:cNvCxnSpPr/>
            <p:nvPr userDrawn="1"/>
          </p:nvCxnSpPr>
          <p:spPr>
            <a:xfrm>
              <a:off x="2692380" y="6228231"/>
              <a:ext cx="0" cy="32500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Lige forbindelse 25"/>
            <p:cNvCxnSpPr/>
            <p:nvPr userDrawn="1"/>
          </p:nvCxnSpPr>
          <p:spPr>
            <a:xfrm>
              <a:off x="4209312" y="6228232"/>
              <a:ext cx="0" cy="32500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Lige forbindelse 26"/>
            <p:cNvCxnSpPr/>
            <p:nvPr userDrawn="1"/>
          </p:nvCxnSpPr>
          <p:spPr>
            <a:xfrm>
              <a:off x="1065213" y="6228191"/>
              <a:ext cx="0" cy="32500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Lige forbindelse 27"/>
            <p:cNvCxnSpPr/>
            <p:nvPr userDrawn="1"/>
          </p:nvCxnSpPr>
          <p:spPr>
            <a:xfrm>
              <a:off x="5634731" y="6228216"/>
              <a:ext cx="0" cy="32500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023603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spcBef>
                <a:spcPts val="800"/>
              </a:spcBef>
              <a:spcAft>
                <a:spcPts val="600"/>
              </a:spcAft>
              <a:defRPr sz="1400"/>
            </a:lvl1pPr>
            <a:lvl2pPr>
              <a:spcAft>
                <a:spcPts val="400"/>
              </a:spcAft>
              <a:defRPr sz="1200"/>
            </a:lvl2pPr>
            <a:lvl3pPr>
              <a:spcAft>
                <a:spcPts val="400"/>
              </a:spcAft>
              <a:defRPr sz="1050"/>
            </a:lvl3pPr>
            <a:lvl4pPr>
              <a:spcAft>
                <a:spcPts val="400"/>
              </a:spcAft>
              <a:defRPr sz="1050"/>
            </a:lvl4pPr>
            <a:lvl5pPr>
              <a:spcAft>
                <a:spcPts val="400"/>
              </a:spcAft>
              <a:defRPr sz="1050"/>
            </a:lvl5pPr>
          </a:lstStyle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979365" y="7108272"/>
            <a:ext cx="2495127" cy="402313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6343218" y="7108272"/>
            <a:ext cx="3386243" cy="402313"/>
          </a:xfrm>
        </p:spPr>
        <p:txBody>
          <a:bodyPr/>
          <a:lstStyle>
            <a:lvl1pPr algn="r">
              <a:defRPr sz="9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7234334" y="716695"/>
            <a:ext cx="2495127" cy="402313"/>
          </a:xfrm>
        </p:spPr>
        <p:txBody>
          <a:bodyPr/>
          <a:lstStyle>
            <a:lvl1pPr algn="r">
              <a:defRPr sz="900"/>
            </a:lvl1pPr>
          </a:lstStyle>
          <a:p>
            <a:pPr>
              <a:defRPr/>
            </a:pPr>
            <a:fld id="{FE399EB7-E9F5-462E-BAC1-463FF3811A2F}" type="slidenum">
              <a:rPr lang="da-DK" smtClean="0"/>
              <a:pPr>
                <a:defRPr/>
              </a:pPr>
              <a:t>‹nr.›</a:t>
            </a:fld>
            <a:endParaRPr lang="da-DK"/>
          </a:p>
        </p:txBody>
      </p:sp>
      <p:cxnSp>
        <p:nvCxnSpPr>
          <p:cNvPr id="8" name="Lige forbindelse 7"/>
          <p:cNvCxnSpPr/>
          <p:nvPr/>
        </p:nvCxnSpPr>
        <p:spPr>
          <a:xfrm>
            <a:off x="537369" y="7165253"/>
            <a:ext cx="9612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Klik for at redigere i master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038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spalter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Klik for at redigere i master</a:t>
            </a:r>
            <a:endParaRPr lang="en-US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EA748B-2870-4253-910A-E2F64952B93B}" type="slidenum">
              <a:rPr lang="da-DK" smtClean="0"/>
              <a:pPr>
                <a:defRPr/>
              </a:pPr>
              <a:t>‹nr.›</a:t>
            </a:fld>
            <a:endParaRPr lang="da-DK"/>
          </a:p>
        </p:txBody>
      </p:sp>
      <p:cxnSp>
        <p:nvCxnSpPr>
          <p:cNvPr id="9" name="Lige forbindelse 8"/>
          <p:cNvCxnSpPr/>
          <p:nvPr userDrawn="1"/>
        </p:nvCxnSpPr>
        <p:spPr>
          <a:xfrm>
            <a:off x="537369" y="7165253"/>
            <a:ext cx="9612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ladsholder til indhold 9"/>
          <p:cNvSpPr>
            <a:spLocks noGrp="1"/>
          </p:cNvSpPr>
          <p:nvPr>
            <p:ph sz="quarter" idx="15"/>
          </p:nvPr>
        </p:nvSpPr>
        <p:spPr>
          <a:xfrm>
            <a:off x="1079907" y="2563813"/>
            <a:ext cx="3960000" cy="4256599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12" name="Pladsholder til indhold 11"/>
          <p:cNvSpPr>
            <a:spLocks noGrp="1"/>
          </p:cNvSpPr>
          <p:nvPr>
            <p:ph sz="quarter" idx="16"/>
          </p:nvPr>
        </p:nvSpPr>
        <p:spPr>
          <a:xfrm>
            <a:off x="5674511" y="2563813"/>
            <a:ext cx="3960000" cy="4256599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0515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065213" y="2563813"/>
            <a:ext cx="5937671" cy="4235926"/>
          </a:xfrm>
        </p:spPr>
        <p:txBody>
          <a:bodyPr>
            <a:noAutofit/>
          </a:bodyPr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979365" y="7108272"/>
            <a:ext cx="2495127" cy="402313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6343218" y="7108272"/>
            <a:ext cx="3386243" cy="402313"/>
          </a:xfrm>
        </p:spPr>
        <p:txBody>
          <a:bodyPr/>
          <a:lstStyle>
            <a:lvl1pPr algn="r">
              <a:defRPr sz="9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7234334" y="716695"/>
            <a:ext cx="2495127" cy="402313"/>
          </a:xfrm>
        </p:spPr>
        <p:txBody>
          <a:bodyPr/>
          <a:lstStyle>
            <a:lvl1pPr algn="r">
              <a:defRPr sz="900"/>
            </a:lvl1pPr>
          </a:lstStyle>
          <a:p>
            <a:pPr>
              <a:defRPr/>
            </a:pPr>
            <a:fld id="{12EA748B-2870-4253-910A-E2F64952B93B}" type="slidenum">
              <a:rPr lang="da-DK" smtClean="0"/>
              <a:pPr>
                <a:defRPr/>
              </a:pPr>
              <a:t>‹nr.›</a:t>
            </a:fld>
            <a:endParaRPr lang="da-DK"/>
          </a:p>
        </p:txBody>
      </p:sp>
      <p:cxnSp>
        <p:nvCxnSpPr>
          <p:cNvPr id="7" name="Lige forbindelse 6"/>
          <p:cNvCxnSpPr/>
          <p:nvPr/>
        </p:nvCxnSpPr>
        <p:spPr>
          <a:xfrm>
            <a:off x="537369" y="7165253"/>
            <a:ext cx="9612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ladsholder til billede 8"/>
          <p:cNvSpPr>
            <a:spLocks noGrp="1"/>
          </p:cNvSpPr>
          <p:nvPr>
            <p:ph type="pic" sz="quarter" idx="13"/>
          </p:nvPr>
        </p:nvSpPr>
        <p:spPr>
          <a:xfrm>
            <a:off x="7218908" y="982837"/>
            <a:ext cx="2933792" cy="6180209"/>
          </a:xfrm>
          <a:solidFill>
            <a:srgbClr val="CCDDE4"/>
          </a:solidFill>
        </p:spPr>
        <p:txBody>
          <a:bodyPr/>
          <a:lstStyle/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81024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 far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led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727" y="978923"/>
            <a:ext cx="9605945" cy="6167093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EA748B-2870-4253-910A-E2F64952B93B}" type="slidenum">
              <a:rPr lang="da-DK" smtClean="0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11860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 foto far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led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727" y="985137"/>
            <a:ext cx="9605945" cy="6167093"/>
          </a:xfrm>
          <a:prstGeom prst="rect">
            <a:avLst/>
          </a:prstGeom>
        </p:spPr>
      </p:pic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065214" y="2563813"/>
            <a:ext cx="5793655" cy="4235926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sz="12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sz="105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05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sz="105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EA748B-2870-4253-910A-E2F64952B93B}" type="slidenum">
              <a:rPr lang="da-DK" smtClean="0"/>
              <a:pPr>
                <a:defRPr/>
              </a:pPr>
              <a:t>‹nr.›</a:t>
            </a:fld>
            <a:endParaRPr lang="da-DK"/>
          </a:p>
        </p:txBody>
      </p:sp>
      <p:sp>
        <p:nvSpPr>
          <p:cNvPr id="8" name="Pladsholder til billede 8"/>
          <p:cNvSpPr>
            <a:spLocks noGrp="1"/>
          </p:cNvSpPr>
          <p:nvPr>
            <p:ph type="pic" sz="quarter" idx="13"/>
          </p:nvPr>
        </p:nvSpPr>
        <p:spPr>
          <a:xfrm>
            <a:off x="7218908" y="980458"/>
            <a:ext cx="2933792" cy="6184970"/>
          </a:xfrm>
          <a:solidFill>
            <a:srgbClr val="CCDDE4"/>
          </a:solidFill>
        </p:spPr>
        <p:txBody>
          <a:bodyPr/>
          <a:lstStyle/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043758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4B8560-E8E7-46D8-924D-5EFA938E233D}" type="slidenum">
              <a:rPr lang="da-DK" smtClean="0"/>
              <a:pPr>
                <a:defRPr/>
              </a:pPr>
              <a:t>‹nr.›</a:t>
            </a:fld>
            <a:endParaRPr lang="da-DK"/>
          </a:p>
        </p:txBody>
      </p:sp>
      <p:cxnSp>
        <p:nvCxnSpPr>
          <p:cNvPr id="7" name="Lige forbindelse 6"/>
          <p:cNvCxnSpPr/>
          <p:nvPr/>
        </p:nvCxnSpPr>
        <p:spPr>
          <a:xfrm>
            <a:off x="537369" y="7165253"/>
            <a:ext cx="9612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8069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 far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led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727" y="980046"/>
            <a:ext cx="9605945" cy="6167093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EA748B-2870-4253-910A-E2F64952B93B}" type="slidenum">
              <a:rPr lang="da-DK" smtClean="0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129260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27AEE7-1D82-4356-BFD1-3D4DAB15D81E}" type="slidenum">
              <a:rPr lang="da-DK" smtClean="0"/>
              <a:pPr>
                <a:defRPr/>
              </a:pPr>
              <a:t>‹nr.›</a:t>
            </a:fld>
            <a:endParaRPr lang="da-DK"/>
          </a:p>
        </p:txBody>
      </p:sp>
      <p:cxnSp>
        <p:nvCxnSpPr>
          <p:cNvPr id="6" name="Lige forbindelse 5"/>
          <p:cNvCxnSpPr/>
          <p:nvPr/>
        </p:nvCxnSpPr>
        <p:spPr>
          <a:xfrm>
            <a:off x="537369" y="7165253"/>
            <a:ext cx="9612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0622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1065213" y="1404000"/>
            <a:ext cx="8561388" cy="791865"/>
          </a:xfrm>
          <a:prstGeom prst="rect">
            <a:avLst/>
          </a:prstGeom>
        </p:spPr>
        <p:txBody>
          <a:bodyPr vert="horz" lIns="0" tIns="180000" rIns="104306" bIns="52153" rtlCol="0" anchor="t" anchorCtr="0">
            <a:noAutofit/>
          </a:bodyPr>
          <a:lstStyle/>
          <a:p>
            <a:r>
              <a:rPr lang="da-DK" dirty="0" smtClean="0"/>
              <a:t>Klik for at redigere </a:t>
            </a:r>
            <a:br>
              <a:rPr lang="da-DK" dirty="0" smtClean="0"/>
            </a:br>
            <a:r>
              <a:rPr lang="da-DK" dirty="0" smtClean="0"/>
              <a:t>i master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065213" y="2563813"/>
            <a:ext cx="8561388" cy="4257676"/>
          </a:xfrm>
          <a:prstGeom prst="rect">
            <a:avLst/>
          </a:prstGeom>
        </p:spPr>
        <p:txBody>
          <a:bodyPr vert="horz" lIns="0" tIns="52153" rIns="0" bIns="52153" rtlCol="0">
            <a:noAutofit/>
          </a:bodyPr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983397" y="7108272"/>
            <a:ext cx="2495127" cy="402313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900" baseline="0">
                <a:solidFill>
                  <a:schemeClr val="tx1"/>
                </a:solidFill>
                <a:latin typeface="Open Sans Light" pitchFamily="34" charset="0"/>
                <a:ea typeface="Open Sans Light" pitchFamily="34" charset="0"/>
                <a:cs typeface="Open Sans Light" pitchFamily="34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6343218" y="7108272"/>
            <a:ext cx="3386243" cy="402313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900" baseline="0">
                <a:solidFill>
                  <a:schemeClr val="tx1"/>
                </a:solidFill>
                <a:latin typeface="Open Sans Light" pitchFamily="34" charset="0"/>
                <a:ea typeface="Open Sans Light" pitchFamily="34" charset="0"/>
                <a:cs typeface="Open Sans Light" pitchFamily="34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7234334" y="723041"/>
            <a:ext cx="2495127" cy="402313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900" b="1">
                <a:solidFill>
                  <a:schemeClr val="bg1"/>
                </a:solidFill>
                <a:latin typeface="Open Sans Light" pitchFamily="34" charset="0"/>
                <a:ea typeface="Open Sans Light" pitchFamily="34" charset="0"/>
                <a:cs typeface="Open Sans Light" pitchFamily="34" charset="0"/>
              </a:defRPr>
            </a:lvl1pPr>
          </a:lstStyle>
          <a:p>
            <a:pPr>
              <a:defRPr/>
            </a:pPr>
            <a:fld id="{12EA748B-2870-4253-910A-E2F64952B93B}" type="slidenum">
              <a:rPr lang="da-DK" smtClean="0"/>
              <a:pPr>
                <a:defRPr/>
              </a:pPr>
              <a:t>‹nr.›</a:t>
            </a:fld>
            <a:endParaRPr lang="da-DK"/>
          </a:p>
        </p:txBody>
      </p:sp>
      <p:pic>
        <p:nvPicPr>
          <p:cNvPr id="8" name="Billede 7"/>
          <p:cNvPicPr>
            <a:picLocks noChangeAspect="1"/>
          </p:cNvPicPr>
          <p:nvPr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1518" y="-10073"/>
            <a:ext cx="9610364" cy="991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01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57" r:id="rId3"/>
    <p:sldLayoutId id="2147484344" r:id="rId4"/>
    <p:sldLayoutId id="2147484345" r:id="rId5"/>
    <p:sldLayoutId id="2147484346" r:id="rId6"/>
    <p:sldLayoutId id="2147484347" r:id="rId7"/>
    <p:sldLayoutId id="2147484348" r:id="rId8"/>
    <p:sldLayoutId id="2147484349" r:id="rId9"/>
    <p:sldLayoutId id="2147484350" r:id="rId10"/>
    <p:sldLayoutId id="2147484351" r:id="rId11"/>
    <p:sldLayoutId id="2147484352" r:id="rId12"/>
    <p:sldLayoutId id="2147484353" r:id="rId13"/>
    <p:sldLayoutId id="2147484354" r:id="rId14"/>
    <p:sldLayoutId id="2147484358" r:id="rId15"/>
    <p:sldLayoutId id="2147484359" r:id="rId1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1043056" rtl="0" eaLnBrk="1" latinLnBrk="0" hangingPunct="1">
        <a:spcBef>
          <a:spcPct val="0"/>
        </a:spcBef>
        <a:buNone/>
        <a:defRPr sz="24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61950" indent="-361950" algn="l" defTabSz="1043056" rtl="0" eaLnBrk="1" latinLnBrk="0" hangingPunct="1">
        <a:spcBef>
          <a:spcPts val="800"/>
        </a:spcBef>
        <a:spcAft>
          <a:spcPts val="600"/>
        </a:spcAft>
        <a:buFont typeface="Wingdings" panose="05000000000000000000" pitchFamily="2" charset="2"/>
        <a:buChar char=""/>
        <a:defRPr sz="14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14375" indent="-358775" algn="l" defTabSz="1043056" rtl="0" eaLnBrk="1" latinLnBrk="0" hangingPunct="1">
        <a:spcBef>
          <a:spcPts val="0"/>
        </a:spcBef>
        <a:spcAft>
          <a:spcPts val="400"/>
        </a:spcAft>
        <a:buFont typeface="Wingdings" panose="05000000000000000000" pitchFamily="2" charset="2"/>
        <a:buChar char=""/>
        <a:defRPr sz="12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076325" indent="-354013" algn="l" defTabSz="1043056" rtl="0" eaLnBrk="1" latinLnBrk="0" hangingPunct="1">
        <a:spcBef>
          <a:spcPts val="0"/>
        </a:spcBef>
        <a:spcAft>
          <a:spcPts val="400"/>
        </a:spcAft>
        <a:buFont typeface="Wingdings" panose="05000000000000000000" pitchFamily="2" charset="2"/>
        <a:buChar char=""/>
        <a:defRPr sz="105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438275" indent="-369888" algn="l" defTabSz="1043056" rtl="0" eaLnBrk="1" latinLnBrk="0" hangingPunct="1">
        <a:spcBef>
          <a:spcPts val="0"/>
        </a:spcBef>
        <a:spcAft>
          <a:spcPts val="400"/>
        </a:spcAft>
        <a:buFont typeface="Wingdings" panose="05000000000000000000" pitchFamily="2" charset="2"/>
        <a:buChar char=""/>
        <a:defRPr sz="105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1790700" indent="-347663" algn="l" defTabSz="1043056" rtl="0" eaLnBrk="1" latinLnBrk="0" hangingPunct="1">
        <a:spcBef>
          <a:spcPts val="0"/>
        </a:spcBef>
        <a:spcAft>
          <a:spcPts val="400"/>
        </a:spcAft>
        <a:buFont typeface="Wingdings" panose="05000000000000000000" pitchFamily="2" charset="2"/>
        <a:buChar char=""/>
        <a:defRPr sz="105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dsholder til billede 4"/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" r="119"/>
          <a:stretch>
            <a:fillRect/>
          </a:stretch>
        </p:blipFill>
        <p:spPr>
          <a:xfrm>
            <a:off x="450156" y="1041946"/>
            <a:ext cx="9612000" cy="6184970"/>
          </a:xfrm>
        </p:spPr>
      </p:pic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1026220" y="4570338"/>
            <a:ext cx="8569397" cy="1148475"/>
          </a:xfrm>
        </p:spPr>
        <p:txBody>
          <a:bodyPr/>
          <a:lstStyle/>
          <a:p>
            <a:r>
              <a:rPr lang="en-US" sz="3500" dirty="0" smtClean="0"/>
              <a:t/>
            </a:r>
            <a:br>
              <a:rPr lang="en-US" sz="3500" dirty="0" smtClean="0"/>
            </a:br>
            <a:r>
              <a:rPr lang="en-US" sz="2500" dirty="0"/>
              <a:t/>
            </a:r>
            <a:br>
              <a:rPr lang="en-US" sz="2500" dirty="0"/>
            </a:br>
            <a:r>
              <a:rPr lang="en-US" sz="2500" dirty="0" err="1"/>
              <a:t>Netværksdage</a:t>
            </a:r>
            <a:r>
              <a:rPr lang="en-US" sz="2500" dirty="0"/>
              <a:t> om </a:t>
            </a:r>
            <a:r>
              <a:rPr lang="en-US" sz="2500" dirty="0" err="1" smtClean="0"/>
              <a:t>sygehusbyggeri</a:t>
            </a:r>
            <a:r>
              <a:rPr lang="en-US" sz="2500" dirty="0" smtClean="0"/>
              <a:t/>
            </a:r>
            <a:br>
              <a:rPr lang="en-US" sz="2500" dirty="0" smtClean="0"/>
            </a:br>
            <a:r>
              <a:rPr lang="en-US" sz="2500" dirty="0" smtClean="0"/>
              <a:t/>
            </a:r>
            <a:br>
              <a:rPr lang="en-US" sz="2500" dirty="0" smtClean="0"/>
            </a:br>
            <a:r>
              <a:rPr lang="en-US" sz="2500" dirty="0" err="1" smtClean="0"/>
              <a:t>Opsamling</a:t>
            </a:r>
            <a:r>
              <a:rPr lang="en-US" sz="2500" dirty="0" smtClean="0"/>
              <a:t> </a:t>
            </a:r>
            <a:r>
              <a:rPr lang="en-US" sz="2500" dirty="0" err="1" smtClean="0"/>
              <a:t>af</a:t>
            </a:r>
            <a:r>
              <a:rPr lang="en-US" sz="2500" dirty="0" smtClean="0"/>
              <a:t> </a:t>
            </a:r>
            <a:r>
              <a:rPr lang="en-US" sz="2500" dirty="0" err="1" smtClean="0"/>
              <a:t>erfaringer</a:t>
            </a:r>
            <a:r>
              <a:rPr lang="en-US" sz="2500" dirty="0" smtClean="0"/>
              <a:t> </a:t>
            </a:r>
            <a:r>
              <a:rPr lang="en-US" sz="2500" dirty="0" err="1" smtClean="0"/>
              <a:t>i</a:t>
            </a:r>
            <a:r>
              <a:rPr lang="en-US" sz="2500" dirty="0" smtClean="0"/>
              <a:t> </a:t>
            </a:r>
            <a:r>
              <a:rPr lang="en-US" sz="2500" dirty="0" err="1" smtClean="0"/>
              <a:t>projekterne</a:t>
            </a:r>
            <a:r>
              <a:rPr lang="en-US" sz="2500" dirty="0" smtClean="0"/>
              <a:t/>
            </a:r>
            <a:br>
              <a:rPr lang="en-US" sz="2500" dirty="0" smtClean="0"/>
            </a:br>
            <a:r>
              <a:rPr lang="en-US" sz="2500" dirty="0" err="1" smtClean="0"/>
              <a:t>Aftalejura</a:t>
            </a:r>
            <a:r>
              <a:rPr lang="en-US" sz="2500" dirty="0" smtClean="0"/>
              <a:t> </a:t>
            </a:r>
            <a:r>
              <a:rPr lang="en-US" sz="2500" dirty="0" err="1" smtClean="0"/>
              <a:t>og</a:t>
            </a:r>
            <a:r>
              <a:rPr lang="en-US" sz="2500" dirty="0" smtClean="0"/>
              <a:t> </a:t>
            </a:r>
            <a:r>
              <a:rPr lang="en-US" sz="2500" dirty="0" err="1" smtClean="0"/>
              <a:t>udbudsstrategi</a:t>
            </a:r>
            <a:endParaRPr lang="en-US" sz="2500" dirty="0"/>
          </a:p>
        </p:txBody>
      </p:sp>
      <p:sp>
        <p:nvSpPr>
          <p:cNvPr id="4" name="Undertitel 3"/>
          <p:cNvSpPr>
            <a:spLocks noGrp="1"/>
          </p:cNvSpPr>
          <p:nvPr>
            <p:ph type="subTitle" idx="1"/>
          </p:nvPr>
        </p:nvSpPr>
        <p:spPr>
          <a:xfrm>
            <a:off x="1061209" y="5650458"/>
            <a:ext cx="8567737" cy="790438"/>
          </a:xfrm>
        </p:spPr>
        <p:txBody>
          <a:bodyPr/>
          <a:lstStyle/>
          <a:p>
            <a:pPr>
              <a:spcAft>
                <a:spcPts val="300"/>
              </a:spcAft>
            </a:pPr>
            <a:r>
              <a:rPr lang="en-US" dirty="0" smtClean="0"/>
              <a:t>31. august 2017</a:t>
            </a:r>
          </a:p>
          <a:p>
            <a:pPr>
              <a:spcAft>
                <a:spcPts val="300"/>
              </a:spcAft>
            </a:pPr>
            <a:r>
              <a:rPr lang="en-US" dirty="0" smtClean="0"/>
              <a:t>Tina Braad, partner				</a:t>
            </a:r>
          </a:p>
          <a:p>
            <a:r>
              <a:rPr lang="en-US" dirty="0" smtClean="0"/>
              <a:t>tbr@bechbruun.com			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11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Evne til projektoptimering.</a:t>
            </a:r>
          </a:p>
          <a:p>
            <a:endParaRPr lang="da-DK" dirty="0" smtClean="0"/>
          </a:p>
          <a:p>
            <a:r>
              <a:rPr lang="da-DK" dirty="0"/>
              <a:t>Projektorganisation og </a:t>
            </a:r>
            <a:r>
              <a:rPr lang="da-DK" dirty="0" smtClean="0"/>
              <a:t>kompetencer.</a:t>
            </a:r>
            <a:endParaRPr lang="da-DK" dirty="0"/>
          </a:p>
          <a:p>
            <a:pPr lvl="1"/>
            <a:endParaRPr lang="da-DK" sz="1400" dirty="0" smtClean="0"/>
          </a:p>
          <a:p>
            <a:pPr marL="317358" lvl="1" indent="-317358">
              <a:spcBef>
                <a:spcPts val="701"/>
              </a:spcBef>
              <a:spcAft>
                <a:spcPts val="526"/>
              </a:spcAft>
              <a:buFont typeface="Wingdings" panose="05000000000000000000" pitchFamily="2" charset="2"/>
              <a:buChar char=""/>
            </a:pPr>
            <a:r>
              <a:rPr lang="da-DK" sz="1400" dirty="0" smtClean="0"/>
              <a:t>Økonomi</a:t>
            </a:r>
            <a:endParaRPr lang="da-DK" sz="1400" dirty="0"/>
          </a:p>
          <a:p>
            <a:pPr lvl="1"/>
            <a:r>
              <a:rPr lang="da-DK" sz="1400" dirty="0"/>
              <a:t>Fast </a:t>
            </a:r>
            <a:r>
              <a:rPr lang="da-DK" sz="1400" dirty="0" smtClean="0"/>
              <a:t>pris.</a:t>
            </a:r>
          </a:p>
          <a:p>
            <a:pPr lvl="1"/>
            <a:r>
              <a:rPr lang="da-DK" sz="1400" dirty="0" smtClean="0"/>
              <a:t>Dækningsbidrag/administrationsgebyr.</a:t>
            </a:r>
          </a:p>
          <a:p>
            <a:pPr lvl="1"/>
            <a:r>
              <a:rPr lang="da-DK" sz="1400" dirty="0" smtClean="0"/>
              <a:t>Enhedspriser.</a:t>
            </a:r>
          </a:p>
          <a:p>
            <a:pPr lvl="1"/>
            <a:endParaRPr lang="da-DK" sz="1400" dirty="0" smtClean="0"/>
          </a:p>
          <a:p>
            <a:pPr marL="317358" lvl="1" indent="-317358">
              <a:spcBef>
                <a:spcPts val="701"/>
              </a:spcBef>
              <a:spcAft>
                <a:spcPts val="526"/>
              </a:spcAft>
              <a:buFont typeface="Wingdings" panose="05000000000000000000" pitchFamily="2" charset="2"/>
              <a:buChar char=""/>
            </a:pPr>
            <a:r>
              <a:rPr lang="da-DK" sz="1400" dirty="0"/>
              <a:t>Vederlag ved udnyttelse af </a:t>
            </a:r>
            <a:r>
              <a:rPr lang="da-DK" sz="1400" dirty="0" err="1"/>
              <a:t>escape</a:t>
            </a:r>
            <a:r>
              <a:rPr lang="da-DK" sz="1400" dirty="0"/>
              <a:t> klausul</a:t>
            </a:r>
            <a:r>
              <a:rPr lang="da-DK" sz="1400" dirty="0" smtClean="0"/>
              <a:t>.</a:t>
            </a:r>
          </a:p>
          <a:p>
            <a:pPr marL="317358" lvl="1" indent="-317358">
              <a:spcBef>
                <a:spcPts val="701"/>
              </a:spcBef>
              <a:spcAft>
                <a:spcPts val="526"/>
              </a:spcAft>
              <a:buFont typeface="Wingdings" panose="05000000000000000000" pitchFamily="2" charset="2"/>
              <a:buChar char=""/>
            </a:pPr>
            <a:endParaRPr lang="da-DK" sz="1400" dirty="0" smtClean="0"/>
          </a:p>
          <a:p>
            <a:pPr marL="317358" lvl="1" indent="-317358">
              <a:spcBef>
                <a:spcPts val="701"/>
              </a:spcBef>
              <a:spcAft>
                <a:spcPts val="526"/>
              </a:spcAft>
              <a:buFont typeface="Wingdings" panose="05000000000000000000" pitchFamily="2" charset="2"/>
              <a:buChar char=""/>
            </a:pPr>
            <a:r>
              <a:rPr lang="da-DK" sz="1400" dirty="0" smtClean="0"/>
              <a:t>Evne til optimering af tidsplan.</a:t>
            </a:r>
            <a:endParaRPr lang="da-DK" sz="1400" dirty="0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99EB7-E9F5-462E-BAC1-463FF3811A2F}" type="slidenum">
              <a:rPr lang="da-DK" smtClean="0"/>
              <a:pPr/>
              <a:t>10</a:t>
            </a:fld>
            <a:endParaRPr lang="da-DK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2400" dirty="0" smtClean="0"/>
              <a:t>Tidligt udbud - Tildelingskriterier</a:t>
            </a:r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val="40769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Elementer:</a:t>
            </a:r>
          </a:p>
          <a:p>
            <a:pPr lvl="1"/>
            <a:r>
              <a:rPr lang="da-DK" sz="1400" dirty="0" smtClean="0"/>
              <a:t>Skandinaviens største bibliotek</a:t>
            </a:r>
          </a:p>
          <a:p>
            <a:pPr lvl="1"/>
            <a:r>
              <a:rPr lang="da-DK" sz="1400" dirty="0" smtClean="0"/>
              <a:t>Europas største fuldautomatiske P-anlæg</a:t>
            </a:r>
          </a:p>
          <a:p>
            <a:pPr lvl="1"/>
            <a:r>
              <a:rPr lang="da-DK" sz="1400" dirty="0" smtClean="0"/>
              <a:t>87.000 m</a:t>
            </a:r>
            <a:r>
              <a:rPr lang="da-DK" sz="1400" baseline="30000" dirty="0" smtClean="0"/>
              <a:t>2</a:t>
            </a:r>
            <a:r>
              <a:rPr lang="da-DK" sz="1400" dirty="0" smtClean="0"/>
              <a:t> belægningsareal</a:t>
            </a:r>
          </a:p>
          <a:p>
            <a:pPr lvl="1"/>
            <a:r>
              <a:rPr lang="da-DK" sz="1400" dirty="0" smtClean="0"/>
              <a:t>Øvrige elementer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da-DK" sz="1400" dirty="0" smtClean="0"/>
              <a:t>Arealforandring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da-DK" sz="1400" dirty="0" smtClean="0"/>
              <a:t>Frilægning af åen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da-DK" sz="1400" dirty="0" smtClean="0"/>
              <a:t>Regulering af trafikale forhold, herunder koordinering med letbane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da-DK" sz="1400" dirty="0" smtClean="0"/>
              <a:t>Klimasikring/pumpe- og sluseanlæg</a:t>
            </a:r>
            <a:endParaRPr lang="da-DK" sz="1400" dirty="0"/>
          </a:p>
          <a:p>
            <a:pPr lvl="2">
              <a:buFont typeface="Courier New" panose="02070309020205020404" pitchFamily="49" charset="0"/>
              <a:buChar char="o"/>
            </a:pPr>
            <a:endParaRPr lang="da-DK" dirty="0" smtClean="0"/>
          </a:p>
          <a:p>
            <a:r>
              <a:rPr lang="da-DK" dirty="0" smtClean="0"/>
              <a:t>Samlet projektudgift ca. 2 mia. kr.</a:t>
            </a:r>
            <a:endParaRPr lang="da-DK" dirty="0"/>
          </a:p>
          <a:p>
            <a:pPr lvl="2">
              <a:buFont typeface="Courier New" panose="02070309020205020404" pitchFamily="49" charset="0"/>
              <a:buChar char="o"/>
            </a:pPr>
            <a:endParaRPr lang="da-DK" sz="1600" dirty="0" smtClean="0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99EB7-E9F5-462E-BAC1-463FF3811A2F}" type="slidenum">
              <a:rPr lang="da-DK" smtClean="0"/>
              <a:pPr/>
              <a:t>11</a:t>
            </a:fld>
            <a:endParaRPr lang="da-DK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2400" dirty="0" smtClean="0"/>
              <a:t>Dokk1 Aarhus</a:t>
            </a:r>
            <a:endParaRPr lang="da-DK" sz="2400" dirty="0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2296" y="1492250"/>
            <a:ext cx="3442298" cy="1676399"/>
          </a:xfrm>
          <a:prstGeom prst="rect">
            <a:avLst/>
          </a:prstGeom>
        </p:spPr>
      </p:pic>
      <p:sp>
        <p:nvSpPr>
          <p:cNvPr id="7" name="Tekstboks 6"/>
          <p:cNvSpPr txBox="1"/>
          <p:nvPr/>
        </p:nvSpPr>
        <p:spPr>
          <a:xfrm>
            <a:off x="8659068" y="3155950"/>
            <a:ext cx="14100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/>
              <a:t>© Aarhus Public Libraries</a:t>
            </a:r>
            <a:endParaRPr lang="da-DK" sz="800" dirty="0"/>
          </a:p>
        </p:txBody>
      </p:sp>
    </p:spTree>
    <p:extLst>
      <p:ext uri="{BB962C8B-B14F-4D97-AF65-F5344CB8AC3E}">
        <p14:creationId xmlns:p14="http://schemas.microsoft.com/office/powerpoint/2010/main" val="376929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800"/>
              </a:spcBef>
              <a:spcAft>
                <a:spcPts val="600"/>
              </a:spcAft>
            </a:pPr>
            <a:r>
              <a:rPr lang="da-DK" dirty="0" smtClean="0"/>
              <a:t>Mål:</a:t>
            </a:r>
          </a:p>
          <a:p>
            <a:pPr lvl="1">
              <a:spcAft>
                <a:spcPts val="600"/>
              </a:spcAft>
            </a:pPr>
            <a:r>
              <a:rPr lang="da-DK" sz="1400" dirty="0" smtClean="0"/>
              <a:t>Skabe størst mulig sikkerhed for overholdelse af den økonomiske ramme.</a:t>
            </a:r>
          </a:p>
          <a:p>
            <a:pPr lvl="1">
              <a:spcAft>
                <a:spcPts val="600"/>
              </a:spcAft>
            </a:pPr>
            <a:r>
              <a:rPr lang="da-DK" sz="1400" dirty="0" smtClean="0"/>
              <a:t>Skabe det optimale projekt inden for den økonomiske ramme.</a:t>
            </a:r>
          </a:p>
          <a:p>
            <a:pPr marL="317358" lvl="1" indent="-317358"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"/>
            </a:pPr>
            <a:r>
              <a:rPr lang="da-DK" sz="1400" dirty="0" smtClean="0"/>
              <a:t>Udbud af totalrådgivningsopgaven i en 2-faset projektkonkurrence med ekstern </a:t>
            </a:r>
            <a:r>
              <a:rPr lang="da-DK" sz="1400" dirty="0" err="1" smtClean="0"/>
              <a:t>quantity</a:t>
            </a:r>
            <a:r>
              <a:rPr lang="da-DK" sz="1400" dirty="0" smtClean="0"/>
              <a:t> </a:t>
            </a:r>
            <a:r>
              <a:rPr lang="da-DK" sz="1400" dirty="0" err="1" smtClean="0"/>
              <a:t>surveyor</a:t>
            </a:r>
            <a:r>
              <a:rPr lang="da-DK" sz="1400" dirty="0" smtClean="0"/>
              <a:t>.</a:t>
            </a:r>
            <a:endParaRPr lang="da-DK" sz="1400" dirty="0"/>
          </a:p>
          <a:p>
            <a:pPr marL="317358" lvl="1" indent="-317358"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"/>
            </a:pPr>
            <a:r>
              <a:rPr lang="da-DK" sz="1400" dirty="0" smtClean="0"/>
              <a:t>Udbudsprincipper for bygge- og anlægsarbejderne:</a:t>
            </a:r>
          </a:p>
          <a:p>
            <a:pPr lvl="1">
              <a:spcAft>
                <a:spcPts val="600"/>
              </a:spcAft>
            </a:pPr>
            <a:r>
              <a:rPr lang="da-DK" sz="1400" dirty="0" smtClean="0"/>
              <a:t>Entrepriseopdeling skal tilpasses det aktuelle marked.</a:t>
            </a:r>
          </a:p>
          <a:p>
            <a:pPr lvl="1">
              <a:spcAft>
                <a:spcPts val="600"/>
              </a:spcAft>
            </a:pPr>
            <a:r>
              <a:rPr lang="da-DK" sz="1400" dirty="0" smtClean="0"/>
              <a:t>Alle </a:t>
            </a:r>
            <a:r>
              <a:rPr lang="da-DK" sz="1400" dirty="0"/>
              <a:t>priser skal afgives på entydigt </a:t>
            </a:r>
            <a:r>
              <a:rPr lang="da-DK" sz="1400" dirty="0" smtClean="0"/>
              <a:t>grundlag.</a:t>
            </a:r>
            <a:endParaRPr lang="da-DK" sz="1400" dirty="0"/>
          </a:p>
          <a:p>
            <a:pPr lvl="1">
              <a:spcAft>
                <a:spcPts val="600"/>
              </a:spcAft>
            </a:pPr>
            <a:r>
              <a:rPr lang="da-DK" sz="1400" dirty="0"/>
              <a:t>Komplicerede entrepriseområder </a:t>
            </a:r>
            <a:r>
              <a:rPr lang="da-DK" sz="1400" dirty="0" smtClean="0"/>
              <a:t>udbydes, således at </a:t>
            </a:r>
            <a:r>
              <a:rPr lang="da-DK" sz="1400" dirty="0"/>
              <a:t>entreprenøren inddrages i </a:t>
            </a:r>
            <a:r>
              <a:rPr lang="da-DK" sz="1400" dirty="0" smtClean="0"/>
              <a:t>projektudformningen.</a:t>
            </a:r>
            <a:endParaRPr lang="da-DK" sz="1400" dirty="0"/>
          </a:p>
          <a:p>
            <a:pPr lvl="1">
              <a:spcAft>
                <a:spcPts val="600"/>
              </a:spcAft>
            </a:pPr>
            <a:r>
              <a:rPr lang="da-DK" sz="1400" dirty="0"/>
              <a:t>Ikke-komplicerede arbejder </a:t>
            </a:r>
            <a:r>
              <a:rPr lang="da-DK" sz="1400" dirty="0" smtClean="0"/>
              <a:t>udbydes </a:t>
            </a:r>
            <a:r>
              <a:rPr lang="da-DK" sz="1400" dirty="0"/>
              <a:t>på hovedprojektniveau.</a:t>
            </a:r>
          </a:p>
          <a:p>
            <a:pPr lvl="1">
              <a:spcAft>
                <a:spcPts val="600"/>
              </a:spcAft>
            </a:pPr>
            <a:r>
              <a:rPr lang="da-DK" sz="1400" dirty="0"/>
              <a:t>Arbejder med høj projektmæssig detaljeringsgrad </a:t>
            </a:r>
            <a:r>
              <a:rPr lang="da-DK" sz="1400" dirty="0" smtClean="0"/>
              <a:t>udbydes </a:t>
            </a:r>
            <a:r>
              <a:rPr lang="da-DK" sz="1400" dirty="0"/>
              <a:t>på </a:t>
            </a:r>
            <a:r>
              <a:rPr lang="da-DK" sz="1400" dirty="0" smtClean="0"/>
              <a:t>hovedprojektniveau.</a:t>
            </a:r>
            <a:endParaRPr lang="da-DK" sz="1400" dirty="0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99EB7-E9F5-462E-BAC1-463FF3811A2F}" type="slidenum">
              <a:rPr lang="da-DK" smtClean="0"/>
              <a:pPr/>
              <a:t>12</a:t>
            </a:fld>
            <a:endParaRPr lang="da-DK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2400" dirty="0" smtClean="0"/>
              <a:t>Dokk1 Aarhus - Udbudsstrategi</a:t>
            </a:r>
            <a:endParaRPr lang="da-DK" sz="2400" dirty="0"/>
          </a:p>
        </p:txBody>
      </p:sp>
      <p:pic>
        <p:nvPicPr>
          <p:cNvPr id="7" name="Billed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1492250"/>
            <a:ext cx="2157058" cy="1009503"/>
          </a:xfrm>
          <a:prstGeom prst="rect">
            <a:avLst/>
          </a:prstGeom>
        </p:spPr>
      </p:pic>
      <p:sp>
        <p:nvSpPr>
          <p:cNvPr id="9" name="Tekstboks 8"/>
          <p:cNvSpPr txBox="1"/>
          <p:nvPr/>
        </p:nvSpPr>
        <p:spPr>
          <a:xfrm>
            <a:off x="8659068" y="2505445"/>
            <a:ext cx="14100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/>
              <a:t>© Ophavsmanden </a:t>
            </a:r>
            <a:r>
              <a:rPr lang="da-DK" sz="800" dirty="0"/>
              <a:t>ukendt </a:t>
            </a:r>
          </a:p>
        </p:txBody>
      </p:sp>
    </p:spTree>
    <p:extLst>
      <p:ext uri="{BB962C8B-B14F-4D97-AF65-F5344CB8AC3E}">
        <p14:creationId xmlns:p14="http://schemas.microsoft.com/office/powerpoint/2010/main" val="151489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>
          <a:xfrm>
            <a:off x="1128712" y="2554114"/>
            <a:ext cx="8561388" cy="4567236"/>
          </a:xfrm>
        </p:spPr>
        <p:txBody>
          <a:bodyPr/>
          <a:lstStyle/>
          <a:p>
            <a:pPr marL="317358" lvl="1" indent="-317358">
              <a:spcBef>
                <a:spcPts val="701"/>
              </a:spcBef>
              <a:spcAft>
                <a:spcPts val="526"/>
              </a:spcAft>
              <a:buFont typeface="Wingdings" panose="05000000000000000000" pitchFamily="2" charset="2"/>
              <a:buChar char=""/>
            </a:pPr>
            <a:r>
              <a:rPr lang="da-DK" sz="1400" dirty="0" smtClean="0"/>
              <a:t>Udbudspakker:</a:t>
            </a:r>
          </a:p>
          <a:p>
            <a:pPr marL="660258" lvl="2" indent="-342900">
              <a:spcAft>
                <a:spcPts val="400"/>
              </a:spcAft>
              <a:buFont typeface="+mj-lt"/>
              <a:buAutoNum type="arabicPeriod"/>
            </a:pPr>
            <a:r>
              <a:rPr lang="da-DK" sz="1400" dirty="0" smtClean="0"/>
              <a:t>Automatisk P-anlæg</a:t>
            </a:r>
          </a:p>
          <a:p>
            <a:pPr marL="977616" lvl="3" indent="-342900">
              <a:spcAft>
                <a:spcPts val="400"/>
              </a:spcAft>
              <a:buFont typeface="Courier New" panose="02070309020205020404" pitchFamily="49" charset="0"/>
              <a:buChar char="o"/>
            </a:pPr>
            <a:r>
              <a:rPr lang="da-DK" sz="1400" dirty="0" smtClean="0"/>
              <a:t>Udbudt som en </a:t>
            </a:r>
            <a:r>
              <a:rPr lang="da-DK" sz="1400" dirty="0" err="1" smtClean="0"/>
              <a:t>turnkey</a:t>
            </a:r>
            <a:r>
              <a:rPr lang="da-DK" sz="1400" dirty="0"/>
              <a:t> </a:t>
            </a:r>
            <a:r>
              <a:rPr lang="da-DK" sz="1400" dirty="0" smtClean="0"/>
              <a:t>leverance i totalentreprise på baggrund af en beskrivelse af funktionskrav og et skitseprojekt.</a:t>
            </a:r>
          </a:p>
          <a:p>
            <a:pPr marL="660258" lvl="2" indent="-342900">
              <a:spcAft>
                <a:spcPts val="400"/>
              </a:spcAft>
              <a:buFont typeface="+mj-lt"/>
              <a:buAutoNum type="arabicPeriod"/>
            </a:pPr>
            <a:r>
              <a:rPr lang="da-DK" sz="1400" dirty="0" smtClean="0"/>
              <a:t>Råhus, lukning og byggeplads</a:t>
            </a:r>
          </a:p>
          <a:p>
            <a:pPr marL="977616" lvl="3" indent="-342900">
              <a:spcAft>
                <a:spcPts val="400"/>
              </a:spcAft>
              <a:buFont typeface="Courier New" panose="02070309020205020404" pitchFamily="49" charset="0"/>
              <a:buChar char="o"/>
            </a:pPr>
            <a:r>
              <a:rPr lang="da-DK" sz="1400" dirty="0"/>
              <a:t>Udbudt i </a:t>
            </a:r>
            <a:r>
              <a:rPr lang="da-DK" sz="1400" dirty="0" err="1"/>
              <a:t>partnering</a:t>
            </a:r>
            <a:r>
              <a:rPr lang="da-DK" sz="1400" dirty="0"/>
              <a:t> og på grundlag af udvidet dispositionsforslag, 3D model og komplet tilbudsliste for visse af arbejderne i entreprisen.</a:t>
            </a:r>
          </a:p>
          <a:p>
            <a:pPr marL="977616" lvl="3" indent="-342900">
              <a:spcAft>
                <a:spcPts val="400"/>
              </a:spcAft>
              <a:buFont typeface="Courier New" panose="02070309020205020404" pitchFamily="49" charset="0"/>
              <a:buChar char="o"/>
            </a:pPr>
            <a:r>
              <a:rPr lang="da-DK" sz="1400" dirty="0"/>
              <a:t>Udbudt med max</a:t>
            </a:r>
            <a:r>
              <a:rPr lang="da-DK" sz="1400" dirty="0" smtClean="0"/>
              <a:t>. pris.</a:t>
            </a:r>
            <a:endParaRPr lang="da-DK" sz="1400" dirty="0"/>
          </a:p>
          <a:p>
            <a:pPr marL="660258" lvl="2" indent="-342900">
              <a:spcAft>
                <a:spcPts val="400"/>
              </a:spcAft>
              <a:buFont typeface="+mj-lt"/>
              <a:buAutoNum type="arabicPeriod"/>
            </a:pPr>
            <a:r>
              <a:rPr lang="da-DK" sz="1400" dirty="0" smtClean="0"/>
              <a:t>Anlægsentreprise</a:t>
            </a:r>
            <a:endParaRPr lang="da-DK" sz="1400" dirty="0"/>
          </a:p>
          <a:p>
            <a:pPr marL="977616" lvl="3" indent="-342900">
              <a:spcAft>
                <a:spcPts val="400"/>
              </a:spcAft>
              <a:buFont typeface="Courier New" panose="02070309020205020404" pitchFamily="49" charset="0"/>
              <a:buChar char="o"/>
            </a:pPr>
            <a:r>
              <a:rPr lang="da-DK" sz="1400" dirty="0"/>
              <a:t>Udbudt på baggrund af projektforslag (80%) og med mængderegulerbar tilbudsliste og komplette </a:t>
            </a:r>
            <a:r>
              <a:rPr lang="da-DK" sz="1400" dirty="0" smtClean="0"/>
              <a:t>arbejdsbeskrivelser.</a:t>
            </a:r>
            <a:endParaRPr lang="da-DK" sz="1400" dirty="0"/>
          </a:p>
          <a:p>
            <a:pPr marL="660258" lvl="2" indent="-342900">
              <a:spcAft>
                <a:spcPts val="400"/>
              </a:spcAft>
              <a:buFont typeface="+mj-lt"/>
              <a:buAutoNum type="arabicPeriod"/>
            </a:pPr>
            <a:r>
              <a:rPr lang="da-DK" sz="1400" dirty="0" smtClean="0"/>
              <a:t>Indvendig aptering</a:t>
            </a:r>
          </a:p>
          <a:p>
            <a:pPr marL="977616" lvl="3" indent="-342900">
              <a:spcAft>
                <a:spcPts val="400"/>
              </a:spcAft>
              <a:buFont typeface="Courier New" panose="02070309020205020404" pitchFamily="49" charset="0"/>
              <a:buChar char="o"/>
            </a:pPr>
            <a:r>
              <a:rPr lang="da-DK" sz="1400" dirty="0"/>
              <a:t>Udbudt i fagentrepriser og på </a:t>
            </a:r>
            <a:r>
              <a:rPr lang="da-DK" sz="1400" dirty="0" smtClean="0"/>
              <a:t>hovedprojekt.</a:t>
            </a:r>
            <a:endParaRPr lang="da-DK" sz="1400" dirty="0"/>
          </a:p>
          <a:p>
            <a:pPr marL="660258" lvl="2" indent="-342900">
              <a:spcAft>
                <a:spcPts val="400"/>
              </a:spcAft>
              <a:buFont typeface="+mj-lt"/>
              <a:buAutoNum type="arabicPeriod"/>
            </a:pPr>
            <a:r>
              <a:rPr lang="da-DK" sz="1400" dirty="0" smtClean="0"/>
              <a:t>Tekniske installationer</a:t>
            </a:r>
          </a:p>
          <a:p>
            <a:pPr marL="977616" lvl="3" indent="-342900">
              <a:spcAft>
                <a:spcPts val="400"/>
              </a:spcAft>
              <a:buFont typeface="Courier New" panose="02070309020205020404" pitchFamily="49" charset="0"/>
              <a:buChar char="o"/>
            </a:pPr>
            <a:r>
              <a:rPr lang="da-DK" sz="1400" dirty="0"/>
              <a:t>Udbudt i fagentrepriser og på </a:t>
            </a:r>
            <a:r>
              <a:rPr lang="da-DK" sz="1400" dirty="0" smtClean="0"/>
              <a:t>hovedprojekt.</a:t>
            </a:r>
            <a:endParaRPr lang="da-DK" sz="1400" dirty="0"/>
          </a:p>
          <a:p>
            <a:pPr marL="660258" lvl="2" indent="-342900">
              <a:spcAft>
                <a:spcPts val="400"/>
              </a:spcAft>
              <a:buFont typeface="+mj-lt"/>
              <a:buAutoNum type="arabicPeriod"/>
            </a:pPr>
            <a:r>
              <a:rPr lang="da-DK" sz="1400" dirty="0" smtClean="0"/>
              <a:t>Belægning og udvendig aptering</a:t>
            </a:r>
            <a:endParaRPr lang="da-DK" sz="1400" dirty="0"/>
          </a:p>
          <a:p>
            <a:pPr marL="977616" lvl="3" indent="-342900">
              <a:spcAft>
                <a:spcPts val="400"/>
              </a:spcAft>
              <a:buFont typeface="Courier New" panose="02070309020205020404" pitchFamily="49" charset="0"/>
              <a:buChar char="o"/>
            </a:pPr>
            <a:r>
              <a:rPr lang="da-DK" sz="1400" dirty="0"/>
              <a:t>Udbudt i fagentrepriser og på hovedprojekt.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da-DK" sz="1400" dirty="0" smtClean="0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99EB7-E9F5-462E-BAC1-463FF3811A2F}" type="slidenum">
              <a:rPr lang="da-DK" smtClean="0">
                <a:solidFill>
                  <a:prstClr val="white"/>
                </a:solidFill>
              </a:rPr>
              <a:pPr/>
              <a:t>13</a:t>
            </a:fld>
            <a:endParaRPr lang="da-DK">
              <a:solidFill>
                <a:prstClr val="white"/>
              </a:solidFill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2400" dirty="0" smtClean="0"/>
              <a:t>Dokk1 Aarhus - Udbudsstrategi</a:t>
            </a:r>
            <a:endParaRPr lang="da-DK" sz="2400" dirty="0"/>
          </a:p>
        </p:txBody>
      </p:sp>
      <p:sp>
        <p:nvSpPr>
          <p:cNvPr id="7" name="Tekstboks 6"/>
          <p:cNvSpPr txBox="1"/>
          <p:nvPr/>
        </p:nvSpPr>
        <p:spPr>
          <a:xfrm>
            <a:off x="8659068" y="2781970"/>
            <a:ext cx="15963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/>
              <a:t>© </a:t>
            </a:r>
            <a:r>
              <a:rPr lang="da-DK" sz="800" dirty="0"/>
              <a:t>Aarhus Public Libraries</a:t>
            </a:r>
          </a:p>
        </p:txBody>
      </p:sp>
      <p:pic>
        <p:nvPicPr>
          <p:cNvPr id="8" name="Billed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6500" y="1257970"/>
            <a:ext cx="2529296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96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>
          <a:xfrm>
            <a:off x="1026220" y="2266082"/>
            <a:ext cx="8561388" cy="46994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a-DK" dirty="0" smtClean="0"/>
              <a:t>Entreprenørens pligt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400" dirty="0" smtClean="0"/>
              <a:t>Har ændringen </a:t>
            </a:r>
            <a:r>
              <a:rPr lang="da-DK" sz="1400" dirty="0" smtClean="0">
                <a:solidFill>
                  <a:srgbClr val="FF0000"/>
                </a:solidFill>
              </a:rPr>
              <a:t>”naturlig” sammenhæng </a:t>
            </a:r>
            <a:r>
              <a:rPr lang="da-DK" sz="1400" dirty="0" smtClean="0"/>
              <a:t>med de aftalte ydelser, har entreprenøren </a:t>
            </a:r>
            <a:r>
              <a:rPr lang="da-DK" sz="1400" dirty="0" smtClean="0">
                <a:solidFill>
                  <a:srgbClr val="FF0000"/>
                </a:solidFill>
              </a:rPr>
              <a:t>pligt</a:t>
            </a:r>
            <a:r>
              <a:rPr lang="da-DK" sz="1400" dirty="0" smtClean="0"/>
              <a:t> til at udføre sådanne ekstraarbejder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 smtClean="0"/>
              <a:t>Entreprenørens ret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400" dirty="0" smtClean="0"/>
              <a:t>Entreprenøren har omvendt også </a:t>
            </a:r>
            <a:r>
              <a:rPr lang="da-DK" sz="1400" dirty="0" smtClean="0">
                <a:solidFill>
                  <a:srgbClr val="FF0000"/>
                </a:solidFill>
              </a:rPr>
              <a:t>ret</a:t>
            </a:r>
            <a:r>
              <a:rPr lang="da-DK" sz="1400" dirty="0" smtClean="0"/>
              <a:t> til at udføre ekstraarbejder, med mindre bygherren påviser </a:t>
            </a:r>
            <a:r>
              <a:rPr lang="da-DK" sz="1400" dirty="0" smtClean="0">
                <a:solidFill>
                  <a:srgbClr val="FF0000"/>
                </a:solidFill>
              </a:rPr>
              <a:t>særlige forhold</a:t>
            </a:r>
            <a:r>
              <a:rPr lang="da-DK" sz="1400" dirty="0" smtClean="0"/>
              <a:t>, der begrunder, at bygherren lader en anden entreprenør udføre arbejdet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da-DK" sz="1400" dirty="0" smtClean="0"/>
              <a:t>Eksempler på </a:t>
            </a:r>
            <a:r>
              <a:rPr lang="da-DK" sz="1400" dirty="0" smtClean="0">
                <a:solidFill>
                  <a:srgbClr val="FF0000"/>
                </a:solidFill>
              </a:rPr>
              <a:t>særlige forhold</a:t>
            </a:r>
            <a:r>
              <a:rPr lang="da-DK" sz="1400" dirty="0" smtClean="0"/>
              <a:t>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da-DK" sz="1400" i="1" dirty="0" smtClean="0"/>
              <a:t>Urimelige økonomiske krav </a:t>
            </a:r>
            <a:r>
              <a:rPr lang="da-DK" sz="1400" dirty="0" smtClean="0"/>
              <a:t>fra entreprenøren.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da-DK" sz="1400" i="1" dirty="0" smtClean="0"/>
              <a:t>Dårlige erfaringer</a:t>
            </a:r>
            <a:r>
              <a:rPr lang="da-DK" sz="1400" dirty="0" smtClean="0"/>
              <a:t> med entreprenøren.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da-DK" sz="1400" dirty="0" smtClean="0"/>
              <a:t>Entreprenørens </a:t>
            </a:r>
            <a:r>
              <a:rPr lang="da-DK" sz="1400" i="1" dirty="0" smtClean="0"/>
              <a:t>forsinkelse.</a:t>
            </a:r>
          </a:p>
          <a:p>
            <a:pPr marL="288925" indent="-285750">
              <a:buFont typeface="Arial" charset="0"/>
              <a:buChar char="•"/>
            </a:pPr>
            <a:endParaRPr lang="da-DK" sz="1600" dirty="0" smtClean="0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399EB7-E9F5-462E-BAC1-463FF3811A2F}" type="slidenum">
              <a:rPr lang="da-DK" smtClean="0"/>
              <a:pPr>
                <a:defRPr/>
              </a:pPr>
              <a:t>14</a:t>
            </a:fld>
            <a:endParaRPr lang="da-DK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026220" y="1257970"/>
            <a:ext cx="8561388" cy="791865"/>
          </a:xfrm>
        </p:spPr>
        <p:txBody>
          <a:bodyPr/>
          <a:lstStyle/>
          <a:p>
            <a:r>
              <a:rPr lang="da-DK" dirty="0" smtClean="0"/>
              <a:t>Entreprenørens ret og pligt til at udføre ekstraarbejde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2320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077912" y="2266082"/>
            <a:ext cx="8589268" cy="3816424"/>
          </a:xfrm>
        </p:spPr>
        <p:txBody>
          <a:bodyPr/>
          <a:lstStyle/>
          <a:p>
            <a:pPr marL="0" indent="0">
              <a:spcAft>
                <a:spcPts val="800"/>
              </a:spcAft>
              <a:buNone/>
            </a:pPr>
            <a:r>
              <a:rPr lang="da-DK" dirty="0" smtClean="0"/>
              <a:t>AB 92 § 14, stk. 2 / ABT 93 § 14, stk. 2</a:t>
            </a:r>
          </a:p>
          <a:p>
            <a:pPr>
              <a:spcAft>
                <a:spcPts val="800"/>
              </a:spcAft>
              <a:buFont typeface="Arial" charset="0"/>
              <a:buChar char="•"/>
            </a:pPr>
            <a:r>
              <a:rPr lang="da-DK" dirty="0" smtClean="0"/>
              <a:t>Bygherrens ændringskrav skal fremsættes </a:t>
            </a:r>
            <a:r>
              <a:rPr lang="da-DK" dirty="0" smtClean="0">
                <a:solidFill>
                  <a:srgbClr val="FF0000"/>
                </a:solidFill>
              </a:rPr>
              <a:t>skriftligt</a:t>
            </a:r>
            <a:r>
              <a:rPr lang="da-DK" dirty="0" smtClean="0"/>
              <a:t>.</a:t>
            </a:r>
            <a:endParaRPr lang="da-DK" dirty="0" smtClean="0">
              <a:solidFill>
                <a:srgbClr val="FF0000"/>
              </a:solidFill>
            </a:endParaRPr>
          </a:p>
          <a:p>
            <a:pPr lvl="1">
              <a:spcAft>
                <a:spcPts val="800"/>
              </a:spcAft>
              <a:buFont typeface="Arial" charset="0"/>
              <a:buChar char="•"/>
            </a:pPr>
            <a:r>
              <a:rPr lang="da-DK" sz="1400" dirty="0" smtClean="0"/>
              <a:t>Entreprenøren kan kræve skriftlighed iagttaget som </a:t>
            </a:r>
            <a:r>
              <a:rPr lang="da-DK" sz="1400" dirty="0" smtClean="0">
                <a:solidFill>
                  <a:srgbClr val="FF0000"/>
                </a:solidFill>
              </a:rPr>
              <a:t>betingelse for at iværksætte ekstraarbejdet</a:t>
            </a:r>
            <a:r>
              <a:rPr lang="da-DK" sz="1400" dirty="0" smtClean="0"/>
              <a:t>.</a:t>
            </a:r>
          </a:p>
          <a:p>
            <a:pPr>
              <a:spcAft>
                <a:spcPts val="800"/>
              </a:spcAft>
              <a:buFont typeface="Arial" charset="0"/>
              <a:buChar char="•"/>
            </a:pPr>
            <a:r>
              <a:rPr lang="da-DK" dirty="0" smtClean="0"/>
              <a:t>En eventuel tillægsaftale om </a:t>
            </a:r>
            <a:r>
              <a:rPr lang="da-DK" dirty="0" smtClean="0">
                <a:solidFill>
                  <a:srgbClr val="FF0000"/>
                </a:solidFill>
              </a:rPr>
              <a:t>pris, tid og sikkerhed</a:t>
            </a:r>
            <a:r>
              <a:rPr lang="da-DK" dirty="0" smtClean="0"/>
              <a:t> skal ligeledes udfærdiges skriftligt og fremsættes ”snarest”.</a:t>
            </a:r>
          </a:p>
          <a:p>
            <a:pPr lvl="1">
              <a:spcAft>
                <a:spcPts val="800"/>
              </a:spcAft>
              <a:buFont typeface="Arial" charset="0"/>
              <a:buChar char="•"/>
            </a:pPr>
            <a:r>
              <a:rPr lang="da-DK" sz="1400" dirty="0" smtClean="0"/>
              <a:t>Entreprenøren kan således </a:t>
            </a:r>
            <a:r>
              <a:rPr lang="da-DK" sz="1400" dirty="0" smtClean="0">
                <a:solidFill>
                  <a:srgbClr val="FF0000"/>
                </a:solidFill>
              </a:rPr>
              <a:t>ikke kræve</a:t>
            </a:r>
            <a:r>
              <a:rPr lang="da-DK" sz="1400" dirty="0" smtClean="0"/>
              <a:t>, at der inden arbejdets igangsætning skal være indgået </a:t>
            </a:r>
            <a:r>
              <a:rPr lang="da-DK" sz="1400" dirty="0" smtClean="0">
                <a:solidFill>
                  <a:srgbClr val="FF0000"/>
                </a:solidFill>
              </a:rPr>
              <a:t>aftale om pris, tid og sikkerhed</a:t>
            </a:r>
            <a:r>
              <a:rPr lang="da-DK" sz="1400" dirty="0" smtClean="0"/>
              <a:t>.</a:t>
            </a:r>
            <a:endParaRPr lang="da-DK" sz="1400" dirty="0" smtClean="0">
              <a:solidFill>
                <a:srgbClr val="FF0000"/>
              </a:solidFill>
            </a:endParaRPr>
          </a:p>
          <a:p>
            <a:pPr>
              <a:spcAft>
                <a:spcPts val="800"/>
              </a:spcAft>
              <a:buFont typeface="Arial" charset="0"/>
              <a:buChar char="•"/>
            </a:pPr>
            <a:r>
              <a:rPr lang="da-DK" dirty="0" smtClean="0"/>
              <a:t>NB: Entreprenøren kan </a:t>
            </a:r>
            <a:r>
              <a:rPr lang="da-DK" i="1" dirty="0" smtClean="0"/>
              <a:t>standse arbejdet</a:t>
            </a:r>
            <a:r>
              <a:rPr lang="da-DK" dirty="0" smtClean="0"/>
              <a:t> ved bygherrens manglende betaling af ekstraarbejde.</a:t>
            </a:r>
            <a:endParaRPr lang="da-DK" sz="1400" dirty="0"/>
          </a:p>
        </p:txBody>
      </p:sp>
      <p:sp>
        <p:nvSpPr>
          <p:cNvPr id="4100" name="Pladsholder til diasnumm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5363" eaLnBrk="0" hangingPunct="0">
              <a:defRPr sz="26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95363" eaLnBrk="0" hangingPunct="0">
              <a:defRPr sz="2600"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95363" eaLnBrk="0" hangingPunct="0">
              <a:defRPr sz="2600"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95363" eaLnBrk="0" hangingPunct="0">
              <a:defRPr sz="2600"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95363" eaLnBrk="0" hangingPunct="0">
              <a:defRPr sz="2600"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A00930D7-0486-4A87-8450-63E24F035F13}" type="slidenum">
              <a:rPr lang="da-DK" sz="1000" b="0" smtClean="0">
                <a:solidFill>
                  <a:schemeClr val="bg1"/>
                </a:solidFill>
                <a:latin typeface="+mn-lt"/>
              </a:rPr>
              <a:pPr eaLnBrk="1" hangingPunct="1"/>
              <a:t>15</a:t>
            </a:fld>
            <a:endParaRPr lang="da-DK" sz="1000" b="0" dirty="0" smtClea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98228" y="1257970"/>
            <a:ext cx="8561388" cy="648072"/>
          </a:xfrm>
        </p:spPr>
        <p:txBody>
          <a:bodyPr/>
          <a:lstStyle/>
          <a:p>
            <a:r>
              <a:rPr lang="da-DK" dirty="0"/>
              <a:t>Skriftlighed som krav </a:t>
            </a:r>
            <a:r>
              <a:rPr lang="da-DK" dirty="0" smtClean="0"/>
              <a:t>for bestilling af ekstraarbejde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8520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>
          <a:xfrm>
            <a:off x="1065213" y="2266082"/>
            <a:ext cx="8561388" cy="4680520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da-DK" dirty="0" smtClean="0"/>
              <a:t>Prisen for et ekstraarbejde fastlægges på baggrund af:</a:t>
            </a:r>
          </a:p>
          <a:p>
            <a:pPr lvl="1">
              <a:buFont typeface="Arial" charset="0"/>
              <a:buChar char="•"/>
            </a:pPr>
            <a:r>
              <a:rPr lang="da-DK" sz="1400" dirty="0" smtClean="0">
                <a:solidFill>
                  <a:srgbClr val="FF0000"/>
                </a:solidFill>
              </a:rPr>
              <a:t>Aftalt pris</a:t>
            </a:r>
            <a:r>
              <a:rPr lang="da-DK" sz="1400" dirty="0" smtClean="0"/>
              <a:t>, jf. AB 92 § 14, stk. 2 / ABT 93 § 14, stk. 2</a:t>
            </a:r>
          </a:p>
          <a:p>
            <a:pPr lvl="1">
              <a:buFont typeface="Arial" charset="0"/>
              <a:buChar char="•"/>
            </a:pPr>
            <a:r>
              <a:rPr lang="da-DK" sz="1400" dirty="0" smtClean="0"/>
              <a:t>Fastlagte </a:t>
            </a:r>
            <a:r>
              <a:rPr lang="da-DK" sz="1400" dirty="0" smtClean="0">
                <a:solidFill>
                  <a:srgbClr val="FF0000"/>
                </a:solidFill>
              </a:rPr>
              <a:t>enhedspriser</a:t>
            </a:r>
            <a:r>
              <a:rPr lang="da-DK" sz="1400" dirty="0" smtClean="0"/>
              <a:t>, jf. AB 92 § 14, stk. 3 / ABT 93  § 14, stk. 3:</a:t>
            </a:r>
          </a:p>
          <a:p>
            <a:pPr lvl="2">
              <a:buFont typeface="Arial" charset="0"/>
              <a:buChar char="•"/>
            </a:pPr>
            <a:r>
              <a:rPr lang="da-DK" sz="1400" i="1" dirty="0" smtClean="0"/>
              <a:t>Variationsgrænser:</a:t>
            </a:r>
          </a:p>
          <a:p>
            <a:pPr lvl="3">
              <a:buFont typeface="Arial" charset="0"/>
              <a:buChar char="•"/>
            </a:pPr>
            <a:r>
              <a:rPr lang="da-DK" sz="1400" dirty="0" smtClean="0"/>
              <a:t>+/- 15 % af entreprisesummen</a:t>
            </a:r>
          </a:p>
          <a:p>
            <a:pPr lvl="3">
              <a:buFont typeface="Arial" charset="0"/>
              <a:buChar char="•"/>
            </a:pPr>
            <a:r>
              <a:rPr lang="da-DK" sz="1400" dirty="0" smtClean="0"/>
              <a:t>+/- 100 % af den enkelte post</a:t>
            </a:r>
            <a:endParaRPr lang="da-DK" sz="1400" dirty="0" smtClean="0">
              <a:solidFill>
                <a:srgbClr val="FF0000"/>
              </a:solidFill>
            </a:endParaRPr>
          </a:p>
          <a:p>
            <a:pPr lvl="2">
              <a:buFont typeface="Arial" charset="0"/>
              <a:buChar char="•"/>
            </a:pPr>
            <a:r>
              <a:rPr lang="da-DK" sz="1400" i="1" dirty="0" smtClean="0"/>
              <a:t>Opgørelse af variationsgrænser:</a:t>
            </a:r>
            <a:endParaRPr lang="da-DK" sz="1400" i="1" dirty="0"/>
          </a:p>
          <a:p>
            <a:pPr lvl="3">
              <a:buFont typeface="Arial" charset="0"/>
              <a:buChar char="•"/>
            </a:pPr>
            <a:r>
              <a:rPr lang="da-DK" sz="1400" dirty="0" smtClean="0"/>
              <a:t>Bruttometoden</a:t>
            </a:r>
          </a:p>
          <a:p>
            <a:pPr lvl="3">
              <a:buFont typeface="Arial" charset="0"/>
              <a:buChar char="•"/>
            </a:pPr>
            <a:r>
              <a:rPr lang="da-DK" sz="1400" dirty="0" smtClean="0"/>
              <a:t>Nettometoden</a:t>
            </a:r>
          </a:p>
          <a:p>
            <a:pPr lvl="3">
              <a:buFont typeface="Arial" charset="0"/>
              <a:buChar char="•"/>
            </a:pPr>
            <a:r>
              <a:rPr lang="da-DK" sz="1400" dirty="0" smtClean="0"/>
              <a:t>Bredbåndsmetoden</a:t>
            </a:r>
          </a:p>
          <a:p>
            <a:pPr lvl="3">
              <a:buFont typeface="Arial" charset="0"/>
              <a:buChar char="•"/>
            </a:pPr>
            <a:r>
              <a:rPr lang="da-DK" sz="1400" dirty="0" smtClean="0"/>
              <a:t>Post for post metoden</a:t>
            </a:r>
          </a:p>
          <a:p>
            <a:pPr lvl="2">
              <a:buFont typeface="Arial" charset="0"/>
              <a:buChar char="•"/>
            </a:pPr>
            <a:r>
              <a:rPr lang="da-DK" sz="1400" dirty="0" smtClean="0"/>
              <a:t>Hvis variationsgrænsen </a:t>
            </a:r>
            <a:r>
              <a:rPr lang="da-DK" sz="1400" dirty="0" smtClean="0">
                <a:solidFill>
                  <a:srgbClr val="FF0000"/>
                </a:solidFill>
              </a:rPr>
              <a:t>overskrides</a:t>
            </a:r>
            <a:r>
              <a:rPr lang="da-DK" sz="1400" dirty="0" smtClean="0"/>
              <a:t>, korrigeres enhedspriserne i forhold til de </a:t>
            </a:r>
            <a:r>
              <a:rPr lang="da-DK" sz="1400" i="1" dirty="0" smtClean="0"/>
              <a:t>konkrete omstændigheder </a:t>
            </a:r>
            <a:r>
              <a:rPr lang="da-DK" sz="1400" dirty="0" smtClean="0"/>
              <a:t>(kompensation for meromkostninger og gener) til </a:t>
            </a:r>
            <a:r>
              <a:rPr lang="da-DK" sz="1400" i="1" dirty="0" smtClean="0"/>
              <a:t>den enhedspris</a:t>
            </a:r>
            <a:r>
              <a:rPr lang="da-DK" sz="1400" dirty="0" smtClean="0"/>
              <a:t>,  som entreprenøren </a:t>
            </a:r>
            <a:r>
              <a:rPr lang="da-DK" sz="1400" i="1" dirty="0" smtClean="0"/>
              <a:t>må antages at ville have givet</a:t>
            </a:r>
            <a:r>
              <a:rPr lang="da-DK" sz="1400" dirty="0" smtClean="0"/>
              <a:t>, hvis entreprenøren fra starten havde været bekendt med det faktiske omfang.</a:t>
            </a:r>
          </a:p>
          <a:p>
            <a:pPr lvl="2">
              <a:buFont typeface="Arial" charset="0"/>
              <a:buChar char="•"/>
            </a:pPr>
            <a:r>
              <a:rPr lang="da-DK" sz="1400" dirty="0" smtClean="0">
                <a:solidFill>
                  <a:srgbClr val="FF0000"/>
                </a:solidFill>
              </a:rPr>
              <a:t>Formodningen </a:t>
            </a:r>
            <a:r>
              <a:rPr lang="da-DK" sz="1400" dirty="0" smtClean="0"/>
              <a:t>for at afgivne enhedspriser indeholder </a:t>
            </a:r>
            <a:r>
              <a:rPr lang="da-DK" sz="1400" dirty="0" smtClean="0">
                <a:solidFill>
                  <a:srgbClr val="FF0000"/>
                </a:solidFill>
              </a:rPr>
              <a:t>samtlige omkostninger</a:t>
            </a:r>
            <a:r>
              <a:rPr lang="da-DK" sz="1400" dirty="0" smtClean="0"/>
              <a:t>, sådan at et ekstraarbejde betales ved at gange opmålte mængder med de relevante enhedspriser.</a:t>
            </a:r>
          </a:p>
          <a:p>
            <a:pPr lvl="1">
              <a:buFont typeface="Arial" charset="0"/>
              <a:buChar char="•"/>
            </a:pPr>
            <a:r>
              <a:rPr lang="da-DK" sz="1400" dirty="0" smtClean="0"/>
              <a:t>Regningsarbejder, jf. AB 92 § 14, stk. 4  / ABT 93 § 14, stk. 4.</a:t>
            </a:r>
            <a:endParaRPr lang="da-DK" sz="1400" dirty="0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399EB7-E9F5-462E-BAC1-463FF3811A2F}" type="slidenum">
              <a:rPr lang="da-DK" smtClean="0"/>
              <a:pPr>
                <a:defRPr/>
              </a:pPr>
              <a:t>16</a:t>
            </a:fld>
            <a:endParaRPr lang="da-DK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098228" y="1329978"/>
            <a:ext cx="8561388" cy="791865"/>
          </a:xfrm>
        </p:spPr>
        <p:txBody>
          <a:bodyPr/>
          <a:lstStyle/>
          <a:p>
            <a:r>
              <a:rPr lang="da-DK" dirty="0" smtClean="0"/>
              <a:t>Opgørelse af merbetaling vedrørende ekstraarbejde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982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>
          <a:xfrm>
            <a:off x="1026220" y="2122066"/>
            <a:ext cx="8561388" cy="5040560"/>
          </a:xfrm>
        </p:spPr>
        <p:txBody>
          <a:bodyPr/>
          <a:lstStyle/>
          <a:p>
            <a:r>
              <a:rPr lang="da-DK" dirty="0" smtClean="0"/>
              <a:t>Ydelsesbeskrivelsens pkt. 4.1.1</a:t>
            </a:r>
          </a:p>
          <a:p>
            <a:pPr lvl="1"/>
            <a:r>
              <a:rPr lang="da-DK" sz="1400" dirty="0" smtClean="0"/>
              <a:t>Byggelederen </a:t>
            </a:r>
            <a:r>
              <a:rPr lang="da-DK" sz="1400" dirty="0"/>
              <a:t>repræsenterer </a:t>
            </a:r>
            <a:r>
              <a:rPr lang="da-DK" sz="1400" dirty="0" smtClean="0"/>
              <a:t>bygherren over </a:t>
            </a:r>
            <a:r>
              <a:rPr lang="da-DK" sz="1400" dirty="0"/>
              <a:t>for </a:t>
            </a:r>
            <a:r>
              <a:rPr lang="da-DK" sz="1400" dirty="0" smtClean="0"/>
              <a:t>entreprenørerne med </a:t>
            </a:r>
            <a:r>
              <a:rPr lang="da-DK" sz="1400" dirty="0"/>
              <a:t>hensyn til arbejdets </a:t>
            </a:r>
            <a:r>
              <a:rPr lang="da-DK" sz="1400" dirty="0" smtClean="0"/>
              <a:t>tilrettelæggelse og </a:t>
            </a:r>
            <a:r>
              <a:rPr lang="da-DK" sz="1400" dirty="0"/>
              <a:t>udførelse og har de beføjelser </a:t>
            </a:r>
            <a:r>
              <a:rPr lang="da-DK" sz="1400" dirty="0" smtClean="0"/>
              <a:t>og forpligtelser</a:t>
            </a:r>
            <a:r>
              <a:rPr lang="da-DK" sz="1400" dirty="0"/>
              <a:t>, som er angivet i AB 92, § </a:t>
            </a:r>
            <a:r>
              <a:rPr lang="da-DK" sz="1400" dirty="0" smtClean="0"/>
              <a:t>17.</a:t>
            </a:r>
          </a:p>
          <a:p>
            <a:pPr lvl="1"/>
            <a:r>
              <a:rPr lang="da-DK" sz="1400" dirty="0" smtClean="0"/>
              <a:t>Byggelederen </a:t>
            </a:r>
            <a:r>
              <a:rPr lang="da-DK" sz="1400" dirty="0"/>
              <a:t>udfærdiger rapporter til </a:t>
            </a:r>
            <a:r>
              <a:rPr lang="da-DK" sz="1400" dirty="0" smtClean="0"/>
              <a:t>orientering af bygherren </a:t>
            </a:r>
            <a:r>
              <a:rPr lang="da-DK" sz="1400" dirty="0"/>
              <a:t>om byggeriets tidsmæssige og </a:t>
            </a:r>
            <a:r>
              <a:rPr lang="da-DK" sz="1400" dirty="0" smtClean="0"/>
              <a:t>økonomiske forløb </a:t>
            </a:r>
            <a:r>
              <a:rPr lang="da-DK" sz="1400" dirty="0"/>
              <a:t>og foranlediger, at </a:t>
            </a:r>
            <a:r>
              <a:rPr lang="da-DK" sz="1400" dirty="0" smtClean="0"/>
              <a:t>bygherrens godkendelse af </a:t>
            </a:r>
            <a:r>
              <a:rPr lang="da-DK" sz="1400" dirty="0"/>
              <a:t>dispositioner under </a:t>
            </a:r>
            <a:r>
              <a:rPr lang="da-DK" sz="1400" dirty="0" smtClean="0"/>
              <a:t>byggeriets forløb </a:t>
            </a:r>
            <a:r>
              <a:rPr lang="da-DK" sz="1400" dirty="0"/>
              <a:t>indhentes</a:t>
            </a:r>
            <a:r>
              <a:rPr lang="da-DK" sz="1400" dirty="0" smtClean="0"/>
              <a:t>.</a:t>
            </a:r>
          </a:p>
          <a:p>
            <a:r>
              <a:rPr lang="da-DK" dirty="0" smtClean="0"/>
              <a:t>Ydelsesbeskrivelsens pkt. 4.1.2</a:t>
            </a:r>
          </a:p>
          <a:p>
            <a:pPr lvl="1"/>
            <a:r>
              <a:rPr lang="da-DK" sz="1400" dirty="0"/>
              <a:t>Byggelederen </a:t>
            </a:r>
            <a:r>
              <a:rPr lang="da-DK" sz="1400" dirty="0">
                <a:solidFill>
                  <a:srgbClr val="FF0000"/>
                </a:solidFill>
              </a:rPr>
              <a:t>styrer byggeriets samlede </a:t>
            </a:r>
            <a:r>
              <a:rPr lang="da-DK" sz="1400" dirty="0" smtClean="0">
                <a:solidFill>
                  <a:srgbClr val="FF0000"/>
                </a:solidFill>
              </a:rPr>
              <a:t>tidsmæssige forløb </a:t>
            </a:r>
            <a:r>
              <a:rPr lang="da-DK" sz="1400" dirty="0"/>
              <a:t>og dokumentationen </a:t>
            </a:r>
            <a:r>
              <a:rPr lang="da-DK" sz="1400" dirty="0" smtClean="0"/>
              <a:t>heraf.</a:t>
            </a:r>
          </a:p>
          <a:p>
            <a:pPr lvl="1"/>
            <a:r>
              <a:rPr lang="da-DK" sz="1400" dirty="0" smtClean="0"/>
              <a:t>Byggelederen </a:t>
            </a:r>
            <a:r>
              <a:rPr lang="da-DK" sz="1400" dirty="0">
                <a:solidFill>
                  <a:srgbClr val="FF0000"/>
                </a:solidFill>
              </a:rPr>
              <a:t>udarbejder og ajourfører tidsplaner </a:t>
            </a:r>
            <a:r>
              <a:rPr lang="da-DK" sz="1400" dirty="0" smtClean="0"/>
              <a:t>i samarbejde </a:t>
            </a:r>
            <a:r>
              <a:rPr lang="da-DK" sz="1400" dirty="0"/>
              <a:t>med fagtilsynet og de udførende </a:t>
            </a:r>
            <a:r>
              <a:rPr lang="da-DK" sz="1400" dirty="0" smtClean="0"/>
              <a:t>på grundlag </a:t>
            </a:r>
            <a:r>
              <a:rPr lang="da-DK" sz="1400" dirty="0"/>
              <a:t>af </a:t>
            </a:r>
            <a:r>
              <a:rPr lang="da-DK" sz="1400" dirty="0" smtClean="0"/>
              <a:t>udbudstidsplanen.</a:t>
            </a:r>
          </a:p>
          <a:p>
            <a:pPr lvl="1"/>
            <a:r>
              <a:rPr lang="da-DK" sz="1400" dirty="0" smtClean="0"/>
              <a:t>Byggelederen </a:t>
            </a:r>
            <a:r>
              <a:rPr lang="da-DK" sz="1400" dirty="0">
                <a:solidFill>
                  <a:srgbClr val="FF0000"/>
                </a:solidFill>
              </a:rPr>
              <a:t>registrerer arbejdets stade </a:t>
            </a:r>
            <a:r>
              <a:rPr lang="da-DK" sz="1400" dirty="0" smtClean="0"/>
              <a:t>på grundlag </a:t>
            </a:r>
            <a:r>
              <a:rPr lang="da-DK" sz="1400" dirty="0"/>
              <a:t>af oplysninger fra fagtilsyn og </a:t>
            </a:r>
            <a:r>
              <a:rPr lang="da-DK" sz="1400" dirty="0" smtClean="0"/>
              <a:t>registrerer vejrlig </a:t>
            </a:r>
            <a:r>
              <a:rPr lang="da-DK" sz="1400" dirty="0"/>
              <a:t>og </a:t>
            </a:r>
            <a:r>
              <a:rPr lang="da-DK" sz="1400" dirty="0" smtClean="0"/>
              <a:t>spilddage.</a:t>
            </a:r>
          </a:p>
          <a:p>
            <a:pPr lvl="1"/>
            <a:r>
              <a:rPr lang="da-DK" sz="1400" dirty="0" smtClean="0"/>
              <a:t>Byggelederen </a:t>
            </a:r>
            <a:r>
              <a:rPr lang="da-DK" sz="1400" dirty="0">
                <a:solidFill>
                  <a:srgbClr val="FF0000"/>
                </a:solidFill>
              </a:rPr>
              <a:t>udfærdiger rapporter til </a:t>
            </a:r>
            <a:r>
              <a:rPr lang="da-DK" sz="1400" dirty="0" smtClean="0">
                <a:solidFill>
                  <a:srgbClr val="FF0000"/>
                </a:solidFill>
              </a:rPr>
              <a:t>bygherren </a:t>
            </a:r>
            <a:r>
              <a:rPr lang="da-DK" sz="1400" dirty="0"/>
              <a:t>og </a:t>
            </a:r>
            <a:r>
              <a:rPr lang="da-DK" sz="1400" dirty="0" smtClean="0"/>
              <a:t>til projekterende </a:t>
            </a:r>
            <a:r>
              <a:rPr lang="da-DK" sz="1400" dirty="0"/>
              <a:t>rådgivere om byggeriets </a:t>
            </a:r>
            <a:r>
              <a:rPr lang="da-DK" sz="1400" dirty="0" smtClean="0"/>
              <a:t>tidsmæssige forløb </a:t>
            </a:r>
            <a:r>
              <a:rPr lang="da-DK" sz="1400" dirty="0"/>
              <a:t>og foranlediger i samarbejde med </a:t>
            </a:r>
            <a:r>
              <a:rPr lang="da-DK" sz="1400" dirty="0" smtClean="0"/>
              <a:t>fag</a:t>
            </a:r>
            <a:r>
              <a:rPr lang="da-DK" sz="1400" dirty="0"/>
              <a:t>tilsyn, at de tidsmæssige konsekvenser af </a:t>
            </a:r>
            <a:r>
              <a:rPr lang="da-DK" sz="1400" dirty="0" smtClean="0"/>
              <a:t>ændringer under </a:t>
            </a:r>
            <a:r>
              <a:rPr lang="da-DK" sz="1400" dirty="0"/>
              <a:t>byggeriets udførelse aftales med </a:t>
            </a:r>
            <a:r>
              <a:rPr lang="da-DK" sz="1400" dirty="0" smtClean="0"/>
              <a:t>de involverede </a:t>
            </a:r>
            <a:r>
              <a:rPr lang="da-DK" sz="1400" dirty="0"/>
              <a:t>parter</a:t>
            </a:r>
            <a:r>
              <a:rPr lang="da-DK" sz="1400" dirty="0" smtClean="0"/>
              <a:t>.</a:t>
            </a:r>
          </a:p>
          <a:p>
            <a:r>
              <a:rPr lang="da-DK" dirty="0" smtClean="0"/>
              <a:t>Ydelsesbeskrivelsens pkt. 4.1.3</a:t>
            </a:r>
          </a:p>
          <a:p>
            <a:pPr lvl="1"/>
            <a:r>
              <a:rPr lang="da-DK" sz="1400" dirty="0" smtClean="0"/>
              <a:t>Byggelederen </a:t>
            </a:r>
            <a:r>
              <a:rPr lang="da-DK" sz="1400" dirty="0">
                <a:solidFill>
                  <a:srgbClr val="FF0000"/>
                </a:solidFill>
              </a:rPr>
              <a:t>behandler</a:t>
            </a:r>
            <a:r>
              <a:rPr lang="da-DK" sz="1400" dirty="0"/>
              <a:t> i samarbejde med </a:t>
            </a:r>
            <a:r>
              <a:rPr lang="da-DK" sz="1400" dirty="0" smtClean="0"/>
              <a:t>fagtilsynet </a:t>
            </a:r>
            <a:r>
              <a:rPr lang="da-DK" sz="1400" dirty="0" smtClean="0">
                <a:solidFill>
                  <a:srgbClr val="FF0000"/>
                </a:solidFill>
              </a:rPr>
              <a:t>krav </a:t>
            </a:r>
            <a:r>
              <a:rPr lang="da-DK" sz="1400" dirty="0">
                <a:solidFill>
                  <a:srgbClr val="FF0000"/>
                </a:solidFill>
              </a:rPr>
              <a:t>fra </a:t>
            </a:r>
            <a:r>
              <a:rPr lang="da-DK" sz="1400" dirty="0" smtClean="0">
                <a:solidFill>
                  <a:srgbClr val="FF0000"/>
                </a:solidFill>
              </a:rPr>
              <a:t>entreprenørerne </a:t>
            </a:r>
            <a:r>
              <a:rPr lang="da-DK" sz="1400" dirty="0" smtClean="0"/>
              <a:t>som følge af ekstraarbejder eller forlænget byggetid.</a:t>
            </a:r>
            <a:endParaRPr lang="da-DK" sz="1400" dirty="0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399EB7-E9F5-462E-BAC1-463FF3811A2F}" type="slidenum">
              <a:rPr lang="da-DK" smtClean="0"/>
              <a:pPr>
                <a:defRPr/>
              </a:pPr>
              <a:t>17</a:t>
            </a:fld>
            <a:endParaRPr lang="da-DK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170236" y="1257970"/>
            <a:ext cx="8561388" cy="791865"/>
          </a:xfrm>
        </p:spPr>
        <p:txBody>
          <a:bodyPr/>
          <a:lstStyle/>
          <a:p>
            <a:r>
              <a:rPr lang="da-DK" dirty="0" smtClean="0"/>
              <a:t>Byggeledelsens opgaver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9371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dsholder til indhol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1405587"/>
              </p:ext>
            </p:extLst>
          </p:nvPr>
        </p:nvGraphicFramePr>
        <p:xfrm>
          <a:off x="1098228" y="2500100"/>
          <a:ext cx="8640960" cy="33750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59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163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41293"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000" dirty="0">
                          <a:effectLst/>
                        </a:rPr>
                        <a:t>Forsinkelse som følge af:</a:t>
                      </a:r>
                      <a:endParaRPr lang="da-DK" sz="1000" dirty="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65503" marR="6550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000" dirty="0">
                          <a:effectLst/>
                        </a:rPr>
                        <a:t>§ 27, stk. 1, nr. 1</a:t>
                      </a:r>
                      <a:endParaRPr lang="da-DK" sz="1000" dirty="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65503" marR="6550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000">
                          <a:effectLst/>
                        </a:rPr>
                        <a:t>§ 27, stk. 1, nr. 2</a:t>
                      </a:r>
                      <a:endParaRPr lang="da-DK" sz="100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65503" marR="6550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000">
                          <a:effectLst/>
                        </a:rPr>
                        <a:t>§ 27, stk. 2, nr. 1</a:t>
                      </a:r>
                      <a:endParaRPr lang="da-DK" sz="100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65503" marR="6550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000">
                          <a:effectLst/>
                        </a:rPr>
                        <a:t>§ 27, stk. 2, nr. 2</a:t>
                      </a:r>
                      <a:endParaRPr lang="da-DK" sz="100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65503" marR="6550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000">
                          <a:effectLst/>
                        </a:rPr>
                        <a:t>§ 27, stk. 3</a:t>
                      </a:r>
                      <a:endParaRPr lang="da-DK" sz="100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65503" marR="6550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428"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000" dirty="0">
                          <a:effectLst/>
                        </a:rPr>
                        <a:t>Bygherrens ændringer </a:t>
                      </a:r>
                    </a:p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000" dirty="0">
                          <a:effectLst/>
                        </a:rPr>
                        <a:t>(§24, stk. 1, nr. 1)</a:t>
                      </a:r>
                      <a:endParaRPr lang="da-DK" sz="1000" dirty="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65503" marR="6550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000" dirty="0">
                          <a:effectLst/>
                        </a:rPr>
                        <a:t> </a:t>
                      </a:r>
                      <a:endParaRPr lang="da-DK" sz="1000" dirty="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65503" marR="6550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000" dirty="0">
                          <a:effectLst/>
                        </a:rPr>
                        <a:t> </a:t>
                      </a:r>
                      <a:endParaRPr lang="da-DK" sz="1000" dirty="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65503" marR="6550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000" b="1" dirty="0">
                          <a:effectLst/>
                        </a:rPr>
                        <a:t>Godtgørelse</a:t>
                      </a:r>
                      <a:endParaRPr lang="da-DK" sz="1000" b="1" dirty="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65503" marR="6550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000">
                          <a:effectLst/>
                        </a:rPr>
                        <a:t> </a:t>
                      </a:r>
                      <a:endParaRPr lang="da-DK" sz="100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65503" marR="6550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000">
                          <a:effectLst/>
                        </a:rPr>
                        <a:t> </a:t>
                      </a:r>
                      <a:endParaRPr lang="da-DK" sz="100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65503" marR="65503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0060"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000">
                          <a:effectLst/>
                        </a:rPr>
                        <a:t>Bygherrens forhold</a:t>
                      </a:r>
                    </a:p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000">
                          <a:effectLst/>
                        </a:rPr>
                        <a:t>(§ 24, stk. 1, nr. 2, 1. led)</a:t>
                      </a:r>
                      <a:endParaRPr lang="da-DK" sz="100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65503" marR="6550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000" b="1" dirty="0">
                          <a:effectLst/>
                        </a:rPr>
                        <a:t>Erstatning</a:t>
                      </a:r>
                      <a:r>
                        <a:rPr lang="da-DK" sz="1000" dirty="0">
                          <a:effectLst/>
                        </a:rPr>
                        <a:t>, hvis BH har udvist forsømmelse eller fejl</a:t>
                      </a:r>
                      <a:endParaRPr lang="da-DK" sz="1000" dirty="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65503" marR="6550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000" dirty="0">
                          <a:effectLst/>
                        </a:rPr>
                        <a:t> </a:t>
                      </a:r>
                      <a:endParaRPr lang="da-DK" sz="1000" dirty="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65503" marR="6550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000" dirty="0">
                          <a:effectLst/>
                        </a:rPr>
                        <a:t> </a:t>
                      </a:r>
                      <a:endParaRPr lang="da-DK" sz="1000" dirty="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65503" marR="6550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000" b="1" dirty="0">
                          <a:effectLst/>
                        </a:rPr>
                        <a:t>Godtgørelse</a:t>
                      </a:r>
                      <a:r>
                        <a:rPr lang="da-DK" sz="1000" dirty="0">
                          <a:effectLst/>
                        </a:rPr>
                        <a:t>, hvis BH ikke har udvist forsømmelse eller fejl</a:t>
                      </a:r>
                      <a:endParaRPr lang="da-DK" sz="1000" dirty="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65503" marR="6550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000">
                          <a:effectLst/>
                        </a:rPr>
                        <a:t> </a:t>
                      </a:r>
                      <a:endParaRPr lang="da-DK" sz="100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65503" marR="6550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1595"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000" dirty="0">
                          <a:effectLst/>
                        </a:rPr>
                        <a:t>Anden entreprenørs eller anden aftaleparts forsinkelse </a:t>
                      </a:r>
                    </a:p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000" dirty="0">
                          <a:effectLst/>
                        </a:rPr>
                        <a:t>(§ 24, stk. 1, nr. 2, 2. led)</a:t>
                      </a:r>
                      <a:endParaRPr lang="da-DK" sz="1000" dirty="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65503" marR="6550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000">
                          <a:effectLst/>
                        </a:rPr>
                        <a:t> </a:t>
                      </a:r>
                      <a:endParaRPr lang="da-DK" sz="100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65503" marR="6550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000" b="1" dirty="0">
                          <a:effectLst/>
                        </a:rPr>
                        <a:t>Erstatning</a:t>
                      </a:r>
                      <a:r>
                        <a:rPr lang="da-DK" sz="1000" dirty="0">
                          <a:effectLst/>
                        </a:rPr>
                        <a:t>, hvis ansvarspådragende</a:t>
                      </a:r>
                      <a:endParaRPr lang="da-DK" sz="1000" dirty="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65503" marR="6550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000">
                          <a:effectLst/>
                        </a:rPr>
                        <a:t> </a:t>
                      </a:r>
                      <a:endParaRPr lang="da-DK" sz="100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65503" marR="6550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000" b="1" dirty="0">
                          <a:effectLst/>
                        </a:rPr>
                        <a:t>Godtgørelse</a:t>
                      </a:r>
                      <a:r>
                        <a:rPr lang="da-DK" sz="1000" dirty="0">
                          <a:effectLst/>
                        </a:rPr>
                        <a:t>, hvis ikke ansvarspådragende </a:t>
                      </a:r>
                    </a:p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000" dirty="0">
                          <a:effectLst/>
                        </a:rPr>
                        <a:t>Se dog nr. 3-5</a:t>
                      </a:r>
                      <a:endParaRPr lang="da-DK" sz="1000" dirty="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65503" marR="6550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000">
                          <a:effectLst/>
                        </a:rPr>
                        <a:t> </a:t>
                      </a:r>
                      <a:endParaRPr lang="da-DK" sz="100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65503" marR="65503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3744"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000">
                          <a:effectLst/>
                        </a:rPr>
                        <a:t>Force majeure </a:t>
                      </a:r>
                    </a:p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000">
                          <a:effectLst/>
                        </a:rPr>
                        <a:t>(§ 24, stk. 1, nr. 3)</a:t>
                      </a:r>
                      <a:endParaRPr lang="da-DK" sz="100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65503" marR="6550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000">
                          <a:effectLst/>
                        </a:rPr>
                        <a:t> </a:t>
                      </a:r>
                      <a:endParaRPr lang="da-DK" sz="100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65503" marR="6550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000" dirty="0">
                          <a:effectLst/>
                        </a:rPr>
                        <a:t> </a:t>
                      </a:r>
                      <a:endParaRPr lang="da-DK" sz="1000" dirty="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65503" marR="6550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000">
                          <a:effectLst/>
                        </a:rPr>
                        <a:t> </a:t>
                      </a:r>
                      <a:endParaRPr lang="da-DK" sz="100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65503" marR="6550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000">
                          <a:effectLst/>
                        </a:rPr>
                        <a:t> </a:t>
                      </a:r>
                      <a:endParaRPr lang="da-DK" sz="100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65503" marR="6550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000">
                          <a:effectLst/>
                        </a:rPr>
                        <a:t>Ingen godtgørelse eller erstatning</a:t>
                      </a:r>
                      <a:endParaRPr lang="da-DK" sz="100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65503" marR="65503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3744"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000">
                          <a:effectLst/>
                        </a:rPr>
                        <a:t>Vejrligshindringer </a:t>
                      </a:r>
                    </a:p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000">
                          <a:effectLst/>
                        </a:rPr>
                        <a:t>(§ 24, stk. 1, nr. 4)</a:t>
                      </a:r>
                      <a:endParaRPr lang="da-DK" sz="100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65503" marR="6550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000">
                          <a:effectLst/>
                        </a:rPr>
                        <a:t> </a:t>
                      </a:r>
                      <a:endParaRPr lang="da-DK" sz="100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65503" marR="6550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000">
                          <a:effectLst/>
                        </a:rPr>
                        <a:t> </a:t>
                      </a:r>
                      <a:endParaRPr lang="da-DK" sz="100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65503" marR="6550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000">
                          <a:effectLst/>
                        </a:rPr>
                        <a:t> </a:t>
                      </a:r>
                      <a:endParaRPr lang="da-DK" sz="100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65503" marR="6550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000">
                          <a:effectLst/>
                        </a:rPr>
                        <a:t> </a:t>
                      </a:r>
                      <a:endParaRPr lang="da-DK" sz="100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65503" marR="6550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000">
                          <a:effectLst/>
                        </a:rPr>
                        <a:t>Ingen godtgørelse eller erstatning</a:t>
                      </a:r>
                      <a:endParaRPr lang="da-DK" sz="100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65503" marR="65503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428"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000" dirty="0">
                          <a:effectLst/>
                        </a:rPr>
                        <a:t>Offentlige påbud eller forbud </a:t>
                      </a:r>
                    </a:p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000" dirty="0">
                          <a:effectLst/>
                        </a:rPr>
                        <a:t>(§ 25, stk. 1, nr. 5)</a:t>
                      </a:r>
                      <a:endParaRPr lang="da-DK" sz="1000" dirty="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65503" marR="6550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000">
                          <a:effectLst/>
                        </a:rPr>
                        <a:t> </a:t>
                      </a:r>
                      <a:endParaRPr lang="da-DK" sz="100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65503" marR="6550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000">
                          <a:effectLst/>
                        </a:rPr>
                        <a:t> </a:t>
                      </a:r>
                      <a:endParaRPr lang="da-DK" sz="100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65503" marR="6550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000" b="1" dirty="0">
                          <a:effectLst/>
                        </a:rPr>
                        <a:t>Godtgørelse</a:t>
                      </a:r>
                      <a:endParaRPr lang="da-DK" sz="1000" b="1" dirty="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65503" marR="6550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000" dirty="0">
                          <a:effectLst/>
                        </a:rPr>
                        <a:t> </a:t>
                      </a:r>
                      <a:endParaRPr lang="da-DK" sz="1000" dirty="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65503" marR="6550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000" dirty="0">
                          <a:effectLst/>
                        </a:rPr>
                        <a:t> </a:t>
                      </a:r>
                      <a:endParaRPr lang="da-DK" sz="1000" dirty="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65503" marR="65503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Pladsholder til dias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399EB7-E9F5-462E-BAC1-463FF3811A2F}" type="slidenum">
              <a:rPr lang="da-DK" smtClean="0"/>
              <a:pPr>
                <a:defRPr/>
              </a:pPr>
              <a:t>18</a:t>
            </a:fld>
            <a:endParaRPr lang="da-DK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029445" y="1257970"/>
            <a:ext cx="8561388" cy="791865"/>
          </a:xfrm>
        </p:spPr>
        <p:txBody>
          <a:bodyPr/>
          <a:lstStyle/>
          <a:p>
            <a:r>
              <a:rPr lang="da-DK" dirty="0" smtClean="0"/>
              <a:t>Entreprenørens krav på tidsfristforlængelse og betaling for forlænget byggetid</a:t>
            </a:r>
            <a:endParaRPr lang="da-DK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026220" y="5938490"/>
            <a:ext cx="8712968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>
              <a:tabLst>
                <a:tab pos="539750" algn="l"/>
                <a:tab pos="647700" algn="r"/>
                <a:tab pos="4140200" algn="r"/>
                <a:tab pos="44354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tabLst>
                <a:tab pos="539750" algn="l"/>
                <a:tab pos="647700" algn="r"/>
                <a:tab pos="4140200" algn="r"/>
                <a:tab pos="44354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tabLst>
                <a:tab pos="539750" algn="l"/>
                <a:tab pos="647700" algn="r"/>
                <a:tab pos="4140200" algn="r"/>
                <a:tab pos="44354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tabLst>
                <a:tab pos="539750" algn="l"/>
                <a:tab pos="647700" algn="r"/>
                <a:tab pos="4140200" algn="r"/>
                <a:tab pos="44354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tabLst>
                <a:tab pos="539750" algn="l"/>
                <a:tab pos="647700" algn="r"/>
                <a:tab pos="4140200" algn="r"/>
                <a:tab pos="44354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647700" algn="r"/>
                <a:tab pos="4140200" algn="r"/>
                <a:tab pos="44354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647700" algn="r"/>
                <a:tab pos="4140200" algn="r"/>
                <a:tab pos="44354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647700" algn="r"/>
                <a:tab pos="4140200" algn="r"/>
                <a:tab pos="44354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647700" algn="r"/>
                <a:tab pos="4140200" algn="r"/>
                <a:tab pos="44354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kumimoji="0" lang="da-DK" altLang="da-DK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Open Sans" pitchFamily="34" charset="0"/>
              </a:rPr>
              <a:t>Det er </a:t>
            </a:r>
            <a:r>
              <a:rPr kumimoji="0" lang="da-DK" altLang="da-DK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Times New Roman" pitchFamily="18" charset="0"/>
                <a:cs typeface="Open Sans" pitchFamily="34" charset="0"/>
              </a:rPr>
              <a:t>entreprenøren</a:t>
            </a:r>
            <a:r>
              <a:rPr kumimoji="0" lang="da-DK" altLang="da-DK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Open Sans" pitchFamily="34" charset="0"/>
              </a:rPr>
              <a:t>,</a:t>
            </a:r>
            <a:r>
              <a:rPr kumimoji="0" lang="da-DK" altLang="da-DK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Open Sans" pitchFamily="34" charset="0"/>
              </a:rPr>
              <a:t> der har </a:t>
            </a:r>
            <a:r>
              <a:rPr kumimoji="0" lang="da-DK" altLang="da-DK" sz="14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Times New Roman" pitchFamily="18" charset="0"/>
                <a:cs typeface="Open Sans" pitchFamily="34" charset="0"/>
              </a:rPr>
              <a:t>bevisbyrden</a:t>
            </a:r>
            <a:r>
              <a:rPr kumimoji="0" lang="da-DK" altLang="da-DK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Open Sans" pitchFamily="34" charset="0"/>
              </a:rPr>
              <a:t> for at en forsinkelse berettiger til tidsfristforlængelse og dermed betaling for </a:t>
            </a:r>
            <a:r>
              <a:rPr kumimoji="0" lang="da-DK" altLang="da-DK" sz="14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Times New Roman" pitchFamily="18" charset="0"/>
                <a:cs typeface="Open Sans" pitchFamily="34" charset="0"/>
              </a:rPr>
              <a:t>forlænget byggetid</a:t>
            </a:r>
            <a:r>
              <a:rPr kumimoji="0" lang="da-DK" altLang="da-DK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Open Sans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altLang="da-DK" sz="1400" baseline="0" dirty="0" smtClean="0">
                <a:latin typeface="+mn-lt"/>
                <a:cs typeface="Open Sans" pitchFamily="34" charset="0"/>
              </a:rPr>
              <a:t>Det er </a:t>
            </a:r>
            <a:r>
              <a:rPr lang="da-DK" altLang="da-DK" sz="1400" baseline="0" dirty="0" smtClean="0">
                <a:solidFill>
                  <a:srgbClr val="FF0000"/>
                </a:solidFill>
                <a:latin typeface="+mn-lt"/>
                <a:cs typeface="Open Sans" pitchFamily="34" charset="0"/>
              </a:rPr>
              <a:t>entreprenøren</a:t>
            </a:r>
            <a:r>
              <a:rPr lang="da-DK" altLang="da-DK" sz="1400" baseline="0" dirty="0" smtClean="0">
                <a:latin typeface="+mn-lt"/>
                <a:cs typeface="Open Sans" pitchFamily="34" charset="0"/>
              </a:rPr>
              <a:t>,</a:t>
            </a:r>
            <a:r>
              <a:rPr lang="da-DK" altLang="da-DK" sz="1400" dirty="0" smtClean="0">
                <a:latin typeface="+mn-lt"/>
                <a:cs typeface="Open Sans" pitchFamily="34" charset="0"/>
              </a:rPr>
              <a:t> der har </a:t>
            </a:r>
            <a:r>
              <a:rPr lang="da-DK" altLang="da-DK" sz="1400" dirty="0" smtClean="0">
                <a:solidFill>
                  <a:srgbClr val="FF0000"/>
                </a:solidFill>
                <a:latin typeface="+mn-lt"/>
                <a:cs typeface="Open Sans" pitchFamily="34" charset="0"/>
              </a:rPr>
              <a:t>bevisbyrden</a:t>
            </a:r>
            <a:r>
              <a:rPr lang="da-DK" altLang="da-DK" sz="1400" dirty="0" smtClean="0">
                <a:latin typeface="+mn-lt"/>
                <a:cs typeface="Open Sans" pitchFamily="34" charset="0"/>
              </a:rPr>
              <a:t> for </a:t>
            </a:r>
            <a:r>
              <a:rPr lang="da-DK" altLang="da-DK" sz="1400" dirty="0" smtClean="0">
                <a:solidFill>
                  <a:srgbClr val="FF0000"/>
                </a:solidFill>
                <a:latin typeface="+mn-lt"/>
                <a:cs typeface="Open Sans" pitchFamily="34" charset="0"/>
              </a:rPr>
              <a:t>størrelsen af det lidte tab</a:t>
            </a:r>
            <a:r>
              <a:rPr lang="da-DK" altLang="da-DK" sz="1400" dirty="0" smtClean="0">
                <a:latin typeface="+mn-lt"/>
                <a:cs typeface="Open Sans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0" lang="da-DK" altLang="da-DK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Open Sans" pitchFamily="34" charset="0"/>
              </a:rPr>
              <a:t>I</a:t>
            </a:r>
            <a:r>
              <a:rPr kumimoji="0" lang="da-DK" altLang="da-DK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Open Sans" pitchFamily="34" charset="0"/>
              </a:rPr>
              <a:t> praksis sker der sædvanligvis en betydelig nedsættelse af entreprenørens krav i forhold til det krav, der er gjort gældende.</a:t>
            </a:r>
            <a:endParaRPr kumimoji="0" lang="da-DK" altLang="da-DK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  <a:tab pos="647700" algn="r"/>
                <a:tab pos="4140200" algn="r"/>
                <a:tab pos="4435475" algn="r"/>
              </a:tabLst>
            </a:pPr>
            <a:endParaRPr kumimoji="0" lang="da-DK" alt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49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>
          <a:xfrm>
            <a:off x="1098228" y="2410098"/>
            <a:ext cx="8561388" cy="4257676"/>
          </a:xfrm>
        </p:spPr>
        <p:txBody>
          <a:bodyPr/>
          <a:lstStyle/>
          <a:p>
            <a:r>
              <a:rPr lang="da-DK" dirty="0" smtClean="0"/>
              <a:t>Bygherren er i medfør af AB 92 § 25 / ATB 93 § 25 berettiget til erstatning ved entreprenørens forsinkelse, med mindre der er aftalt dagbod.</a:t>
            </a:r>
          </a:p>
          <a:p>
            <a:r>
              <a:rPr lang="da-DK" dirty="0" smtClean="0"/>
              <a:t>Bygherren skal </a:t>
            </a:r>
            <a:r>
              <a:rPr lang="da-DK" dirty="0" smtClean="0">
                <a:solidFill>
                  <a:srgbClr val="FF0000"/>
                </a:solidFill>
              </a:rPr>
              <a:t>reklamere ”uden ugrundet ophold”</a:t>
            </a:r>
            <a:r>
              <a:rPr lang="da-DK" dirty="0" smtClean="0"/>
              <a:t> – selv om en forsinkelse ikke er indtrådt, bør bygherren derfor afgive varsel og tage forbehold om at kræve dagbod, såfremt bygherren har grundlag for at forvente en sådan forsinkelse.</a:t>
            </a:r>
          </a:p>
          <a:p>
            <a:r>
              <a:rPr lang="da-DK" dirty="0" smtClean="0"/>
              <a:t>Dagbodskravet skal fremsættes </a:t>
            </a:r>
            <a:r>
              <a:rPr lang="da-DK" dirty="0" smtClean="0">
                <a:solidFill>
                  <a:srgbClr val="FF0000"/>
                </a:solidFill>
              </a:rPr>
              <a:t>(gentages) straks, når der er indtrådt forsinkelse</a:t>
            </a:r>
            <a:r>
              <a:rPr lang="da-DK" dirty="0" smtClean="0"/>
              <a:t>, også selv om der tidligere er taget forbehold for at kræve dagbod.</a:t>
            </a:r>
          </a:p>
          <a:p>
            <a:r>
              <a:rPr lang="da-DK" dirty="0" smtClean="0"/>
              <a:t>Der kan først kræves dagbod fra det tidspunkt, hvor dagbodskravet er fremsat – uanset at betingelserne herfor (åbenlyst) er indtrådt på et tidligere tidspunkt.</a:t>
            </a:r>
          </a:p>
          <a:p>
            <a:r>
              <a:rPr lang="da-DK" dirty="0" smtClean="0"/>
              <a:t>Hvis bygherren skal bevare sit dagbodskrav, </a:t>
            </a:r>
            <a:r>
              <a:rPr lang="da-DK" dirty="0" smtClean="0">
                <a:solidFill>
                  <a:srgbClr val="FF0000"/>
                </a:solidFill>
              </a:rPr>
              <a:t>skal dagboden løbende opgøres</a:t>
            </a:r>
            <a:r>
              <a:rPr lang="da-DK" dirty="0" smtClean="0"/>
              <a:t>.</a:t>
            </a:r>
          </a:p>
          <a:p>
            <a:endParaRPr lang="da-DK" dirty="0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399EB7-E9F5-462E-BAC1-463FF3811A2F}" type="slidenum">
              <a:rPr lang="da-DK" smtClean="0"/>
              <a:pPr>
                <a:defRPr/>
              </a:pPr>
              <a:t>19</a:t>
            </a:fld>
            <a:endParaRPr lang="da-DK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Berettigelse og sikring af dagbod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0847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da-DK" dirty="0" smtClean="0"/>
              <a:t>Begrænsede </a:t>
            </a:r>
            <a:r>
              <a:rPr lang="da-DK" dirty="0"/>
              <a:t>muligheder for at vægte </a:t>
            </a:r>
            <a:r>
              <a:rPr lang="da-DK" dirty="0">
                <a:solidFill>
                  <a:srgbClr val="FF0000"/>
                </a:solidFill>
              </a:rPr>
              <a:t>totaløkonomi</a:t>
            </a:r>
            <a:r>
              <a:rPr lang="da-DK" dirty="0"/>
              <a:t>, da anlægsrammerne er </a:t>
            </a:r>
            <a:r>
              <a:rPr lang="da-DK" dirty="0" smtClean="0"/>
              <a:t>låste.</a:t>
            </a:r>
          </a:p>
          <a:p>
            <a:pPr algn="just"/>
            <a:r>
              <a:rPr lang="da-DK" dirty="0" smtClean="0">
                <a:solidFill>
                  <a:srgbClr val="FF0000"/>
                </a:solidFill>
              </a:rPr>
              <a:t>Vanskelig </a:t>
            </a:r>
            <a:r>
              <a:rPr lang="da-DK" dirty="0">
                <a:solidFill>
                  <a:srgbClr val="FF0000"/>
                </a:solidFill>
              </a:rPr>
              <a:t>konkurrencesituation </a:t>
            </a:r>
            <a:r>
              <a:rPr lang="da-DK" dirty="0"/>
              <a:t>for de meget store kontrakter. Få danske virksomheder, begrænset udenlandsk interesse og mange sideløbende projekter. </a:t>
            </a:r>
          </a:p>
          <a:p>
            <a:pPr algn="just"/>
            <a:r>
              <a:rPr lang="da-DK" dirty="0" smtClean="0">
                <a:solidFill>
                  <a:srgbClr val="FF0000"/>
                </a:solidFill>
              </a:rPr>
              <a:t>Begrænsede </a:t>
            </a:r>
            <a:r>
              <a:rPr lang="da-DK" dirty="0">
                <a:solidFill>
                  <a:srgbClr val="FF0000"/>
                </a:solidFill>
              </a:rPr>
              <a:t>midler </a:t>
            </a:r>
            <a:r>
              <a:rPr lang="da-DK" dirty="0"/>
              <a:t>fordrer realisme i forhold til anlægsrammen. </a:t>
            </a:r>
            <a:endParaRPr lang="da-DK" dirty="0" smtClean="0"/>
          </a:p>
          <a:p>
            <a:pPr algn="just"/>
            <a:r>
              <a:rPr lang="da-DK" dirty="0" smtClean="0">
                <a:solidFill>
                  <a:srgbClr val="FF0000"/>
                </a:solidFill>
              </a:rPr>
              <a:t>Traditionelle </a:t>
            </a:r>
            <a:r>
              <a:rPr lang="da-DK" dirty="0">
                <a:solidFill>
                  <a:srgbClr val="FF0000"/>
                </a:solidFill>
              </a:rPr>
              <a:t>samarbejdsformer </a:t>
            </a:r>
            <a:r>
              <a:rPr lang="da-DK" dirty="0"/>
              <a:t>i form af hoved-, stor- og fagentrepriser. Risiko for tid og økonomi. </a:t>
            </a: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399EB7-E9F5-462E-BAC1-463FF3811A2F}" type="slidenum">
              <a:rPr lang="da-DK" smtClean="0"/>
              <a:pPr>
                <a:defRPr/>
              </a:pPr>
              <a:t>2</a:t>
            </a:fld>
            <a:endParaRPr lang="da-DK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Overordnede forudsætninger  </a:t>
            </a:r>
            <a:r>
              <a:rPr lang="da-DK" dirty="0"/>
              <a:t/>
            </a: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1539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>
          <a:xfrm>
            <a:off x="1065213" y="2770137"/>
            <a:ext cx="8561388" cy="4051351"/>
          </a:xfrm>
        </p:spPr>
        <p:txBody>
          <a:bodyPr/>
          <a:lstStyle/>
          <a:p>
            <a:pPr algn="just"/>
            <a:r>
              <a:rPr lang="da-DK" dirty="0" smtClean="0"/>
              <a:t>Er vi for konfliktsky ? / Stiller vi de nødvendige kritiske spørgsmål ? / Bruger vi vores kontrakter ?</a:t>
            </a:r>
          </a:p>
          <a:p>
            <a:pPr algn="just"/>
            <a:r>
              <a:rPr lang="da-DK" dirty="0" smtClean="0"/>
              <a:t>Ekstraarbejder – Når der indgås ekstraarbejde, bør det samtidig registreres, om ekstraarbejdet er begrundet i projektmangler eller projektfejl.</a:t>
            </a:r>
          </a:p>
          <a:p>
            <a:pPr algn="just"/>
            <a:r>
              <a:rPr lang="da-DK" dirty="0" smtClean="0"/>
              <a:t>Tilsyn med byggeledelse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da-DK" sz="1400" dirty="0" smtClean="0"/>
              <a:t>Løbende registrering af stade, forsinkelse/tidsfristforlængelse.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da-DK" sz="1400" dirty="0" smtClean="0"/>
              <a:t>Dagbod – Husker byggeledelsen at udsende varsler, og følger byggeledelsen op på dagbodsudløsende forsinkelse (løbende registrering) ?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da-DK" sz="1400" dirty="0" smtClean="0"/>
              <a:t>Forcering – Er der dokumentation for og enighed om årsagen til forsinkelsen ?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da-DK" sz="1400" dirty="0" smtClean="0"/>
              <a:t>Følger byggeledelsen op på tekniske forespørgsler ?</a:t>
            </a:r>
          </a:p>
          <a:p>
            <a:pPr>
              <a:buFont typeface="Courier New" panose="02070309020205020404" pitchFamily="49" charset="0"/>
              <a:buChar char="o"/>
            </a:pPr>
            <a:endParaRPr lang="da-DK" sz="1600" dirty="0"/>
          </a:p>
          <a:p>
            <a:pPr marL="0" indent="0">
              <a:buNone/>
            </a:pPr>
            <a:r>
              <a:rPr lang="da-DK" sz="2200" b="1" dirty="0" smtClean="0">
                <a:sym typeface="Symbol"/>
              </a:rPr>
              <a:t> </a:t>
            </a:r>
            <a:r>
              <a:rPr lang="da-DK" dirty="0" smtClean="0">
                <a:sym typeface="Symbol"/>
              </a:rPr>
              <a:t>Har projektorganisationen tilstrækkelige kompetencer til at foretage den nødvendige kontrol ?</a:t>
            </a:r>
            <a:endParaRPr lang="da-DK" sz="2200" dirty="0" smtClean="0"/>
          </a:p>
          <a:p>
            <a:endParaRPr lang="da-DK" dirty="0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399EB7-E9F5-462E-BAC1-463FF3811A2F}" type="slidenum">
              <a:rPr lang="da-DK" smtClean="0"/>
              <a:pPr>
                <a:defRPr/>
              </a:pPr>
              <a:t>20</a:t>
            </a:fld>
            <a:endParaRPr lang="da-DK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Hvad så nu?  – Opmærksomhedspunkter i forhold til igangværende projekter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7214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B3AE6-836C-44DC-BCD9-227C42461690}" type="slidenum">
              <a:rPr lang="da-DK" smtClean="0"/>
              <a:pPr/>
              <a:t>21</a:t>
            </a:fld>
            <a:endParaRPr lang="da-DK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Kontakt</a:t>
            </a:r>
            <a:endParaRPr lang="da-DK" dirty="0"/>
          </a:p>
        </p:txBody>
      </p:sp>
      <p:sp>
        <p:nvSpPr>
          <p:cNvPr id="8" name="Pladsholder til tekst 37"/>
          <p:cNvSpPr>
            <a:spLocks noGrp="1"/>
          </p:cNvSpPr>
          <p:nvPr>
            <p:ph type="body" sz="quarter" idx="14"/>
          </p:nvPr>
        </p:nvSpPr>
        <p:spPr>
          <a:xfrm>
            <a:off x="1098228" y="2554114"/>
            <a:ext cx="3852000" cy="2016000"/>
          </a:xfrm>
        </p:spPr>
        <p:txBody>
          <a:bodyPr/>
          <a:lstStyle/>
          <a:p>
            <a:r>
              <a:rPr lang="da-DK" dirty="0" smtClean="0"/>
              <a:t>Tina Braad</a:t>
            </a:r>
          </a:p>
          <a:p>
            <a:r>
              <a:rPr lang="da-DK" dirty="0" smtClean="0"/>
              <a:t>Partner · Aarhus</a:t>
            </a:r>
          </a:p>
          <a:p>
            <a:r>
              <a:rPr lang="da-DK" dirty="0" smtClean="0"/>
              <a:t>Fast  Ejendom &amp; Entreprise</a:t>
            </a:r>
          </a:p>
          <a:p>
            <a:r>
              <a:rPr lang="da-DK" dirty="0" smtClean="0"/>
              <a:t>T	+45 72 27 33 21</a:t>
            </a:r>
            <a:br>
              <a:rPr lang="da-DK" dirty="0" smtClean="0"/>
            </a:br>
            <a:r>
              <a:rPr lang="da-DK" dirty="0" smtClean="0"/>
              <a:t>M	+45 25 26 33 21</a:t>
            </a:r>
            <a:br>
              <a:rPr lang="da-DK" dirty="0" smtClean="0"/>
            </a:br>
            <a:r>
              <a:rPr lang="da-DK" dirty="0" smtClean="0"/>
              <a:t>E	tbr@bechbruun.com</a:t>
            </a:r>
            <a:endParaRPr lang="da-DK" dirty="0"/>
          </a:p>
        </p:txBody>
      </p:sp>
      <p:pic>
        <p:nvPicPr>
          <p:cNvPr id="9" name="Pladsholder til billede 1"/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53" y="2986162"/>
            <a:ext cx="1099695" cy="1099695"/>
          </a:xfrm>
        </p:spPr>
      </p:pic>
    </p:spTree>
    <p:extLst>
      <p:ext uri="{BB962C8B-B14F-4D97-AF65-F5344CB8AC3E}">
        <p14:creationId xmlns:p14="http://schemas.microsoft.com/office/powerpoint/2010/main" val="383033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da-DK" dirty="0" smtClean="0"/>
              <a:t>”</a:t>
            </a:r>
            <a:r>
              <a:rPr lang="da-DK" dirty="0" smtClean="0">
                <a:solidFill>
                  <a:srgbClr val="FF0000"/>
                </a:solidFill>
              </a:rPr>
              <a:t>Smal projektafdeling</a:t>
            </a:r>
            <a:r>
              <a:rPr lang="da-DK" dirty="0" smtClean="0"/>
              <a:t>”.</a:t>
            </a:r>
          </a:p>
          <a:p>
            <a:pPr algn="just"/>
            <a:r>
              <a:rPr lang="da-DK" dirty="0" smtClean="0">
                <a:solidFill>
                  <a:srgbClr val="FF0000"/>
                </a:solidFill>
              </a:rPr>
              <a:t>Traditionel totalrådgivning </a:t>
            </a:r>
            <a:r>
              <a:rPr lang="da-DK" dirty="0" smtClean="0"/>
              <a:t>med både projektering, byggeledelse og fagtilsyn.</a:t>
            </a:r>
          </a:p>
          <a:p>
            <a:pPr algn="just"/>
            <a:r>
              <a:rPr lang="da-DK" dirty="0" smtClean="0"/>
              <a:t>Hovedentreprise </a:t>
            </a:r>
            <a:r>
              <a:rPr lang="da-DK" dirty="0"/>
              <a:t>med enkelte fagentrepriser, storentrepriser </a:t>
            </a:r>
            <a:r>
              <a:rPr lang="da-DK" dirty="0" smtClean="0"/>
              <a:t>og </a:t>
            </a:r>
            <a:r>
              <a:rPr lang="da-DK" dirty="0"/>
              <a:t>fagentrepriser eller </a:t>
            </a:r>
            <a:r>
              <a:rPr lang="da-DK" dirty="0" smtClean="0"/>
              <a:t>fagentrepriser.</a:t>
            </a:r>
            <a:endParaRPr lang="da-DK" dirty="0"/>
          </a:p>
          <a:p>
            <a:pPr algn="just"/>
            <a:r>
              <a:rPr lang="da-DK" dirty="0" smtClean="0"/>
              <a:t>De </a:t>
            </a:r>
            <a:r>
              <a:rPr lang="da-DK" dirty="0"/>
              <a:t>store </a:t>
            </a:r>
            <a:r>
              <a:rPr lang="da-DK" dirty="0">
                <a:solidFill>
                  <a:srgbClr val="FF0000"/>
                </a:solidFill>
              </a:rPr>
              <a:t>hoved- og storentreprenører har professionaliseret sig </a:t>
            </a:r>
            <a:r>
              <a:rPr lang="da-DK" dirty="0"/>
              <a:t>i forhold til kontraktstyring og bemander entrepriserne med mange funktionærer. Lægger stort pres på byggeledelsen, både med tidskrav, krav på honorering af ekstraarbejder, tekniske indsigelser og juridiske spørgsmål </a:t>
            </a:r>
            <a:r>
              <a:rPr lang="da-DK" dirty="0" smtClean="0"/>
              <a:t>.</a:t>
            </a:r>
            <a:endParaRPr lang="da-DK" dirty="0"/>
          </a:p>
          <a:p>
            <a:pPr algn="just"/>
            <a:r>
              <a:rPr lang="da-DK" dirty="0" smtClean="0">
                <a:solidFill>
                  <a:srgbClr val="FF0000"/>
                </a:solidFill>
              </a:rPr>
              <a:t>Byggeledelsen </a:t>
            </a:r>
            <a:r>
              <a:rPr lang="da-DK" dirty="0">
                <a:solidFill>
                  <a:srgbClr val="FF0000"/>
                </a:solidFill>
              </a:rPr>
              <a:t>og fagtilsynet er underbemandede </a:t>
            </a:r>
            <a:r>
              <a:rPr lang="da-DK" dirty="0"/>
              <a:t>og ikke parate til at styre byggeriet fra starten. Ressourcer brugt på projektering, hvorfor der ikke er økonomi til byggeledelse og derfor begrænset råderum i udførelsen. Risiko for interessekonflikter i rådgiverkonsortierne. Problemer med uvildighed. </a:t>
            </a:r>
          </a:p>
          <a:p>
            <a:endParaRPr lang="da-DK" dirty="0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399EB7-E9F5-462E-BAC1-463FF3811A2F}" type="slidenum">
              <a:rPr lang="da-DK" smtClean="0"/>
              <a:pPr>
                <a:defRPr/>
              </a:pPr>
              <a:t>3</a:t>
            </a:fld>
            <a:endParaRPr lang="da-DK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Udfordringer - Kvalitet</a:t>
            </a:r>
            <a:endParaRPr lang="da-DK" sz="2000" dirty="0"/>
          </a:p>
        </p:txBody>
      </p:sp>
    </p:spTree>
    <p:extLst>
      <p:ext uri="{BB962C8B-B14F-4D97-AF65-F5344CB8AC3E}">
        <p14:creationId xmlns:p14="http://schemas.microsoft.com/office/powerpoint/2010/main" val="175356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>
                <a:solidFill>
                  <a:srgbClr val="FF0000"/>
                </a:solidFill>
              </a:rPr>
              <a:t>Problemer </a:t>
            </a:r>
            <a:r>
              <a:rPr lang="da-DK" dirty="0">
                <a:solidFill>
                  <a:srgbClr val="FF0000"/>
                </a:solidFill>
              </a:rPr>
              <a:t>med projektkvaliteten </a:t>
            </a:r>
            <a:r>
              <a:rPr lang="da-DK" dirty="0"/>
              <a:t>– mangler og projektfejl opdages først under </a:t>
            </a:r>
            <a:r>
              <a:rPr lang="da-DK" dirty="0" smtClean="0"/>
              <a:t>udførelsen. </a:t>
            </a:r>
            <a:endParaRPr lang="da-DK" dirty="0"/>
          </a:p>
          <a:p>
            <a:r>
              <a:rPr lang="da-DK" dirty="0" smtClean="0"/>
              <a:t>Tilretning </a:t>
            </a:r>
            <a:r>
              <a:rPr lang="da-DK" dirty="0"/>
              <a:t>af udførelsesprojektet sker sideløbende med opstarten af </a:t>
            </a:r>
            <a:r>
              <a:rPr lang="da-DK" dirty="0" smtClean="0"/>
              <a:t>byggeriet. </a:t>
            </a:r>
            <a:endParaRPr lang="da-DK" dirty="0"/>
          </a:p>
          <a:p>
            <a:r>
              <a:rPr lang="da-DK" dirty="0" smtClean="0"/>
              <a:t>Grænseflader </a:t>
            </a:r>
            <a:r>
              <a:rPr lang="da-DK" dirty="0"/>
              <a:t>(bygninger og discipliner) er ikke afdækket i tilstrækkeligt </a:t>
            </a:r>
            <a:r>
              <a:rPr lang="da-DK" dirty="0" smtClean="0"/>
              <a:t>omfang. </a:t>
            </a: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399EB7-E9F5-462E-BAC1-463FF3811A2F}" type="slidenum">
              <a:rPr lang="da-DK" smtClean="0"/>
              <a:pPr>
                <a:defRPr/>
              </a:pPr>
              <a:t>4</a:t>
            </a:fld>
            <a:endParaRPr lang="da-DK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Karakteristika </a:t>
            </a:r>
            <a:r>
              <a:rPr lang="da-DK" dirty="0"/>
              <a:t>og tværgående problemstillinger - </a:t>
            </a:r>
            <a:r>
              <a:rPr lang="da-DK" dirty="0" smtClean="0"/>
              <a:t>Kvalitet</a:t>
            </a:r>
            <a:endParaRPr lang="da-DK" sz="2000" dirty="0"/>
          </a:p>
        </p:txBody>
      </p:sp>
    </p:spTree>
    <p:extLst>
      <p:ext uri="{BB962C8B-B14F-4D97-AF65-F5344CB8AC3E}">
        <p14:creationId xmlns:p14="http://schemas.microsoft.com/office/powerpoint/2010/main" val="377426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da-DK" dirty="0" smtClean="0">
                <a:solidFill>
                  <a:srgbClr val="FF0000"/>
                </a:solidFill>
              </a:rPr>
              <a:t>Omfattende uforudsete udgifter.</a:t>
            </a:r>
          </a:p>
          <a:p>
            <a:pPr algn="just"/>
            <a:r>
              <a:rPr lang="da-DK" dirty="0" smtClean="0"/>
              <a:t>En </a:t>
            </a:r>
            <a:r>
              <a:rPr lang="da-DK" dirty="0"/>
              <a:t>markant del af de uforudsete udgifter </a:t>
            </a:r>
            <a:r>
              <a:rPr lang="da-DK" dirty="0">
                <a:solidFill>
                  <a:srgbClr val="FF0000"/>
                </a:solidFill>
              </a:rPr>
              <a:t>finansierer tidskrav </a:t>
            </a:r>
            <a:r>
              <a:rPr lang="da-DK" dirty="0"/>
              <a:t>og </a:t>
            </a:r>
            <a:r>
              <a:rPr lang="da-DK" dirty="0">
                <a:solidFill>
                  <a:srgbClr val="FF0000"/>
                </a:solidFill>
              </a:rPr>
              <a:t>ikke konkurrenceudsatte </a:t>
            </a:r>
            <a:r>
              <a:rPr lang="da-DK" dirty="0" smtClean="0">
                <a:solidFill>
                  <a:srgbClr val="FF0000"/>
                </a:solidFill>
              </a:rPr>
              <a:t>ydelser.</a:t>
            </a:r>
            <a:endParaRPr lang="da-DK" dirty="0">
              <a:solidFill>
                <a:srgbClr val="FF0000"/>
              </a:solidFill>
            </a:endParaRPr>
          </a:p>
          <a:p>
            <a:pPr algn="just"/>
            <a:r>
              <a:rPr lang="da-DK" dirty="0" smtClean="0"/>
              <a:t>Projektfejl</a:t>
            </a:r>
            <a:r>
              <a:rPr lang="da-DK" dirty="0"/>
              <a:t>, der først opdages i </a:t>
            </a:r>
            <a:r>
              <a:rPr lang="da-DK" dirty="0" smtClean="0"/>
              <a:t>udførelsesfasen, </a:t>
            </a:r>
            <a:r>
              <a:rPr lang="da-DK" dirty="0"/>
              <a:t>kan koste tid, og konflikter i udførelsesfasen eskalerer </a:t>
            </a:r>
            <a:r>
              <a:rPr lang="da-DK" dirty="0" smtClean="0"/>
              <a:t>forsinkelser. </a:t>
            </a:r>
            <a:endParaRPr lang="da-DK" dirty="0"/>
          </a:p>
          <a:p>
            <a:pPr algn="just"/>
            <a:r>
              <a:rPr lang="da-DK" dirty="0" smtClean="0"/>
              <a:t>Projekterne </a:t>
            </a:r>
            <a:r>
              <a:rPr lang="da-DK" dirty="0"/>
              <a:t>tager længere tid at bygge end </a:t>
            </a:r>
            <a:r>
              <a:rPr lang="da-DK" dirty="0" smtClean="0"/>
              <a:t>forventet. </a:t>
            </a:r>
            <a:endParaRPr lang="da-DK" dirty="0"/>
          </a:p>
          <a:p>
            <a:pPr algn="just"/>
            <a:r>
              <a:rPr lang="da-DK" dirty="0" smtClean="0"/>
              <a:t>Tidskrav </a:t>
            </a:r>
            <a:r>
              <a:rPr lang="da-DK" dirty="0"/>
              <a:t>(refleksforsinkelseskrav) overstiger dagbodskravene i </a:t>
            </a:r>
            <a:r>
              <a:rPr lang="da-DK" dirty="0" smtClean="0"/>
              <a:t>entreprisekontrakterne. </a:t>
            </a: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399EB7-E9F5-462E-BAC1-463FF3811A2F}" type="slidenum">
              <a:rPr lang="da-DK" smtClean="0"/>
              <a:pPr>
                <a:defRPr/>
              </a:pPr>
              <a:t>5</a:t>
            </a:fld>
            <a:endParaRPr lang="da-DK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Udfordringer - Økonomi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3524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>
          <a:xfrm>
            <a:off x="1065213" y="2563813"/>
            <a:ext cx="8561388" cy="3374677"/>
          </a:xfrm>
        </p:spPr>
        <p:txBody>
          <a:bodyPr/>
          <a:lstStyle/>
          <a:p>
            <a:pPr marL="0" indent="0">
              <a:buNone/>
            </a:pPr>
            <a:r>
              <a:rPr lang="da-DK" dirty="0" smtClean="0"/>
              <a:t>Der </a:t>
            </a:r>
            <a:r>
              <a:rPr lang="da-DK" dirty="0"/>
              <a:t>er </a:t>
            </a:r>
            <a:r>
              <a:rPr lang="da-DK" dirty="0" smtClean="0">
                <a:solidFill>
                  <a:srgbClr val="FF0000"/>
                </a:solidFill>
              </a:rPr>
              <a:t>væsentlige risici </a:t>
            </a:r>
            <a:r>
              <a:rPr lang="da-DK" dirty="0" smtClean="0"/>
              <a:t>i </a:t>
            </a:r>
            <a:r>
              <a:rPr lang="da-DK" dirty="0"/>
              <a:t>de store projekter, og </a:t>
            </a:r>
            <a:r>
              <a:rPr lang="da-DK" dirty="0">
                <a:solidFill>
                  <a:srgbClr val="FF0000"/>
                </a:solidFill>
              </a:rPr>
              <a:t>opmærksomheden bør særligt rettes mod</a:t>
            </a:r>
            <a:r>
              <a:rPr lang="da-DK" dirty="0"/>
              <a:t>: </a:t>
            </a:r>
            <a:endParaRPr lang="da-DK" dirty="0" smtClean="0"/>
          </a:p>
          <a:p>
            <a:pPr marL="0" indent="0">
              <a:buNone/>
            </a:pPr>
            <a:endParaRPr lang="da-DK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a-DK" dirty="0" smtClean="0"/>
              <a:t>Projektorganisationen i planlægnings- og udførelsesfasen.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 smtClean="0"/>
              <a:t>Projektets kvalitet. </a:t>
            </a:r>
            <a:endParaRPr lang="da-DK" dirty="0"/>
          </a:p>
          <a:p>
            <a:pPr>
              <a:buFont typeface="Arial" panose="020B0604020202020204" pitchFamily="34" charset="0"/>
              <a:buChar char="•"/>
            </a:pPr>
            <a:r>
              <a:rPr lang="da-DK" dirty="0" smtClean="0"/>
              <a:t>Tidsplanlægning.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 smtClean="0"/>
              <a:t>Tidsstyring.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 smtClean="0"/>
              <a:t>Projektfejl, projektmangler og ekstraarbejder i udførelsesfasen.</a:t>
            </a:r>
            <a:endParaRPr lang="da-DK" dirty="0"/>
          </a:p>
          <a:p>
            <a:endParaRPr lang="da-DK" dirty="0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399EB7-E9F5-462E-BAC1-463FF3811A2F}" type="slidenum">
              <a:rPr lang="da-DK" smtClean="0"/>
              <a:pPr>
                <a:defRPr/>
              </a:pPr>
              <a:t>6</a:t>
            </a:fld>
            <a:endParaRPr lang="da-DK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Konklusion </a:t>
            </a:r>
            <a:r>
              <a:rPr lang="da-DK" dirty="0"/>
              <a:t>- </a:t>
            </a:r>
            <a:r>
              <a:rPr lang="da-DK" dirty="0" smtClean="0"/>
              <a:t>erfaringer</a:t>
            </a:r>
            <a:endParaRPr lang="da-DK" sz="2000" dirty="0"/>
          </a:p>
        </p:txBody>
      </p:sp>
    </p:spTree>
    <p:extLst>
      <p:ext uri="{BB962C8B-B14F-4D97-AF65-F5344CB8AC3E}">
        <p14:creationId xmlns:p14="http://schemas.microsoft.com/office/powerpoint/2010/main" val="411071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Øget projektgranskning/kvalitetssikring.</a:t>
            </a:r>
          </a:p>
          <a:p>
            <a:r>
              <a:rPr lang="da-DK" dirty="0" smtClean="0"/>
              <a:t>Entreprenørgranskning af hovedprojekt/udbudsgrundlag.</a:t>
            </a:r>
          </a:p>
          <a:p>
            <a:r>
              <a:rPr lang="da-DK" dirty="0" smtClean="0"/>
              <a:t>Inddragelse af økonomiske rådgivere i forbindelse med projektgranskning.</a:t>
            </a:r>
          </a:p>
          <a:p>
            <a:r>
              <a:rPr lang="da-DK" dirty="0" smtClean="0"/>
              <a:t>Involvering af entreprenørkompetencerne på et tidligt tidspunkt (brug af tidligt udbud).</a:t>
            </a:r>
          </a:p>
          <a:p>
            <a:r>
              <a:rPr lang="da-DK" dirty="0" smtClean="0"/>
              <a:t>Projektoptimeringsperiode fra valg af entreprenør til byggestart.</a:t>
            </a:r>
          </a:p>
          <a:p>
            <a:r>
              <a:rPr lang="da-DK" dirty="0" smtClean="0"/>
              <a:t>Mere robuste tidsplaner.</a:t>
            </a:r>
          </a:p>
          <a:p>
            <a:r>
              <a:rPr lang="da-DK" dirty="0" smtClean="0"/>
              <a:t>Separat byggeledelse og/eller fagtilsyn.</a:t>
            </a:r>
          </a:p>
          <a:p>
            <a:r>
              <a:rPr lang="da-DK" dirty="0" smtClean="0"/>
              <a:t>Bedre kontraktstyring.</a:t>
            </a:r>
          </a:p>
          <a:p>
            <a:r>
              <a:rPr lang="da-DK" dirty="0" smtClean="0"/>
              <a:t>Professionalisering af bygherrens udførelsesorganisation.</a:t>
            </a:r>
          </a:p>
          <a:p>
            <a:endParaRPr lang="da-DK" dirty="0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399EB7-E9F5-462E-BAC1-463FF3811A2F}" type="slidenum">
              <a:rPr lang="da-DK" smtClean="0"/>
              <a:pPr>
                <a:defRPr/>
              </a:pPr>
              <a:t>7</a:t>
            </a:fld>
            <a:endParaRPr lang="da-DK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Hvad kan vi lære? – Korrigerende tiltag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6499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arenR"/>
            </a:pPr>
            <a:r>
              <a:rPr lang="da-DK" dirty="0">
                <a:solidFill>
                  <a:srgbClr val="FF0000"/>
                </a:solidFill>
              </a:rPr>
              <a:t>Tidligt udbud </a:t>
            </a:r>
            <a:r>
              <a:rPr lang="da-DK" dirty="0"/>
              <a:t>er en fælles betegnelse for tilfælde, hvor </a:t>
            </a:r>
            <a:r>
              <a:rPr lang="da-DK" dirty="0">
                <a:solidFill>
                  <a:srgbClr val="FF0000"/>
                </a:solidFill>
              </a:rPr>
              <a:t>entreprenøren</a:t>
            </a:r>
            <a:r>
              <a:rPr lang="da-DK" dirty="0"/>
              <a:t> med det formål at </a:t>
            </a:r>
            <a:r>
              <a:rPr lang="da-DK" dirty="0">
                <a:solidFill>
                  <a:srgbClr val="FF0000"/>
                </a:solidFill>
              </a:rPr>
              <a:t>bidrage til projektoptimering og bygbarhed </a:t>
            </a:r>
            <a:r>
              <a:rPr lang="da-DK" dirty="0"/>
              <a:t>vælges på et tidspunkt, inden der foreligger et færdigt hovedprojekt.</a:t>
            </a:r>
          </a:p>
          <a:p>
            <a:pPr lvl="1">
              <a:spcAft>
                <a:spcPts val="600"/>
              </a:spcAft>
            </a:pPr>
            <a:r>
              <a:rPr lang="da-DK" sz="1400" dirty="0" smtClean="0"/>
              <a:t>Byggeprogram.</a:t>
            </a:r>
            <a:endParaRPr lang="da-DK" sz="1400" dirty="0"/>
          </a:p>
          <a:p>
            <a:pPr lvl="1">
              <a:spcAft>
                <a:spcPts val="600"/>
              </a:spcAft>
            </a:pPr>
            <a:r>
              <a:rPr lang="da-DK" sz="1400" dirty="0" smtClean="0"/>
              <a:t>Dispositionsforslag.</a:t>
            </a:r>
            <a:endParaRPr lang="da-DK" sz="1400" dirty="0"/>
          </a:p>
          <a:p>
            <a:pPr lvl="1">
              <a:spcAft>
                <a:spcPts val="600"/>
              </a:spcAft>
            </a:pPr>
            <a:r>
              <a:rPr lang="da-DK" sz="1400" dirty="0" smtClean="0"/>
              <a:t>Projektforslag.</a:t>
            </a:r>
            <a:endParaRPr lang="da-DK" sz="1400" dirty="0"/>
          </a:p>
          <a:p>
            <a:pPr lvl="1">
              <a:spcAft>
                <a:spcPts val="600"/>
              </a:spcAft>
            </a:pPr>
            <a:r>
              <a:rPr lang="da-DK" sz="1400" dirty="0" err="1" smtClean="0"/>
              <a:t>Forprojekt</a:t>
            </a:r>
            <a:r>
              <a:rPr lang="da-DK" sz="1400" dirty="0" smtClean="0"/>
              <a:t>.</a:t>
            </a:r>
          </a:p>
          <a:p>
            <a:pPr lvl="1">
              <a:spcAft>
                <a:spcPts val="600"/>
              </a:spcAft>
            </a:pPr>
            <a:endParaRPr lang="da-DK" sz="1400" dirty="0"/>
          </a:p>
          <a:p>
            <a:pPr>
              <a:buFont typeface="+mj-lt"/>
              <a:buAutoNum type="arabicParenR"/>
            </a:pPr>
            <a:r>
              <a:rPr lang="da-DK" dirty="0" smtClean="0">
                <a:solidFill>
                  <a:srgbClr val="FF0000"/>
                </a:solidFill>
              </a:rPr>
              <a:t>Modeller:</a:t>
            </a:r>
          </a:p>
          <a:p>
            <a:pPr lvl="1"/>
            <a:r>
              <a:rPr lang="da-DK" sz="1400" dirty="0" smtClean="0"/>
              <a:t>Tidligt </a:t>
            </a:r>
            <a:r>
              <a:rPr lang="da-DK" sz="1400" dirty="0"/>
              <a:t>udbud i fagentreprise.</a:t>
            </a:r>
          </a:p>
          <a:p>
            <a:pPr lvl="1"/>
            <a:r>
              <a:rPr lang="da-DK" sz="1400" dirty="0"/>
              <a:t>Tidligt udbud i hovedentreprise.</a:t>
            </a:r>
          </a:p>
          <a:p>
            <a:pPr lvl="1"/>
            <a:r>
              <a:rPr lang="da-DK" sz="1400" dirty="0"/>
              <a:t>Tidligt udbud i totalentreprise.</a:t>
            </a:r>
          </a:p>
          <a:p>
            <a:pPr lvl="1"/>
            <a:r>
              <a:rPr lang="da-DK" sz="1400" dirty="0"/>
              <a:t>Tidligt udbud i totalentreprise med samtidig pligt til at overtage bygherrens rådgivere.</a:t>
            </a:r>
          </a:p>
          <a:p>
            <a:endParaRPr lang="da-DK" dirty="0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399EB7-E9F5-462E-BAC1-463FF3811A2F}" type="slidenum">
              <a:rPr lang="da-DK" smtClean="0"/>
              <a:pPr>
                <a:defRPr/>
              </a:pPr>
              <a:t>8</a:t>
            </a:fld>
            <a:endParaRPr lang="da-DK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Tidlig inddragelse af entreprenørens kompetencer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3649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arenR" startAt="3"/>
            </a:pPr>
            <a:r>
              <a:rPr lang="da-DK" dirty="0" smtClean="0"/>
              <a:t>I </a:t>
            </a:r>
            <a:r>
              <a:rPr lang="da-DK" dirty="0"/>
              <a:t>et tidligt udbud sondres typisk mellem </a:t>
            </a:r>
            <a:r>
              <a:rPr lang="da-DK" dirty="0">
                <a:solidFill>
                  <a:srgbClr val="FF0000"/>
                </a:solidFill>
              </a:rPr>
              <a:t>udviklingsfasen </a:t>
            </a:r>
            <a:r>
              <a:rPr lang="da-DK" dirty="0"/>
              <a:t>(fase 1) og </a:t>
            </a:r>
            <a:r>
              <a:rPr lang="da-DK" dirty="0">
                <a:solidFill>
                  <a:srgbClr val="FF0000"/>
                </a:solidFill>
              </a:rPr>
              <a:t>realiseringsfasen</a:t>
            </a:r>
            <a:r>
              <a:rPr lang="da-DK" b="1" dirty="0"/>
              <a:t> </a:t>
            </a:r>
            <a:r>
              <a:rPr lang="da-DK" dirty="0"/>
              <a:t>(fase 2).</a:t>
            </a:r>
          </a:p>
          <a:p>
            <a:pPr lvl="1">
              <a:spcAft>
                <a:spcPts val="600"/>
              </a:spcAft>
            </a:pPr>
            <a:r>
              <a:rPr lang="da-DK" sz="1400" dirty="0"/>
              <a:t>Fase 1 afsluttes, når der foreligger et ubetinget pristilbud fra entreprenøren med tilhørende ydelsesspecifikation.</a:t>
            </a:r>
          </a:p>
          <a:p>
            <a:pPr lvl="1">
              <a:spcAft>
                <a:spcPts val="600"/>
              </a:spcAft>
            </a:pPr>
            <a:r>
              <a:rPr lang="da-DK" sz="1400" dirty="0"/>
              <a:t>Igangsætning af fase 2 er betinget af bygherrens godkendelse af pristilbud og ydelsesspecifikation (</a:t>
            </a:r>
            <a:r>
              <a:rPr lang="da-DK" sz="1400" dirty="0" err="1"/>
              <a:t>escape</a:t>
            </a:r>
            <a:r>
              <a:rPr lang="da-DK" sz="1400" dirty="0"/>
              <a:t> klausul).</a:t>
            </a:r>
          </a:p>
          <a:p>
            <a:endParaRPr lang="da-DK" dirty="0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399EB7-E9F5-462E-BAC1-463FF3811A2F}" type="slidenum">
              <a:rPr lang="da-DK" smtClean="0"/>
              <a:pPr>
                <a:defRPr/>
              </a:pPr>
              <a:t>9</a:t>
            </a:fld>
            <a:endParaRPr lang="da-DK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Tidlig inddragelse af entreprenørens kompetencer</a:t>
            </a:r>
          </a:p>
        </p:txBody>
      </p:sp>
    </p:spTree>
    <p:extLst>
      <p:ext uri="{BB962C8B-B14F-4D97-AF65-F5344CB8AC3E}">
        <p14:creationId xmlns:p14="http://schemas.microsoft.com/office/powerpoint/2010/main" val="83288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MS_TEMPLATE_ID" val=""/>
</p:tagLst>
</file>

<file path=ppt/theme/theme1.xml><?xml version="1.0" encoding="utf-8"?>
<a:theme xmlns:a="http://schemas.openxmlformats.org/drawingml/2006/main" name="Design 2013">
  <a:themeElements>
    <a:clrScheme name="BB Design 2013">
      <a:dk1>
        <a:srgbClr val="000000"/>
      </a:dk1>
      <a:lt1>
        <a:sysClr val="window" lastClr="FFFFFF"/>
      </a:lt1>
      <a:dk2>
        <a:srgbClr val="005576"/>
      </a:dk2>
      <a:lt2>
        <a:srgbClr val="FFFFFF"/>
      </a:lt2>
      <a:accent1>
        <a:srgbClr val="005576"/>
      </a:accent1>
      <a:accent2>
        <a:srgbClr val="337791"/>
      </a:accent2>
      <a:accent3>
        <a:srgbClr val="6699AD"/>
      </a:accent3>
      <a:accent4>
        <a:srgbClr val="BA0008"/>
      </a:accent4>
      <a:accent5>
        <a:srgbClr val="99BBC8"/>
      </a:accent5>
      <a:accent6>
        <a:srgbClr val="CCDDE4"/>
      </a:accent6>
      <a:hlink>
        <a:srgbClr val="BA0008"/>
      </a:hlink>
      <a:folHlink>
        <a:srgbClr val="6699AD"/>
      </a:folHlink>
    </a:clrScheme>
    <a:fontScheme name="BB Design 2013">
      <a:majorFont>
        <a:latin typeface="Open Sans Light"/>
        <a:ea typeface=""/>
        <a:cs typeface=""/>
      </a:majorFont>
      <a:minorFont>
        <a:latin typeface="Open Sans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</TotalTime>
  <Words>1837</Words>
  <Application>Microsoft Office PowerPoint</Application>
  <PresentationFormat>Brugerdefineret</PresentationFormat>
  <Paragraphs>249</Paragraphs>
  <Slides>21</Slides>
  <Notes>5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7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21</vt:i4>
      </vt:variant>
    </vt:vector>
  </HeadingPairs>
  <TitlesOfParts>
    <vt:vector size="29" baseType="lpstr">
      <vt:lpstr>Open Sans</vt:lpstr>
      <vt:lpstr>Wingdings</vt:lpstr>
      <vt:lpstr>Times New Roman</vt:lpstr>
      <vt:lpstr>Courier New</vt:lpstr>
      <vt:lpstr>Symbol</vt:lpstr>
      <vt:lpstr>Open Sans Light</vt:lpstr>
      <vt:lpstr>Arial</vt:lpstr>
      <vt:lpstr>Design 2013</vt:lpstr>
      <vt:lpstr>  Netværksdage om sygehusbyggeri  Opsamling af erfaringer i projekterne Aftalejura og udbudsstrategi</vt:lpstr>
      <vt:lpstr>Overordnede forudsætninger   </vt:lpstr>
      <vt:lpstr>Udfordringer - Kvalitet</vt:lpstr>
      <vt:lpstr>Karakteristika og tværgående problemstillinger - Kvalitet</vt:lpstr>
      <vt:lpstr>Udfordringer - Økonomi</vt:lpstr>
      <vt:lpstr>Konklusion - erfaringer</vt:lpstr>
      <vt:lpstr>Hvad kan vi lære? – Korrigerende tiltag</vt:lpstr>
      <vt:lpstr>Tidlig inddragelse af entreprenørens kompetencer</vt:lpstr>
      <vt:lpstr>Tidlig inddragelse af entreprenørens kompetencer</vt:lpstr>
      <vt:lpstr>Tidligt udbud - Tildelingskriterier</vt:lpstr>
      <vt:lpstr>Dokk1 Aarhus</vt:lpstr>
      <vt:lpstr>Dokk1 Aarhus - Udbudsstrategi</vt:lpstr>
      <vt:lpstr>Dokk1 Aarhus - Udbudsstrategi</vt:lpstr>
      <vt:lpstr>Entreprenørens ret og pligt til at udføre ekstraarbejde</vt:lpstr>
      <vt:lpstr>Skriftlighed som krav for bestilling af ekstraarbejde</vt:lpstr>
      <vt:lpstr>Opgørelse af merbetaling vedrørende ekstraarbejde</vt:lpstr>
      <vt:lpstr>Byggeledelsens opgaver</vt:lpstr>
      <vt:lpstr>Entreprenørens krav på tidsfristforlængelse og betaling for forlænget byggetid</vt:lpstr>
      <vt:lpstr>Berettigelse og sikring af dagbod</vt:lpstr>
      <vt:lpstr>Hvad så nu?  – Opmærksomhedspunkter i forhold til igangværende projekter</vt:lpstr>
      <vt:lpstr>Kontakt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Regionale Indkøberdage Den 9. oktober 2015</dc:title>
  <dc:creator>Julie Schmidt Christensen</dc:creator>
  <cp:lastModifiedBy>Julie Schmidt Christensen</cp:lastModifiedBy>
  <cp:revision>144</cp:revision>
  <cp:lastPrinted>2017-08-30T09:46:25Z</cp:lastPrinted>
  <dcterms:modified xsi:type="dcterms:W3CDTF">2017-09-13T07:54:50Z</dcterms:modified>
</cp:coreProperties>
</file>