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9" r:id="rId3"/>
    <p:sldId id="281" r:id="rId4"/>
    <p:sldId id="275" r:id="rId5"/>
    <p:sldId id="271" r:id="rId6"/>
    <p:sldId id="276" r:id="rId7"/>
    <p:sldId id="262" r:id="rId8"/>
    <p:sldId id="260" r:id="rId9"/>
    <p:sldId id="277" r:id="rId10"/>
    <p:sldId id="278" r:id="rId11"/>
    <p:sldId id="268" r:id="rId12"/>
    <p:sldId id="269" r:id="rId13"/>
    <p:sldId id="273" r:id="rId14"/>
    <p:sldId id="270" r:id="rId15"/>
    <p:sldId id="267" r:id="rId16"/>
    <p:sldId id="279" r:id="rId17"/>
    <p:sldId id="274" r:id="rId18"/>
    <p:sldId id="272" r:id="rId19"/>
    <p:sldId id="280" r:id="rId20"/>
    <p:sldId id="284" r:id="rId21"/>
    <p:sldId id="282" r:id="rId22"/>
    <p:sldId id="283" r:id="rId23"/>
  </p:sldIdLst>
  <p:sldSz cx="9144000" cy="6858000" type="screen4x3"/>
  <p:notesSz cx="6797675" cy="9926638"/>
  <p:custDataLst>
    <p:tags r:id="rId25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63F37-C182-4F14-B77E-64B5837545E6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09E0-833A-4615-A823-0FDD3AAB11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3895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6B43-36F4-4B5C-802F-4917E50371F9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C2F1-7F7A-48AA-8D8D-3C2D21687C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64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6B43-36F4-4B5C-802F-4917E50371F9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C2F1-7F7A-48AA-8D8D-3C2D21687C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308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6B43-36F4-4B5C-802F-4917E50371F9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C2F1-7F7A-48AA-8D8D-3C2D21687C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31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6B43-36F4-4B5C-802F-4917E50371F9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C2F1-7F7A-48AA-8D8D-3C2D21687C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460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6B43-36F4-4B5C-802F-4917E50371F9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C2F1-7F7A-48AA-8D8D-3C2D21687C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4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6B43-36F4-4B5C-802F-4917E50371F9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C2F1-7F7A-48AA-8D8D-3C2D21687C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177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6B43-36F4-4B5C-802F-4917E50371F9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C2F1-7F7A-48AA-8D8D-3C2D21687C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803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6B43-36F4-4B5C-802F-4917E50371F9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C2F1-7F7A-48AA-8D8D-3C2D21687C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76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6B43-36F4-4B5C-802F-4917E50371F9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C2F1-7F7A-48AA-8D8D-3C2D21687C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131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6B43-36F4-4B5C-802F-4917E50371F9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C2F1-7F7A-48AA-8D8D-3C2D21687C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75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6B43-36F4-4B5C-802F-4917E50371F9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C2F1-7F7A-48AA-8D8D-3C2D21687C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93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6B43-36F4-4B5C-802F-4917E50371F9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8C2F1-7F7A-48AA-8D8D-3C2D21687C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15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digitalworks.dk/artikler/3-steps-effektiv-social-media-calendar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KpBRDdua0&amp;feature=youtu.b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bt.dk/danmark/nybagt-mors-raab-om-hjaelp-deles-overalt-paa-facebook-fanget-i-stoejhelvede-paa-sy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jansun@rm.d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U62fZ-PXM4&amp;t=7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t Nye Universitetshospital i Aarhus - DNU's billed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0"/>
            <a:ext cx="10803837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9120235" cy="1470025"/>
          </a:xfrm>
        </p:spPr>
        <p:txBody>
          <a:bodyPr>
            <a:noAutofit/>
          </a:bodyPr>
          <a:lstStyle/>
          <a:p>
            <a:r>
              <a:rPr lang="en-GB" sz="6600" b="1" dirty="0" err="1">
                <a:solidFill>
                  <a:srgbClr val="FFFF00"/>
                </a:solidFill>
              </a:rPr>
              <a:t>Brug</a:t>
            </a:r>
            <a:r>
              <a:rPr lang="en-GB" sz="6600" b="1" dirty="0">
                <a:solidFill>
                  <a:srgbClr val="FFFF00"/>
                </a:solidFill>
              </a:rPr>
              <a:t> </a:t>
            </a:r>
            <a:r>
              <a:rPr lang="en-GB" sz="6600" b="1" dirty="0" err="1">
                <a:solidFill>
                  <a:srgbClr val="FFFF00"/>
                </a:solidFill>
              </a:rPr>
              <a:t>af</a:t>
            </a:r>
            <a:r>
              <a:rPr lang="en-GB" sz="6600" b="1" dirty="0">
                <a:solidFill>
                  <a:srgbClr val="FFFF00"/>
                </a:solidFill>
              </a:rPr>
              <a:t> </a:t>
            </a:r>
            <a:r>
              <a:rPr lang="en-GB" sz="6600" b="1" dirty="0" err="1">
                <a:solidFill>
                  <a:srgbClr val="FFFF00"/>
                </a:solidFill>
              </a:rPr>
              <a:t>sociale</a:t>
            </a:r>
            <a:r>
              <a:rPr lang="en-GB" sz="6600" b="1" dirty="0">
                <a:solidFill>
                  <a:srgbClr val="FFFF00"/>
                </a:solidFill>
              </a:rPr>
              <a:t> </a:t>
            </a:r>
            <a:r>
              <a:rPr lang="en-GB" sz="6600" b="1" dirty="0" err="1">
                <a:solidFill>
                  <a:srgbClr val="FFFF00"/>
                </a:solidFill>
              </a:rPr>
              <a:t>medier</a:t>
            </a:r>
            <a:r>
              <a:rPr lang="en-GB" sz="6600" b="1" dirty="0">
                <a:solidFill>
                  <a:srgbClr val="FFFF00"/>
                </a:solidFill>
              </a:rPr>
              <a:t> </a:t>
            </a:r>
            <a:r>
              <a:rPr lang="en-GB" sz="6600" b="1" dirty="0" err="1">
                <a:solidFill>
                  <a:srgbClr val="FFFF00"/>
                </a:solidFill>
              </a:rPr>
              <a:t>i</a:t>
            </a:r>
            <a:r>
              <a:rPr lang="en-GB" sz="6600" b="1" dirty="0">
                <a:solidFill>
                  <a:srgbClr val="FFFF00"/>
                </a:solidFill>
              </a:rPr>
              <a:t> </a:t>
            </a:r>
            <a:r>
              <a:rPr lang="en-GB" sz="6600" b="1" dirty="0" err="1">
                <a:solidFill>
                  <a:srgbClr val="FFFF00"/>
                </a:solidFill>
              </a:rPr>
              <a:t>hospitalsbyggeri</a:t>
            </a:r>
            <a:endParaRPr lang="da-DK" sz="6600" b="1" dirty="0">
              <a:solidFill>
                <a:srgbClr val="FFFF00"/>
              </a:solidFill>
            </a:endParaRPr>
          </a:p>
        </p:txBody>
      </p:sp>
      <p:pic>
        <p:nvPicPr>
          <p:cNvPr id="3076" name="Picture 4" descr="Billedresultat for sociale medie logo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72590"/>
            <a:ext cx="37719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AKTIVITET: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03648" y="1628800"/>
            <a:ext cx="6707088" cy="4525963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Kom med en ide til et opslag, som indeholder de fire kriterier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20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Et billede siger mere end 1000 ord</a:t>
            </a:r>
            <a:endParaRPr lang="da-DK" dirty="0"/>
          </a:p>
        </p:txBody>
      </p:sp>
      <p:pic>
        <p:nvPicPr>
          <p:cNvPr id="4098" name="Picture 2" descr="Det Nye Universitetshospital i Aarhus - DNU's billed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65673"/>
            <a:ext cx="3744416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t Nye Universitetshospital i Aarhus - DNU's billed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3272051" cy="21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et Nye Universitetshospital i Aarhus - DNU's billed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341907"/>
            <a:ext cx="3835587" cy="255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et Nye Universitetshospital i Aarhus - DNU's billed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1" y="1340768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t Nye Universitetshospital i Aarhus - DNU's billed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068960"/>
            <a:ext cx="2908135" cy="21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da-DK" dirty="0" err="1" smtClean="0"/>
              <a:t>Faktaformidling</a:t>
            </a:r>
            <a:r>
              <a:rPr lang="da-DK" dirty="0" smtClean="0"/>
              <a:t> – </a:t>
            </a:r>
            <a:r>
              <a:rPr lang="da-DK" dirty="0" err="1" smtClean="0"/>
              <a:t>instagram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4000" b="1" dirty="0" smtClean="0"/>
              <a:t>Vidste du at...</a:t>
            </a:r>
            <a:endParaRPr lang="da-DK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" y="1700808"/>
            <a:ext cx="3268082" cy="208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15" y="5173726"/>
            <a:ext cx="3327431" cy="158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6" y="4702257"/>
            <a:ext cx="3023374" cy="197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3240360" cy="21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99345"/>
            <a:ext cx="2736304" cy="17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4139952" y="1540265"/>
            <a:ext cx="49007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serie </a:t>
            </a:r>
            <a:r>
              <a:rPr lang="da-DK" sz="2800" dirty="0"/>
              <a:t>kørt på </a:t>
            </a:r>
            <a:r>
              <a:rPr lang="da-DK" sz="2800" dirty="0" err="1" smtClean="0"/>
              <a:t>AUHs</a:t>
            </a:r>
            <a:r>
              <a:rPr lang="da-DK" sz="2800" dirty="0" smtClean="0"/>
              <a:t> </a:t>
            </a:r>
            <a:r>
              <a:rPr lang="da-DK" sz="2800" dirty="0" err="1" smtClean="0"/>
              <a:t>instagram</a:t>
            </a: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fakta om DNU sammen med et billede/video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35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04353" y="404664"/>
            <a:ext cx="7656079" cy="1656184"/>
          </a:xfrm>
        </p:spPr>
        <p:txBody>
          <a:bodyPr>
            <a:normAutofit fontScale="55000" lnSpcReduction="20000"/>
          </a:bodyPr>
          <a:lstStyle/>
          <a:p>
            <a:r>
              <a:rPr lang="da-DK" sz="7000" b="1" dirty="0" smtClean="0">
                <a:solidFill>
                  <a:srgbClr val="FF0000"/>
                </a:solidFill>
              </a:rPr>
              <a:t>AKTIVITET:</a:t>
            </a:r>
          </a:p>
          <a:p>
            <a:pPr algn="l"/>
            <a:endParaRPr lang="da-DK" sz="2800" b="1" dirty="0" smtClean="0">
              <a:solidFill>
                <a:srgbClr val="FF0000"/>
              </a:solidFill>
            </a:endParaRPr>
          </a:p>
          <a:p>
            <a:pPr algn="l"/>
            <a:endParaRPr lang="da-DK" sz="2800" b="1" dirty="0">
              <a:solidFill>
                <a:srgbClr val="FF0000"/>
              </a:solidFill>
            </a:endParaRPr>
          </a:p>
          <a:p>
            <a:pPr algn="l"/>
            <a:r>
              <a:rPr lang="da-DK" sz="3600" b="1" dirty="0" smtClean="0">
                <a:solidFill>
                  <a:srgbClr val="FF0000"/>
                </a:solidFill>
              </a:rPr>
              <a:t>Nævn </a:t>
            </a:r>
            <a:r>
              <a:rPr lang="da-DK" sz="3600" b="1" dirty="0">
                <a:solidFill>
                  <a:srgbClr val="FF0000"/>
                </a:solidFill>
              </a:rPr>
              <a:t>en </a:t>
            </a:r>
            <a:r>
              <a:rPr lang="da-DK" sz="3600" b="1" dirty="0" err="1">
                <a:solidFill>
                  <a:srgbClr val="FF0000"/>
                </a:solidFill>
              </a:rPr>
              <a:t>faktaoplysning</a:t>
            </a:r>
            <a:r>
              <a:rPr lang="da-DK" sz="3600" b="1" dirty="0">
                <a:solidFill>
                  <a:srgbClr val="FF0000"/>
                </a:solidFill>
              </a:rPr>
              <a:t> om dit byggeri/hospital og lav en skæv vinkel på </a:t>
            </a:r>
            <a:r>
              <a:rPr lang="da-DK" sz="3600" b="1" dirty="0" smtClean="0">
                <a:solidFill>
                  <a:srgbClr val="FF0000"/>
                </a:solidFill>
              </a:rPr>
              <a:t>den til et opslag</a:t>
            </a:r>
            <a:endParaRPr lang="da-DK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264696" cy="402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9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DNUs</a:t>
            </a:r>
            <a:r>
              <a:rPr lang="da-DK" dirty="0" smtClean="0"/>
              <a:t> FB-side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8599" y="1484784"/>
            <a:ext cx="5016418" cy="47525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dirty="0" smtClean="0"/>
              <a:t>Oprettet juni 2014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Opslag:</a:t>
            </a:r>
          </a:p>
          <a:p>
            <a:r>
              <a:rPr lang="da-DK" dirty="0" smtClean="0"/>
              <a:t>billeder/video af byggeplads, medarbejdere, håndværkere, kunst.</a:t>
            </a:r>
          </a:p>
          <a:p>
            <a:r>
              <a:rPr lang="da-DK" dirty="0" smtClean="0"/>
              <a:t> stillingsopslag, reklame for rundvisninger, deling af artikler og indslag på andre medier mv.</a:t>
            </a:r>
          </a:p>
          <a:p>
            <a:r>
              <a:rPr lang="da-DK" dirty="0" smtClean="0"/>
              <a:t>freelance fotograf og </a:t>
            </a:r>
            <a:r>
              <a:rPr lang="da-DK" dirty="0" err="1" smtClean="0"/>
              <a:t>kom.medarb</a:t>
            </a:r>
            <a:r>
              <a:rPr lang="da-DK" dirty="0" smtClean="0"/>
              <a:t>.</a:t>
            </a:r>
          </a:p>
          <a:p>
            <a:r>
              <a:rPr lang="da-DK" dirty="0" smtClean="0"/>
              <a:t>overvej ressourceforbrug (praktikant hjalp til)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Juni 2017 – kører stadig selvstændigt, men administreres fra AUH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Følgere: DNU: 1701  /  AUH: 21.003</a:t>
            </a:r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17" y="1484784"/>
            <a:ext cx="3653893" cy="327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9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da-DK" dirty="0" smtClean="0"/>
              <a:t>Overvejelser ved to separate   FB- sider for DNU og AUH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352928" cy="410445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da-DK" dirty="0" smtClean="0">
                <a:solidFill>
                  <a:schemeClr val="tx1"/>
                </a:solidFill>
              </a:rPr>
              <a:t>Fordele ved to separate sider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a-DK" dirty="0">
                <a:solidFill>
                  <a:schemeClr val="tx1"/>
                </a:solidFill>
              </a:rPr>
              <a:t>I byggeriets start føles det færdige hospital langt væk, er svært at forholde sig </a:t>
            </a:r>
            <a:r>
              <a:rPr lang="da-DK" dirty="0" smtClean="0">
                <a:solidFill>
                  <a:schemeClr val="tx1"/>
                </a:solidFill>
              </a:rPr>
              <a:t>til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a-DK" dirty="0" smtClean="0">
                <a:solidFill>
                  <a:schemeClr val="tx1"/>
                </a:solidFill>
              </a:rPr>
              <a:t>Det er to separate organisationer</a:t>
            </a:r>
          </a:p>
          <a:p>
            <a:pPr algn="l"/>
            <a:endParaRPr lang="da-DK" dirty="0">
              <a:solidFill>
                <a:schemeClr val="tx1"/>
              </a:solidFill>
            </a:endParaRPr>
          </a:p>
          <a:p>
            <a:pPr algn="l"/>
            <a:r>
              <a:rPr lang="da-DK" dirty="0" smtClean="0">
                <a:solidFill>
                  <a:schemeClr val="tx1"/>
                </a:solidFill>
              </a:rPr>
              <a:t>Fordele ved </a:t>
            </a:r>
            <a:r>
              <a:rPr lang="da-DK" dirty="0" err="1">
                <a:solidFill>
                  <a:schemeClr val="tx1"/>
                </a:solidFill>
              </a:rPr>
              <a:t>è</a:t>
            </a:r>
            <a:r>
              <a:rPr lang="da-DK" dirty="0" err="1" smtClean="0">
                <a:solidFill>
                  <a:schemeClr val="tx1"/>
                </a:solidFill>
              </a:rPr>
              <a:t>n</a:t>
            </a:r>
            <a:r>
              <a:rPr lang="da-DK" dirty="0" smtClean="0">
                <a:solidFill>
                  <a:schemeClr val="tx1"/>
                </a:solidFill>
              </a:rPr>
              <a:t> samlet side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a-DK" dirty="0" smtClean="0">
                <a:solidFill>
                  <a:schemeClr val="tx1"/>
                </a:solidFill>
              </a:rPr>
              <a:t>at lægge byggeriprocessen sammen med driften kan være kulturskabende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a-DK" dirty="0" smtClean="0">
                <a:solidFill>
                  <a:schemeClr val="tx1"/>
                </a:solidFill>
              </a:rPr>
              <a:t>skaber </a:t>
            </a:r>
            <a:r>
              <a:rPr lang="da-DK" dirty="0">
                <a:solidFill>
                  <a:schemeClr val="tx1"/>
                </a:solidFill>
              </a:rPr>
              <a:t>sammenhæng, fællesskabsfølelse, VORES </a:t>
            </a:r>
            <a:r>
              <a:rPr lang="da-DK" dirty="0" smtClean="0">
                <a:solidFill>
                  <a:schemeClr val="tx1"/>
                </a:solidFill>
              </a:rPr>
              <a:t>byggeri (både for ansatte og borgere)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a-DK" dirty="0" err="1">
                <a:solidFill>
                  <a:schemeClr val="tx1"/>
                </a:solidFill>
              </a:rPr>
              <a:t>DNU+AUHs</a:t>
            </a:r>
            <a:r>
              <a:rPr lang="da-DK" dirty="0">
                <a:solidFill>
                  <a:schemeClr val="tx1"/>
                </a:solidFill>
              </a:rPr>
              <a:t> FB har samme </a:t>
            </a:r>
            <a:r>
              <a:rPr lang="da-DK" dirty="0" err="1">
                <a:solidFill>
                  <a:schemeClr val="tx1"/>
                </a:solidFill>
              </a:rPr>
              <a:t>målgr</a:t>
            </a:r>
            <a:r>
              <a:rPr lang="da-DK" dirty="0">
                <a:solidFill>
                  <a:schemeClr val="tx1"/>
                </a:solidFill>
              </a:rPr>
              <a:t>.: Borgere / </a:t>
            </a:r>
            <a:r>
              <a:rPr lang="da-DK" dirty="0" smtClean="0">
                <a:solidFill>
                  <a:schemeClr val="tx1"/>
                </a:solidFill>
              </a:rPr>
              <a:t>ansatte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a-DK" dirty="0" smtClean="0">
                <a:solidFill>
                  <a:schemeClr val="tx1"/>
                </a:solidFill>
              </a:rPr>
              <a:t>der bruges færre ressourcer</a:t>
            </a:r>
          </a:p>
          <a:p>
            <a:pPr algn="l"/>
            <a:endParaRPr lang="da-DK" dirty="0" smtClean="0">
              <a:solidFill>
                <a:schemeClr val="tx1"/>
              </a:solidFill>
            </a:endParaRPr>
          </a:p>
          <a:p>
            <a:pPr algn="l"/>
            <a:r>
              <a:rPr lang="da-DK" dirty="0">
                <a:solidFill>
                  <a:schemeClr val="tx1"/>
                </a:solidFill>
              </a:rPr>
              <a:t>Ressourceforbrug – der SKAL være tid til vedligehold/planlægning ellers hellere en FB-side end to</a:t>
            </a:r>
          </a:p>
          <a:p>
            <a:pPr algn="l"/>
            <a:endParaRPr lang="da-DK" dirty="0" smtClean="0">
              <a:solidFill>
                <a:schemeClr val="tx1"/>
              </a:solidFill>
            </a:endParaRPr>
          </a:p>
          <a:p>
            <a:pPr algn="l"/>
            <a:r>
              <a:rPr lang="da-DK" dirty="0" err="1" smtClean="0">
                <a:solidFill>
                  <a:schemeClr val="tx1"/>
                </a:solidFill>
              </a:rPr>
              <a:t>DNUs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hj.side</a:t>
            </a:r>
            <a:r>
              <a:rPr lang="da-DK" dirty="0">
                <a:solidFill>
                  <a:schemeClr val="tx1"/>
                </a:solidFill>
              </a:rPr>
              <a:t>.: det politiske, tidslinjer, udbud, fakta, nyheder, presserum</a:t>
            </a: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AKTIVITET: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624736" cy="362480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Hvad ser du som fordele/ulemper ved separate eller fælles </a:t>
            </a:r>
            <a:r>
              <a:rPr lang="da-DK" dirty="0" err="1" smtClean="0">
                <a:solidFill>
                  <a:schemeClr val="tx1"/>
                </a:solidFill>
              </a:rPr>
              <a:t>SoMe</a:t>
            </a:r>
            <a:r>
              <a:rPr lang="da-DK" dirty="0" smtClean="0">
                <a:solidFill>
                  <a:schemeClr val="tx1"/>
                </a:solidFill>
              </a:rPr>
              <a:t> kanaler mellem hospital og byggeri?</a:t>
            </a:r>
          </a:p>
          <a:p>
            <a:pPr algn="l"/>
            <a:endParaRPr lang="da-DK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H</a:t>
            </a:r>
            <a:r>
              <a:rPr lang="da-DK" dirty="0" smtClean="0">
                <a:solidFill>
                  <a:schemeClr val="tx1"/>
                </a:solidFill>
              </a:rPr>
              <a:t>vornår skal man evt. sammenlægge dem?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8194" name="Picture 2" descr="Billedresultat for plus og minus te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2699986" cy="19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052320" cy="1470025"/>
          </a:xfrm>
        </p:spPr>
        <p:txBody>
          <a:bodyPr/>
          <a:lstStyle/>
          <a:p>
            <a:r>
              <a:rPr lang="da-DK" dirty="0" smtClean="0"/>
              <a:t>Samarbejdet med Regionen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776864" cy="3865984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AUH er et universitetshospital for alle i regionen (+ landsdækkende)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udfordring: at begge </a:t>
            </a:r>
            <a:r>
              <a:rPr lang="da-DK" dirty="0">
                <a:solidFill>
                  <a:schemeClr val="tx1"/>
                </a:solidFill>
              </a:rPr>
              <a:t>parter </a:t>
            </a:r>
            <a:r>
              <a:rPr lang="da-DK" dirty="0" smtClean="0">
                <a:solidFill>
                  <a:schemeClr val="tx1"/>
                </a:solidFill>
              </a:rPr>
              <a:t>husker </a:t>
            </a:r>
            <a:r>
              <a:rPr lang="da-DK" dirty="0">
                <a:solidFill>
                  <a:schemeClr val="tx1"/>
                </a:solidFill>
              </a:rPr>
              <a:t>hinanden, at man er en del af </a:t>
            </a:r>
            <a:r>
              <a:rPr lang="da-DK" dirty="0" smtClean="0">
                <a:solidFill>
                  <a:schemeClr val="tx1"/>
                </a:solidFill>
              </a:rPr>
              <a:t>hinanden og </a:t>
            </a:r>
            <a:r>
              <a:rPr lang="da-DK" dirty="0">
                <a:solidFill>
                  <a:schemeClr val="tx1"/>
                </a:solidFill>
              </a:rPr>
              <a:t>noget </a:t>
            </a:r>
            <a:r>
              <a:rPr lang="da-DK" dirty="0" smtClean="0">
                <a:solidFill>
                  <a:schemeClr val="tx1"/>
                </a:solidFill>
              </a:rPr>
              <a:t>større</a:t>
            </a:r>
            <a:endParaRPr lang="da-DK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Hvordan sikrer </a:t>
            </a:r>
            <a:r>
              <a:rPr lang="da-DK" dirty="0">
                <a:solidFill>
                  <a:schemeClr val="tx1"/>
                </a:solidFill>
              </a:rPr>
              <a:t>man </a:t>
            </a:r>
            <a:r>
              <a:rPr lang="da-DK" dirty="0" smtClean="0">
                <a:solidFill>
                  <a:schemeClr val="tx1"/>
                </a:solidFill>
              </a:rPr>
              <a:t>samarbejdet med regionen?</a:t>
            </a:r>
            <a:endParaRPr lang="da-DK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Fx </a:t>
            </a:r>
            <a:r>
              <a:rPr lang="da-DK" dirty="0" err="1" smtClean="0">
                <a:solidFill>
                  <a:schemeClr val="tx1"/>
                </a:solidFill>
              </a:rPr>
              <a:t>boosting</a:t>
            </a:r>
            <a:r>
              <a:rPr lang="da-DK" dirty="0" smtClean="0">
                <a:solidFill>
                  <a:schemeClr val="tx1"/>
                </a:solidFill>
              </a:rPr>
              <a:t> på FB bredt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tæt </a:t>
            </a:r>
            <a:r>
              <a:rPr lang="da-DK" dirty="0">
                <a:solidFill>
                  <a:schemeClr val="tx1"/>
                </a:solidFill>
              </a:rPr>
              <a:t>kontakt til regionens </a:t>
            </a:r>
            <a:r>
              <a:rPr lang="da-DK" dirty="0" err="1">
                <a:solidFill>
                  <a:schemeClr val="tx1"/>
                </a:solidFill>
              </a:rPr>
              <a:t>community</a:t>
            </a:r>
            <a:r>
              <a:rPr lang="da-DK" dirty="0">
                <a:solidFill>
                  <a:schemeClr val="tx1"/>
                </a:solidFill>
              </a:rPr>
              <a:t> manager ift. </a:t>
            </a:r>
            <a:r>
              <a:rPr lang="da-DK" dirty="0" smtClean="0">
                <a:solidFill>
                  <a:schemeClr val="tx1"/>
                </a:solidFill>
              </a:rPr>
              <a:t>delinger</a:t>
            </a:r>
            <a:r>
              <a:rPr lang="da-DK" dirty="0">
                <a:solidFill>
                  <a:schemeClr val="tx1"/>
                </a:solidFill>
              </a:rPr>
              <a:t>, lave opslag med hinandens ting mv.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9220" name="Picture 4" descr="Billedresultat for region mid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60" y="188641"/>
            <a:ext cx="249072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da-DK" dirty="0" smtClean="0"/>
              <a:t>Den altafgørende strategi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5720680" cy="3721968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p</a:t>
            </a:r>
            <a:r>
              <a:rPr lang="da-DK" dirty="0" smtClean="0">
                <a:solidFill>
                  <a:schemeClr val="tx1"/>
                </a:solidFill>
              </a:rPr>
              <a:t>lanlæg – lav en </a:t>
            </a:r>
            <a:r>
              <a:rPr lang="da-DK" dirty="0" err="1" smtClean="0">
                <a:solidFill>
                  <a:schemeClr val="tx1"/>
                </a:solidFill>
                <a:hlinkClick r:id="rId2"/>
              </a:rPr>
              <a:t>contentplan</a:t>
            </a:r>
            <a:r>
              <a:rPr lang="da-DK" dirty="0" smtClean="0">
                <a:solidFill>
                  <a:schemeClr val="tx1"/>
                </a:solidFill>
              </a:rPr>
              <a:t> fx en kvartalsoversigt med planlagte opslag (se eks. i linket)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overvej nøje ressourceforbrug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opslag skal være jævnlige og tilpasset mål.gr.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personlighed, egen afsender, i </a:t>
            </a:r>
            <a:r>
              <a:rPr lang="da-DK" dirty="0" err="1" smtClean="0">
                <a:solidFill>
                  <a:schemeClr val="tx1"/>
                </a:solidFill>
              </a:rPr>
              <a:t>kombi</a:t>
            </a:r>
            <a:r>
              <a:rPr lang="da-DK" dirty="0" smtClean="0">
                <a:solidFill>
                  <a:schemeClr val="tx1"/>
                </a:solidFill>
              </a:rPr>
              <a:t> med deling af andres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vær til stede og svar på kommentarer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0244" name="Picture 4" descr="Billedresultat for strate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4738130"/>
            <a:ext cx="3096344" cy="172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AKTIVITET: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244827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Find på </a:t>
            </a:r>
            <a:r>
              <a:rPr lang="da-DK" dirty="0">
                <a:solidFill>
                  <a:schemeClr val="tx1"/>
                </a:solidFill>
              </a:rPr>
              <a:t>1-2 relevante </a:t>
            </a:r>
            <a:r>
              <a:rPr lang="da-DK" dirty="0" smtClean="0">
                <a:solidFill>
                  <a:schemeClr val="tx1"/>
                </a:solidFill>
              </a:rPr>
              <a:t>opslag, du kan lave til jeres </a:t>
            </a:r>
            <a:r>
              <a:rPr lang="da-DK" dirty="0" err="1" smtClean="0">
                <a:solidFill>
                  <a:schemeClr val="tx1"/>
                </a:solidFill>
              </a:rPr>
              <a:t>SoMe</a:t>
            </a:r>
            <a:r>
              <a:rPr lang="da-DK" dirty="0" smtClean="0">
                <a:solidFill>
                  <a:schemeClr val="tx1"/>
                </a:solidFill>
              </a:rPr>
              <a:t> kanaler</a:t>
            </a:r>
            <a:endParaRPr lang="da-DK" dirty="0">
              <a:solidFill>
                <a:schemeClr val="tx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87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82038" cy="459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835" y="4581128"/>
            <a:ext cx="6400800" cy="1270992"/>
          </a:xfrm>
        </p:spPr>
        <p:txBody>
          <a:bodyPr/>
          <a:lstStyle/>
          <a:p>
            <a:r>
              <a:rPr lang="da-DK" sz="2400" dirty="0" smtClean="0">
                <a:hlinkClick r:id="rId3"/>
              </a:rPr>
              <a:t>https://www.youtube.com/watch?v=usKpBRDdua0&amp;feature=youtu.be</a:t>
            </a:r>
            <a:endParaRPr lang="da-DK" sz="24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84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da-DK" dirty="0" smtClean="0"/>
              <a:t>De opslag vi ikke selv styrer</a:t>
            </a:r>
            <a:br>
              <a:rPr lang="da-DK" dirty="0" smtClean="0"/>
            </a:br>
            <a:r>
              <a:rPr lang="da-DK" sz="3600" dirty="0" smtClean="0"/>
              <a:t>kriser</a:t>
            </a:r>
            <a:endParaRPr lang="da-DK" sz="36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6840760" cy="422602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a-DK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da-DK" dirty="0" smtClean="0">
                <a:solidFill>
                  <a:schemeClr val="tx1"/>
                </a:solidFill>
                <a:hlinkClick r:id="rId2"/>
              </a:rPr>
              <a:t>www.bt.dk/danmark/nybagt-mors-raab-om-hjaelp-deles-overalt-paa-facebook-fanget-i-stoejhelvede-paa-sy</a:t>
            </a:r>
            <a:endParaRPr lang="da-DK" dirty="0" smtClean="0">
              <a:solidFill>
                <a:schemeClr val="tx1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  <a:p>
            <a:pPr algn="l"/>
            <a:r>
              <a:rPr lang="da-DK" dirty="0" smtClean="0">
                <a:solidFill>
                  <a:schemeClr val="tx1"/>
                </a:solidFill>
              </a:rPr>
              <a:t>Værste eks. Video fra neonatal – støjgener.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Situationen kunne være undgået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manglende aftaler mellem hospital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og byggeri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Personale ikke klædt godt nok på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Mor ikke forberedt på interessen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026" name="Picture 2" descr="Billedresultat for sur smi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99" y="4725144"/>
            <a:ext cx="2088232" cy="19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31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568952" cy="1470025"/>
          </a:xfrm>
        </p:spPr>
        <p:txBody>
          <a:bodyPr>
            <a:normAutofit/>
          </a:bodyPr>
          <a:lstStyle/>
          <a:p>
            <a:pPr algn="l"/>
            <a:r>
              <a:rPr lang="da-DK" sz="4200" dirty="0" smtClean="0"/>
              <a:t>Opsamling samt tips og tricks til opslag</a:t>
            </a:r>
            <a:endParaRPr lang="da-DK" sz="42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75656" y="1844824"/>
            <a:ext cx="7416824" cy="4320480"/>
          </a:xfrm>
        </p:spPr>
        <p:txBody>
          <a:bodyPr>
            <a:noAutofit/>
          </a:bodyPr>
          <a:lstStyle/>
          <a:p>
            <a:pPr algn="l">
              <a:lnSpc>
                <a:spcPct val="220000"/>
              </a:lnSpc>
            </a:pPr>
            <a:r>
              <a:rPr lang="da-DK" sz="1800" dirty="0" smtClean="0">
                <a:solidFill>
                  <a:schemeClr val="tx1"/>
                </a:solidFill>
                <a:hlinkClick r:id="rId2"/>
              </a:rPr>
              <a:t>Canva.com </a:t>
            </a:r>
            <a:r>
              <a:rPr lang="da-DK" sz="1800" dirty="0" smtClean="0">
                <a:solidFill>
                  <a:schemeClr val="tx1"/>
                </a:solidFill>
              </a:rPr>
              <a:t>– grafik, billeder mv. tilpasset kanaler og dig præcist</a:t>
            </a:r>
          </a:p>
          <a:p>
            <a:pPr algn="l">
              <a:lnSpc>
                <a:spcPct val="220000"/>
              </a:lnSpc>
            </a:pPr>
            <a:r>
              <a:rPr lang="da-DK" sz="1800" dirty="0" smtClean="0">
                <a:solidFill>
                  <a:schemeClr val="tx1"/>
                </a:solidFill>
              </a:rPr>
              <a:t>Brug din mobil til at lave video og </a:t>
            </a:r>
            <a:r>
              <a:rPr lang="da-DK" sz="1800" dirty="0">
                <a:solidFill>
                  <a:schemeClr val="tx1"/>
                </a:solidFill>
              </a:rPr>
              <a:t>billeder </a:t>
            </a:r>
            <a:endParaRPr lang="da-DK" sz="1800" dirty="0" smtClean="0">
              <a:solidFill>
                <a:schemeClr val="tx1"/>
              </a:solidFill>
            </a:endParaRPr>
          </a:p>
          <a:p>
            <a:pPr algn="l">
              <a:lnSpc>
                <a:spcPct val="220000"/>
              </a:lnSpc>
            </a:pPr>
            <a:r>
              <a:rPr lang="da-DK" sz="1800" dirty="0" smtClean="0">
                <a:solidFill>
                  <a:schemeClr val="tx1"/>
                </a:solidFill>
              </a:rPr>
              <a:t>Upload </a:t>
            </a:r>
            <a:r>
              <a:rPr lang="da-DK" sz="1800" dirty="0">
                <a:solidFill>
                  <a:schemeClr val="tx1"/>
                </a:solidFill>
              </a:rPr>
              <a:t>video direkte på FB - ikke gennem </a:t>
            </a:r>
            <a:r>
              <a:rPr lang="da-DK" sz="1800" dirty="0" err="1">
                <a:solidFill>
                  <a:schemeClr val="tx1"/>
                </a:solidFill>
              </a:rPr>
              <a:t>Youtube</a:t>
            </a:r>
            <a:r>
              <a:rPr lang="da-DK" sz="1800" dirty="0">
                <a:solidFill>
                  <a:schemeClr val="tx1"/>
                </a:solidFill>
              </a:rPr>
              <a:t>, så de afspiller automatisk</a:t>
            </a:r>
          </a:p>
          <a:p>
            <a:pPr algn="l">
              <a:lnSpc>
                <a:spcPct val="220000"/>
              </a:lnSpc>
            </a:pPr>
            <a:r>
              <a:rPr lang="da-DK" sz="1800" dirty="0" smtClean="0">
                <a:solidFill>
                  <a:schemeClr val="tx1"/>
                </a:solidFill>
              </a:rPr>
              <a:t>Kinemaster (</a:t>
            </a:r>
            <a:r>
              <a:rPr lang="da-DK" sz="1800" dirty="0" err="1" smtClean="0">
                <a:solidFill>
                  <a:schemeClr val="tx1"/>
                </a:solidFill>
              </a:rPr>
              <a:t>app</a:t>
            </a:r>
            <a:r>
              <a:rPr lang="da-DK" sz="1800" dirty="0" smtClean="0">
                <a:solidFill>
                  <a:schemeClr val="tx1"/>
                </a:solidFill>
              </a:rPr>
              <a:t>) god til mobilvideoredigering</a:t>
            </a:r>
          </a:p>
          <a:p>
            <a:pPr algn="l">
              <a:lnSpc>
                <a:spcPct val="220000"/>
              </a:lnSpc>
            </a:pPr>
            <a:r>
              <a:rPr lang="da-DK" sz="1800" dirty="0" err="1" smtClean="0">
                <a:solidFill>
                  <a:schemeClr val="tx1"/>
                </a:solidFill>
              </a:rPr>
              <a:t>Photodirector</a:t>
            </a:r>
            <a:r>
              <a:rPr lang="da-DK" sz="1800" dirty="0" smtClean="0">
                <a:solidFill>
                  <a:schemeClr val="tx1"/>
                </a:solidFill>
              </a:rPr>
              <a:t> (</a:t>
            </a:r>
            <a:r>
              <a:rPr lang="da-DK" sz="1800" dirty="0" err="1" smtClean="0">
                <a:solidFill>
                  <a:schemeClr val="tx1"/>
                </a:solidFill>
              </a:rPr>
              <a:t>app</a:t>
            </a:r>
            <a:r>
              <a:rPr lang="da-DK" sz="1800" dirty="0" smtClean="0">
                <a:solidFill>
                  <a:schemeClr val="tx1"/>
                </a:solidFill>
              </a:rPr>
              <a:t>) fotoredigering, tekst, filtre, symboler mv.</a:t>
            </a:r>
          </a:p>
          <a:p>
            <a:pPr algn="l">
              <a:lnSpc>
                <a:spcPct val="220000"/>
              </a:lnSpc>
            </a:pPr>
            <a:r>
              <a:rPr lang="da-DK" sz="1800" dirty="0" err="1" smtClean="0">
                <a:solidFill>
                  <a:schemeClr val="tx1"/>
                </a:solidFill>
              </a:rPr>
              <a:t>PicPlayPost</a:t>
            </a:r>
            <a:r>
              <a:rPr lang="da-DK" sz="1800" dirty="0" smtClean="0">
                <a:solidFill>
                  <a:schemeClr val="tx1"/>
                </a:solidFill>
              </a:rPr>
              <a:t> (</a:t>
            </a:r>
            <a:r>
              <a:rPr lang="da-DK" sz="1800" dirty="0" err="1" smtClean="0">
                <a:solidFill>
                  <a:schemeClr val="tx1"/>
                </a:solidFill>
              </a:rPr>
              <a:t>app</a:t>
            </a:r>
            <a:r>
              <a:rPr lang="da-DK" sz="1800" dirty="0" smtClean="0">
                <a:solidFill>
                  <a:schemeClr val="tx1"/>
                </a:solidFill>
              </a:rPr>
              <a:t>) – god til </a:t>
            </a:r>
            <a:r>
              <a:rPr lang="da-DK" sz="1800" dirty="0" err="1" smtClean="0">
                <a:solidFill>
                  <a:schemeClr val="tx1"/>
                </a:solidFill>
              </a:rPr>
              <a:t>Instagram</a:t>
            </a:r>
            <a:r>
              <a:rPr lang="da-DK" sz="1800" dirty="0" smtClean="0">
                <a:solidFill>
                  <a:schemeClr val="tx1"/>
                </a:solidFill>
              </a:rPr>
              <a:t> ift. video, billeder, grafik</a:t>
            </a:r>
          </a:p>
        </p:txBody>
      </p:sp>
      <p:pic>
        <p:nvPicPr>
          <p:cNvPr id="11266" name="Picture 2" descr="Billedresultat for kinemaste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57" y="4077072"/>
            <a:ext cx="441385" cy="4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37" y="4653136"/>
            <a:ext cx="518624" cy="55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Billedresultat for picplaypo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37" y="5301208"/>
            <a:ext cx="454130" cy="4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da-DK" dirty="0" smtClean="0"/>
              <a:t>Kontakt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15616" y="2492896"/>
            <a:ext cx="6912768" cy="3312368"/>
          </a:xfrm>
        </p:spPr>
        <p:txBody>
          <a:bodyPr>
            <a:normAutofit fontScale="85000" lnSpcReduction="10000"/>
          </a:bodyPr>
          <a:lstStyle/>
          <a:p>
            <a:r>
              <a:rPr lang="da-DK" sz="3800" dirty="0" smtClean="0">
                <a:solidFill>
                  <a:schemeClr val="tx1"/>
                </a:solidFill>
              </a:rPr>
              <a:t>Jannie </a:t>
            </a:r>
            <a:r>
              <a:rPr lang="da-DK" sz="3800" dirty="0">
                <a:solidFill>
                  <a:schemeClr val="tx1"/>
                </a:solidFill>
              </a:rPr>
              <a:t>L</a:t>
            </a:r>
            <a:r>
              <a:rPr lang="da-DK" sz="3800" dirty="0" smtClean="0">
                <a:solidFill>
                  <a:schemeClr val="tx1"/>
                </a:solidFill>
              </a:rPr>
              <a:t>indberg Sundgaard</a:t>
            </a:r>
          </a:p>
          <a:p>
            <a:r>
              <a:rPr lang="da-DK" sz="2900" dirty="0" smtClean="0">
                <a:solidFill>
                  <a:schemeClr val="tx1"/>
                </a:solidFill>
              </a:rPr>
              <a:t>Journalist og </a:t>
            </a:r>
            <a:r>
              <a:rPr lang="da-DK" sz="2900" dirty="0" err="1" smtClean="0">
                <a:solidFill>
                  <a:schemeClr val="tx1"/>
                </a:solidFill>
              </a:rPr>
              <a:t>SoMe</a:t>
            </a:r>
            <a:r>
              <a:rPr lang="da-DK" sz="2900" dirty="0" smtClean="0">
                <a:solidFill>
                  <a:schemeClr val="tx1"/>
                </a:solidFill>
              </a:rPr>
              <a:t> manager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r>
              <a:rPr lang="da-DK" dirty="0" smtClean="0">
                <a:solidFill>
                  <a:schemeClr val="tx1"/>
                </a:solidFill>
              </a:rPr>
              <a:t>Aarhus Universitetshospital, kommunikation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r>
              <a:rPr lang="da-DK" dirty="0" smtClean="0">
                <a:solidFill>
                  <a:schemeClr val="tx1"/>
                </a:solidFill>
              </a:rPr>
              <a:t>Mail: </a:t>
            </a:r>
            <a:r>
              <a:rPr lang="da-DK" dirty="0" smtClean="0">
                <a:solidFill>
                  <a:schemeClr val="tx1"/>
                </a:solidFill>
                <a:hlinkClick r:id="rId2"/>
              </a:rPr>
              <a:t>jansun@rm.dk</a:t>
            </a:r>
            <a:endParaRPr lang="da-DK" dirty="0" smtClean="0">
              <a:solidFill>
                <a:schemeClr val="tx1"/>
              </a:solidFill>
            </a:endParaRPr>
          </a:p>
          <a:p>
            <a:r>
              <a:rPr lang="da-DK" dirty="0" smtClean="0">
                <a:solidFill>
                  <a:schemeClr val="tx1"/>
                </a:solidFill>
              </a:rPr>
              <a:t>Tlf.: 23617499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/>
          <a:lstStyle/>
          <a:p>
            <a:r>
              <a:rPr lang="da-DK" dirty="0" smtClean="0"/>
              <a:t>Det får du med dig herfra...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71600" y="1700808"/>
            <a:ext cx="5184576" cy="4237931"/>
          </a:xfrm>
        </p:spPr>
        <p:txBody>
          <a:bodyPr/>
          <a:lstStyle/>
          <a:p>
            <a:r>
              <a:rPr lang="da-DK" dirty="0" smtClean="0"/>
              <a:t>Opslag du kan gå hjem og bruge tilpasset dig</a:t>
            </a:r>
          </a:p>
          <a:p>
            <a:r>
              <a:rPr lang="da-DK" dirty="0" smtClean="0"/>
              <a:t>ideer til dit fremtidige indhold</a:t>
            </a:r>
          </a:p>
          <a:p>
            <a:r>
              <a:rPr lang="da-DK" dirty="0" smtClean="0"/>
              <a:t>redskaber til at lave gode opslag</a:t>
            </a:r>
          </a:p>
          <a:p>
            <a:r>
              <a:rPr lang="da-DK" dirty="0" smtClean="0"/>
              <a:t>tips, tricks og andre godter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3074" name="Picture 2" descr="Billedresultat for g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812988" cy="2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da-DK" dirty="0" smtClean="0"/>
              <a:t>Målgrupper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FB-sider DNU/AUH: Borgere </a:t>
            </a:r>
            <a:r>
              <a:rPr lang="da-DK" dirty="0">
                <a:solidFill>
                  <a:schemeClr val="tx1"/>
                </a:solidFill>
              </a:rPr>
              <a:t>og ansatte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err="1" smtClean="0">
                <a:solidFill>
                  <a:schemeClr val="tx1"/>
                </a:solidFill>
              </a:rPr>
              <a:t>DNUs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hj.side</a:t>
            </a:r>
            <a:r>
              <a:rPr lang="da-DK" dirty="0" smtClean="0">
                <a:solidFill>
                  <a:schemeClr val="tx1"/>
                </a:solidFill>
              </a:rPr>
              <a:t>: Entreprenører</a:t>
            </a:r>
            <a:endParaRPr lang="da-DK" dirty="0">
              <a:solidFill>
                <a:schemeClr val="tx1"/>
              </a:solidFill>
            </a:endParaRPr>
          </a:p>
          <a:p>
            <a:endParaRPr lang="da-DK" dirty="0"/>
          </a:p>
        </p:txBody>
      </p:sp>
      <p:pic>
        <p:nvPicPr>
          <p:cNvPr id="4100" name="Picture 4" descr="Billedresultat for mennes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33192"/>
            <a:ext cx="4025875" cy="301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da-DK" dirty="0" err="1" smtClean="0"/>
              <a:t>SoMe</a:t>
            </a:r>
            <a:r>
              <a:rPr lang="da-DK" dirty="0" smtClean="0"/>
              <a:t> kanaler</a:t>
            </a:r>
            <a:br>
              <a:rPr lang="da-DK" dirty="0" smtClean="0"/>
            </a:br>
            <a:r>
              <a:rPr lang="da-DK" sz="3600" dirty="0" smtClean="0"/>
              <a:t>Hvor skal vi være med hvad?</a:t>
            </a:r>
            <a:endParaRPr lang="da-DK" sz="36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4032448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tx1"/>
                </a:solidFill>
              </a:rPr>
              <a:t>Facebook</a:t>
            </a:r>
            <a:r>
              <a:rPr lang="da-DK" dirty="0">
                <a:solidFill>
                  <a:schemeClr val="tx1"/>
                </a:solidFill>
              </a:rPr>
              <a:t>: </a:t>
            </a:r>
            <a:r>
              <a:rPr lang="da-DK" dirty="0" smtClean="0">
                <a:solidFill>
                  <a:schemeClr val="tx1"/>
                </a:solidFill>
              </a:rPr>
              <a:t>Bred.</a:t>
            </a:r>
            <a:endParaRPr lang="da-DK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tx1"/>
                </a:solidFill>
              </a:rPr>
              <a:t>Instagram</a:t>
            </a:r>
            <a:r>
              <a:rPr lang="da-DK" dirty="0">
                <a:solidFill>
                  <a:schemeClr val="tx1"/>
                </a:solidFill>
              </a:rPr>
              <a:t>: </a:t>
            </a:r>
            <a:r>
              <a:rPr lang="da-DK" dirty="0" smtClean="0">
                <a:solidFill>
                  <a:schemeClr val="tx1"/>
                </a:solidFill>
              </a:rPr>
              <a:t>Bred. Personlighed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dirty="0" smtClean="0">
                <a:solidFill>
                  <a:schemeClr val="tx1"/>
                </a:solidFill>
              </a:rPr>
              <a:t>sjov, fakta, foto /video. </a:t>
            </a:r>
            <a:r>
              <a:rPr lang="da-DK" dirty="0" smtClean="0">
                <a:solidFill>
                  <a:srgbClr val="00B050"/>
                </a:solidFill>
              </a:rPr>
              <a:t>Eks.: Vidste du at...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err="1" smtClean="0">
                <a:solidFill>
                  <a:schemeClr val="tx1"/>
                </a:solidFill>
              </a:rPr>
              <a:t>Youtube</a:t>
            </a:r>
            <a:r>
              <a:rPr lang="da-DK" dirty="0" smtClean="0">
                <a:solidFill>
                  <a:schemeClr val="tx1"/>
                </a:solidFill>
              </a:rPr>
              <a:t>: God som videoarkiv/egen kanal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err="1" smtClean="0">
                <a:solidFill>
                  <a:schemeClr val="tx1"/>
                </a:solidFill>
              </a:rPr>
              <a:t>Twitter</a:t>
            </a:r>
            <a:r>
              <a:rPr lang="da-DK" dirty="0" smtClean="0">
                <a:solidFill>
                  <a:schemeClr val="tx1"/>
                </a:solidFill>
              </a:rPr>
              <a:t>: Billeder/video/fakta. Obs mål.gr. </a:t>
            </a:r>
            <a:r>
              <a:rPr lang="da-DK" dirty="0" smtClean="0">
                <a:solidFill>
                  <a:srgbClr val="00B050"/>
                </a:solidFill>
              </a:rPr>
              <a:t>Eks.: </a:t>
            </a:r>
            <a:r>
              <a:rPr lang="da-DK" dirty="0">
                <a:solidFill>
                  <a:srgbClr val="00B050"/>
                </a:solidFill>
              </a:rPr>
              <a:t>U</a:t>
            </a:r>
            <a:r>
              <a:rPr lang="da-DK" dirty="0" smtClean="0">
                <a:solidFill>
                  <a:srgbClr val="00B050"/>
                </a:solidFill>
              </a:rPr>
              <a:t>dskydelse af akut (- på FB)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err="1" smtClean="0">
                <a:solidFill>
                  <a:schemeClr val="tx1"/>
                </a:solidFill>
              </a:rPr>
              <a:t>LinkedIn</a:t>
            </a:r>
            <a:r>
              <a:rPr lang="da-DK" dirty="0" smtClean="0">
                <a:solidFill>
                  <a:schemeClr val="tx1"/>
                </a:solidFill>
              </a:rPr>
              <a:t>: Ikke nyhedsorienteret ift. en byggeproces. </a:t>
            </a:r>
            <a:r>
              <a:rPr lang="da-DK" dirty="0" smtClean="0">
                <a:solidFill>
                  <a:srgbClr val="00B050"/>
                </a:solidFill>
              </a:rPr>
              <a:t>Eks.: Stillingsopslag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Snapchat: Kræver stort ressourceforbrug (</a:t>
            </a:r>
            <a:r>
              <a:rPr lang="da-DK" dirty="0" err="1" smtClean="0">
                <a:solidFill>
                  <a:schemeClr val="tx1"/>
                </a:solidFill>
              </a:rPr>
              <a:t>Instastories</a:t>
            </a:r>
            <a:r>
              <a:rPr lang="da-DK" dirty="0" smtClean="0">
                <a:solidFill>
                  <a:schemeClr val="tx1"/>
                </a:solidFill>
              </a:rPr>
              <a:t> kan noget af det samme)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5122" name="Picture 2" descr="Billedresultat for sociale medier iko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74" y="2060848"/>
            <a:ext cx="59963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ret bille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45" y="3846200"/>
            <a:ext cx="648072" cy="6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lledresultat for sociale medier iko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40" y="3140968"/>
            <a:ext cx="698798" cy="6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illedresultat for sociale medier iko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93" y="5230208"/>
            <a:ext cx="912575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Billedresultat for linkedin iko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46" y="4483861"/>
            <a:ext cx="746347" cy="74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Relateret bille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85" y="2586183"/>
            <a:ext cx="755808" cy="7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AKTIVITET: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75656" y="1772816"/>
            <a:ext cx="6400800" cy="36499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da-DK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Hvilke kanaler er I på?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Hvorfor?</a:t>
            </a:r>
          </a:p>
          <a:p>
            <a:pPr algn="l"/>
            <a:endParaRPr lang="da-DK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Hvem </a:t>
            </a:r>
            <a:r>
              <a:rPr lang="da-DK" dirty="0">
                <a:solidFill>
                  <a:schemeClr val="tx1"/>
                </a:solidFill>
              </a:rPr>
              <a:t>er jeres </a:t>
            </a:r>
            <a:r>
              <a:rPr lang="da-DK" dirty="0" smtClean="0">
                <a:solidFill>
                  <a:schemeClr val="tx1"/>
                </a:solidFill>
              </a:rPr>
              <a:t>målgruppe?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Hvorfor?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11473"/>
            <a:ext cx="7257313" cy="403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4928" y="548680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Aflivning af myter:</a:t>
            </a:r>
            <a:br>
              <a:rPr lang="da-DK" dirty="0" smtClean="0"/>
            </a:br>
            <a:r>
              <a:rPr lang="da-DK" sz="3600" b="1" dirty="0" smtClean="0">
                <a:solidFill>
                  <a:srgbClr val="00B0F0"/>
                </a:solidFill>
              </a:rPr>
              <a:t>”Køkkenet er sparet væk på det nye hospital”</a:t>
            </a:r>
            <a:endParaRPr lang="da-DK" sz="3600" b="1" dirty="0">
              <a:solidFill>
                <a:srgbClr val="00B0F0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87624" y="5445224"/>
            <a:ext cx="6400800" cy="720080"/>
          </a:xfrm>
        </p:spPr>
        <p:txBody>
          <a:bodyPr/>
          <a:lstStyle/>
          <a:p>
            <a:r>
              <a:rPr lang="da-DK" sz="2000" dirty="0" smtClean="0">
                <a:hlinkClick r:id="rId3"/>
              </a:rPr>
              <a:t>https://www.youtube.com/watch?v=7U62fZ-PXM4&amp;t=7s</a:t>
            </a:r>
            <a:endParaRPr lang="da-DK" sz="20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02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da-DK" dirty="0" smtClean="0"/>
              <a:t>Effekt af video (centralkøkkenet):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744416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Video (</a:t>
            </a:r>
            <a:r>
              <a:rPr lang="da-DK" dirty="0">
                <a:solidFill>
                  <a:schemeClr val="tx1"/>
                </a:solidFill>
              </a:rPr>
              <a:t>1 </a:t>
            </a:r>
            <a:r>
              <a:rPr lang="da-DK" dirty="0" smtClean="0">
                <a:solidFill>
                  <a:schemeClr val="tx1"/>
                </a:solidFill>
              </a:rPr>
              <a:t>min.) lagt på </a:t>
            </a:r>
            <a:r>
              <a:rPr lang="da-DK" dirty="0" err="1" smtClean="0">
                <a:solidFill>
                  <a:schemeClr val="tx1"/>
                </a:solidFill>
              </a:rPr>
              <a:t>AUHs</a:t>
            </a:r>
            <a:r>
              <a:rPr lang="da-DK" dirty="0" smtClean="0">
                <a:solidFill>
                  <a:schemeClr val="tx1"/>
                </a:solidFill>
              </a:rPr>
              <a:t> FB og delt på </a:t>
            </a:r>
            <a:r>
              <a:rPr lang="da-DK" dirty="0" err="1" smtClean="0">
                <a:solidFill>
                  <a:schemeClr val="tx1"/>
                </a:solidFill>
              </a:rPr>
              <a:t>DNUs</a:t>
            </a:r>
            <a:r>
              <a:rPr lang="da-DK" dirty="0" smtClean="0">
                <a:solidFill>
                  <a:schemeClr val="tx1"/>
                </a:solidFill>
              </a:rPr>
              <a:t> FB</a:t>
            </a:r>
            <a:endParaRPr lang="da-DK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Boostet</a:t>
            </a:r>
            <a:r>
              <a:rPr lang="en-GB" dirty="0">
                <a:solidFill>
                  <a:schemeClr val="tx1"/>
                </a:solidFill>
              </a:rPr>
              <a:t> med 100 kr. 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 en </a:t>
            </a:r>
            <a:r>
              <a:rPr lang="en-GB" dirty="0" err="1">
                <a:solidFill>
                  <a:schemeClr val="tx1"/>
                </a:solidFill>
              </a:rPr>
              <a:t>uge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betalt</a:t>
            </a:r>
            <a:r>
              <a:rPr lang="en-GB" dirty="0">
                <a:solidFill>
                  <a:schemeClr val="tx1"/>
                </a:solidFill>
              </a:rPr>
              <a:t>: 20% / </a:t>
            </a:r>
            <a:r>
              <a:rPr lang="en-GB" dirty="0" err="1">
                <a:solidFill>
                  <a:schemeClr val="tx1"/>
                </a:solidFill>
              </a:rPr>
              <a:t>organisk</a:t>
            </a:r>
            <a:r>
              <a:rPr lang="en-GB" dirty="0">
                <a:solidFill>
                  <a:schemeClr val="tx1"/>
                </a:solidFill>
              </a:rPr>
              <a:t>: 80%). 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Havde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et reach </a:t>
            </a:r>
            <a:r>
              <a:rPr lang="en-GB" dirty="0" err="1">
                <a:solidFill>
                  <a:schemeClr val="tx1"/>
                </a:solidFill>
              </a:rPr>
              <a:t>på</a:t>
            </a:r>
            <a:r>
              <a:rPr lang="en-GB" dirty="0">
                <a:solidFill>
                  <a:schemeClr val="tx1"/>
                </a:solidFill>
              </a:rPr>
              <a:t> 43.000 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115 </a:t>
            </a:r>
            <a:r>
              <a:rPr lang="en-GB" dirty="0" err="1" smtClean="0">
                <a:solidFill>
                  <a:schemeClr val="tx1"/>
                </a:solidFill>
              </a:rPr>
              <a:t>delinger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56 </a:t>
            </a:r>
            <a:r>
              <a:rPr lang="en-GB" dirty="0" err="1" smtClean="0">
                <a:solidFill>
                  <a:schemeClr val="tx1"/>
                </a:solidFill>
              </a:rPr>
              <a:t>kommentarer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675 likes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... </a:t>
            </a:r>
            <a:r>
              <a:rPr lang="en-GB" dirty="0" err="1" smtClean="0">
                <a:solidFill>
                  <a:schemeClr val="tx1"/>
                </a:solidFill>
              </a:rPr>
              <a:t>myten</a:t>
            </a:r>
            <a:r>
              <a:rPr lang="en-GB" dirty="0" smtClean="0">
                <a:solidFill>
                  <a:schemeClr val="tx1"/>
                </a:solidFill>
              </a:rPr>
              <a:t> lever </a:t>
            </a:r>
            <a:r>
              <a:rPr lang="en-GB" dirty="0" err="1" smtClean="0">
                <a:solidFill>
                  <a:schemeClr val="tx1"/>
                </a:solidFill>
              </a:rPr>
              <a:t>endnu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flere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steder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da-DK" dirty="0" smtClean="0"/>
              <a:t>Kriterier for opslag: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483768" y="2150585"/>
            <a:ext cx="4856584" cy="3505944"/>
          </a:xfrm>
        </p:spPr>
        <p:txBody>
          <a:bodyPr>
            <a:normAutofit/>
          </a:bodyPr>
          <a:lstStyle/>
          <a:p>
            <a:pPr lvl="0" algn="l"/>
            <a:r>
              <a:rPr lang="da-DK" dirty="0" smtClean="0">
                <a:solidFill>
                  <a:schemeClr val="tx1"/>
                </a:solidFill>
              </a:rPr>
              <a:t>Bag murerne på byggeriet</a:t>
            </a:r>
          </a:p>
          <a:p>
            <a:pPr lvl="0" algn="l"/>
            <a:r>
              <a:rPr lang="da-DK" dirty="0" smtClean="0">
                <a:solidFill>
                  <a:schemeClr val="tx1"/>
                </a:solidFill>
              </a:rPr>
              <a:t>Fascination </a:t>
            </a:r>
          </a:p>
          <a:p>
            <a:pPr lvl="0" algn="l"/>
            <a:r>
              <a:rPr lang="da-DK" dirty="0" smtClean="0">
                <a:solidFill>
                  <a:schemeClr val="tx1"/>
                </a:solidFill>
              </a:rPr>
              <a:t>Borgerrelateret (ansatte)</a:t>
            </a:r>
          </a:p>
          <a:p>
            <a:pPr algn="l"/>
            <a:r>
              <a:rPr lang="en-GB" dirty="0" err="1" smtClean="0">
                <a:solidFill>
                  <a:schemeClr val="tx1"/>
                </a:solidFill>
              </a:rPr>
              <a:t>Faktaformidling</a:t>
            </a:r>
            <a:r>
              <a:rPr lang="en-GB" dirty="0" smtClean="0">
                <a:solidFill>
                  <a:schemeClr val="tx1"/>
                </a:solidFill>
              </a:rPr>
              <a:t>/</a:t>
            </a:r>
            <a:r>
              <a:rPr lang="en-GB" dirty="0" err="1" smtClean="0">
                <a:solidFill>
                  <a:schemeClr val="tx1"/>
                </a:solidFill>
              </a:rPr>
              <a:t>oplysning</a:t>
            </a:r>
            <a:endParaRPr lang="da-DK" dirty="0" smtClean="0">
              <a:solidFill>
                <a:schemeClr val="tx1"/>
              </a:solidFill>
            </a:endParaRPr>
          </a:p>
          <a:p>
            <a:endParaRPr lang="da-DK" dirty="0"/>
          </a:p>
        </p:txBody>
      </p:sp>
      <p:pic>
        <p:nvPicPr>
          <p:cNvPr id="6146" name="Picture 2" descr="Billedresultat for v te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41348"/>
            <a:ext cx="949871" cy="63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lledresultat for v te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66" y="2717412"/>
            <a:ext cx="949871" cy="63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lledresultat for v te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5535"/>
            <a:ext cx="949871" cy="63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lledresultat for v te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61048"/>
            <a:ext cx="949871" cy="63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rug af sociale medier i hospitalsbyggeri&amp;quot;&quot;/&gt;&lt;property id=&quot;20307&quot; value=&quot;256&quot;/&gt;&lt;/object&gt;&lt;object type=&quot;3&quot; unique_id=&quot;10007&quot;&gt;&lt;property id=&quot;20148&quot; value=&quot;5&quot;/&gt;&lt;property id=&quot;20300&quot; value=&quot;Slide 2&quot;/&gt;&lt;property id=&quot;20307&quot; value=&quot;259&quot;/&gt;&lt;/object&gt;&lt;object type=&quot;3&quot; unique_id=&quot;10008&quot;&gt;&lt;property id=&quot;20148&quot; value=&quot;5&quot;/&gt;&lt;property id=&quot;20300&quot; value=&quot;Slide 8 - &amp;quot;Effekt af video (centralkøkkenet):&amp;quot;&quot;/&gt;&lt;property id=&quot;20307&quot; value=&quot;260&quot;/&gt;&lt;/object&gt;&lt;object type=&quot;3&quot; unique_id=&quot;10066&quot;&gt;&lt;property id=&quot;20148&quot; value=&quot;5&quot;/&gt;&lt;property id=&quot;20300&quot; value=&quot;Slide 7 - &amp;quot;Aflivning af myter:&amp;#x0D;&amp;#x0A;”Køkkenet er sparet væk på det nye hospital”&amp;quot;&quot;/&gt;&lt;property id=&quot;20307&quot; value=&quot;262&quot;/&gt;&lt;/object&gt;&lt;object type=&quot;3&quot; unique_id=&quot;10199&quot;&gt;&lt;property id=&quot;20148&quot; value=&quot;5&quot;/&gt;&lt;property id=&quot;20300&quot; value=&quot;Slide 11 - &amp;quot;Et billede siger mere end 1000 ord&amp;quot;&quot;/&gt;&lt;property id=&quot;20307&quot; value=&quot;268&quot;/&gt;&lt;/object&gt;&lt;object type=&quot;3&quot; unique_id=&quot;10200&quot;&gt;&lt;property id=&quot;20148&quot; value=&quot;5&quot;/&gt;&lt;property id=&quot;20300&quot; value=&quot;Slide 12 - &amp;quot;Faktaformidling – instagram&amp;#x0D;&amp;#x0A;Vidste du at...&amp;quot;&quot;/&gt;&lt;property id=&quot;20307&quot; value=&quot;269&quot;/&gt;&lt;/object&gt;&lt;object type=&quot;3&quot; unique_id=&quot;10201&quot;&gt;&lt;property id=&quot;20148&quot; value=&quot;5&quot;/&gt;&lt;property id=&quot;20300&quot; value=&quot;Slide 14 - &amp;quot;DNUs FB-side&amp;quot;&quot;/&gt;&lt;property id=&quot;20307&quot; value=&quot;270&quot;/&gt;&lt;/object&gt;&lt;object type=&quot;3&quot; unique_id=&quot;10202&quot;&gt;&lt;property id=&quot;20148&quot; value=&quot;5&quot;/&gt;&lt;property id=&quot;20300&quot; value=&quot;Slide 15 - &amp;quot;Overvejelser ved to separate   FB- sider for DNU og AUH&amp;quot;&quot;/&gt;&lt;property id=&quot;20307&quot; value=&quot;267&quot;/&gt;&lt;/object&gt;&lt;object type=&quot;3&quot; unique_id=&quot;10404&quot;&gt;&lt;property id=&quot;20148&quot; value=&quot;5&quot;/&gt;&lt;property id=&quot;20300&quot; value=&quot;Slide 5 - &amp;quot;SoMe kanaler&amp;#x0D;&amp;#x0A;Hvor skal vi være med hvad?&amp;quot;&quot;/&gt;&lt;property id=&quot;20307&quot; value=&quot;271&quot;/&gt;&lt;/object&gt;&lt;object type=&quot;3&quot; unique_id=&quot;10405&quot;&gt;&lt;property id=&quot;20148&quot; value=&quot;5&quot;/&gt;&lt;property id=&quot;20300&quot; value=&quot;Slide 18 - &amp;quot;Den altafgørende strategi&amp;quot;&quot;/&gt;&lt;property id=&quot;20307&quot; value=&quot;272&quot;/&gt;&lt;/object&gt;&lt;object type=&quot;3&quot; unique_id=&quot;10406&quot;&gt;&lt;property id=&quot;20148&quot; value=&quot;5&quot;/&gt;&lt;property id=&quot;20300&quot; value=&quot;Slide 13&quot;/&gt;&lt;property id=&quot;20307&quot; value=&quot;273&quot;/&gt;&lt;/object&gt;&lt;object type=&quot;3&quot; unique_id=&quot;10505&quot;&gt;&lt;property id=&quot;20148&quot; value=&quot;5&quot;/&gt;&lt;property id=&quot;20300&quot; value=&quot;Slide 17 - &amp;quot;Samarbejdet med Regionen&amp;quot;&quot;/&gt;&lt;property id=&quot;20307&quot; value=&quot;274&quot;/&gt;&lt;/object&gt;&lt;object type=&quot;3&quot; unique_id=&quot;10611&quot;&gt;&lt;property id=&quot;20148&quot; value=&quot;5&quot;/&gt;&lt;property id=&quot;20300&quot; value=&quot;Slide 4 - &amp;quot;Målgrupper&amp;quot;&quot;/&gt;&lt;property id=&quot;20307&quot; value=&quot;275&quot;/&gt;&lt;/object&gt;&lt;object type=&quot;3&quot; unique_id=&quot;10676&quot;&gt;&lt;property id=&quot;20148&quot; value=&quot;5&quot;/&gt;&lt;property id=&quot;20300&quot; value=&quot;Slide 6 - &amp;quot;AKTIVITET:&amp;#x0D;&amp;#x0A;&amp;quot;&quot;/&gt;&lt;property id=&quot;20307&quot; value=&quot;276&quot;/&gt;&lt;/object&gt;&lt;object type=&quot;3&quot; unique_id=&quot;10677&quot;&gt;&lt;property id=&quot;20148&quot; value=&quot;5&quot;/&gt;&lt;property id=&quot;20300&quot; value=&quot;Slide 9 - &amp;quot;Kriterier for opslag:&amp;quot;&quot;/&gt;&lt;property id=&quot;20307&quot; value=&quot;277&quot;/&gt;&lt;/object&gt;&lt;object type=&quot;3&quot; unique_id=&quot;10764&quot;&gt;&lt;property id=&quot;20148&quot; value=&quot;5&quot;/&gt;&lt;property id=&quot;20300&quot; value=&quot;Slide 10 - &amp;quot;AKTIVITET:&amp;quot;&quot;/&gt;&lt;property id=&quot;20307&quot; value=&quot;278&quot;/&gt;&lt;/object&gt;&lt;object type=&quot;3&quot; unique_id=&quot;10837&quot;&gt;&lt;property id=&quot;20148&quot; value=&quot;5&quot;/&gt;&lt;property id=&quot;20300&quot; value=&quot;Slide 16 - &amp;quot;AKTIVITET:&amp;quot;&quot;/&gt;&lt;property id=&quot;20307&quot; value=&quot;279&quot;/&gt;&lt;/object&gt;&lt;object type=&quot;3&quot; unique_id=&quot;10838&quot;&gt;&lt;property id=&quot;20148&quot; value=&quot;5&quot;/&gt;&lt;property id=&quot;20300&quot; value=&quot;Slide 19 - &amp;quot;AKTIVITET:&amp;quot;&quot;/&gt;&lt;property id=&quot;20307&quot; value=&quot;280&quot;/&gt;&lt;/object&gt;&lt;object type=&quot;3&quot; unique_id=&quot;10959&quot;&gt;&lt;property id=&quot;20148&quot; value=&quot;5&quot;/&gt;&lt;property id=&quot;20300&quot; value=&quot;Slide 3 - &amp;quot;Det får du med dig herfra...&amp;quot;&quot;/&gt;&lt;property id=&quot;20307&quot; value=&quot;281&quot;/&gt;&lt;/object&gt;&lt;object type=&quot;3&quot; unique_id=&quot;10960&quot;&gt;&lt;property id=&quot;20148&quot; value=&quot;5&quot;/&gt;&lt;property id=&quot;20300&quot; value=&quot;Slide 21 - &amp;quot;Opsamling samt tips og tricks til opslag&amp;quot;&quot;/&gt;&lt;property id=&quot;20307&quot; value=&quot;282&quot;/&gt;&lt;/object&gt;&lt;object type=&quot;3&quot; unique_id=&quot;10961&quot;&gt;&lt;property id=&quot;20148&quot; value=&quot;5&quot;/&gt;&lt;property id=&quot;20300&quot; value=&quot;Slide 22 - &amp;quot;Kontakt&amp;quot;&quot;/&gt;&lt;property id=&quot;20307&quot; value=&quot;283&quot;/&gt;&lt;/object&gt;&lt;object type=&quot;3&quot; unique_id=&quot;10985&quot;&gt;&lt;property id=&quot;20148&quot; value=&quot;5&quot;/&gt;&lt;property id=&quot;20300&quot; value=&quot;Slide 20 - &amp;quot;De opslag vi ikke selv styrer&amp;#x0D;&amp;#x0A;kriser&amp;quot;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Skærmshow (4:3)</PresentationFormat>
  <Paragraphs>120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Kontortema</vt:lpstr>
      <vt:lpstr>Brug af sociale medier i hospitalsbyggeri</vt:lpstr>
      <vt:lpstr>PowerPoint-præsentation</vt:lpstr>
      <vt:lpstr>Det får du med dig herfra...</vt:lpstr>
      <vt:lpstr>Målgrupper</vt:lpstr>
      <vt:lpstr>SoMe kanaler Hvor skal vi være med hvad?</vt:lpstr>
      <vt:lpstr>AKTIVITET: </vt:lpstr>
      <vt:lpstr>Aflivning af myter: ”Køkkenet er sparet væk på det nye hospital”</vt:lpstr>
      <vt:lpstr>Effekt af video (centralkøkkenet):</vt:lpstr>
      <vt:lpstr>Kriterier for opslag:</vt:lpstr>
      <vt:lpstr>AKTIVITET:</vt:lpstr>
      <vt:lpstr>Et billede siger mere end 1000 ord</vt:lpstr>
      <vt:lpstr>Faktaformidling – instagram Vidste du at...</vt:lpstr>
      <vt:lpstr>PowerPoint-præsentation</vt:lpstr>
      <vt:lpstr>DNUs FB-side</vt:lpstr>
      <vt:lpstr>Overvejelser ved to separate   FB- sider for DNU og AUH</vt:lpstr>
      <vt:lpstr>AKTIVITET:</vt:lpstr>
      <vt:lpstr>Samarbejdet med Regionen</vt:lpstr>
      <vt:lpstr>Den altafgørende strategi</vt:lpstr>
      <vt:lpstr>AKTIVITET:</vt:lpstr>
      <vt:lpstr>De opslag vi ikke selv styrer kriser</vt:lpstr>
      <vt:lpstr>Opsamling samt tips og tricks til opslag</vt:lpstr>
      <vt:lpstr>Kontakt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Brug af sociale medier i hospitalsbyggeri</dc:title>
  <dc:creator>Jannie Lindberg Sundgaard</dc:creator>
  <cp:lastModifiedBy>Julie Schmidt Christensen</cp:lastModifiedBy>
  <cp:revision>57</cp:revision>
  <cp:lastPrinted>2017-08-25T08:57:37Z</cp:lastPrinted>
  <dcterms:created xsi:type="dcterms:W3CDTF">2017-08-23T11:53:39Z</dcterms:created>
  <dcterms:modified xsi:type="dcterms:W3CDTF">2017-09-13T07:35:10Z</dcterms:modified>
</cp:coreProperties>
</file>