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6" r:id="rId4"/>
    <p:sldId id="268" r:id="rId5"/>
    <p:sldId id="269" r:id="rId6"/>
    <p:sldId id="287" r:id="rId7"/>
    <p:sldId id="281" r:id="rId8"/>
    <p:sldId id="267" r:id="rId9"/>
    <p:sldId id="270" r:id="rId10"/>
    <p:sldId id="290" r:id="rId11"/>
    <p:sldId id="277" r:id="rId12"/>
    <p:sldId id="266" r:id="rId13"/>
    <p:sldId id="282" r:id="rId14"/>
    <p:sldId id="274" r:id="rId15"/>
    <p:sldId id="289" r:id="rId16"/>
    <p:sldId id="283" r:id="rId17"/>
    <p:sldId id="285" r:id="rId18"/>
    <p:sldId id="286" r:id="rId19"/>
    <p:sldId id="291" r:id="rId20"/>
    <p:sldId id="278" r:id="rId21"/>
    <p:sldId id="265" r:id="rId22"/>
    <p:sldId id="273" r:id="rId23"/>
    <p:sldId id="288" r:id="rId24"/>
    <p:sldId id="292" r:id="rId25"/>
    <p:sldId id="279" r:id="rId26"/>
    <p:sldId id="264" r:id="rId27"/>
    <p:sldId id="272" r:id="rId28"/>
    <p:sldId id="280" r:id="rId29"/>
    <p:sldId id="263" r:id="rId30"/>
    <p:sldId id="271" r:id="rId3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7">
          <p15:clr>
            <a:srgbClr val="A4A3A4"/>
          </p15:clr>
        </p15:guide>
        <p15:guide id="2" orient="horz" pos="1466">
          <p15:clr>
            <a:srgbClr val="A4A3A4"/>
          </p15:clr>
        </p15:guide>
        <p15:guide id="3" orient="horz" pos="1287">
          <p15:clr>
            <a:srgbClr val="A4A3A4"/>
          </p15:clr>
        </p15:guide>
        <p15:guide id="4" pos="862">
          <p15:clr>
            <a:srgbClr val="A4A3A4"/>
          </p15:clr>
        </p15:guide>
        <p15:guide id="5" pos="5329">
          <p15:clr>
            <a:srgbClr val="A4A3A4"/>
          </p15:clr>
        </p15:guide>
        <p15:guide id="6" pos="3026">
          <p15:clr>
            <a:srgbClr val="A4A3A4"/>
          </p15:clr>
        </p15:guide>
        <p15:guide id="7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  <a:srgbClr val="B3B3B3"/>
    <a:srgbClr val="002555"/>
    <a:srgbClr val="1F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565" autoAdjust="0"/>
    <p:restoredTop sz="94646" autoAdjust="0"/>
  </p:normalViewPr>
  <p:slideViewPr>
    <p:cSldViewPr showGuides="1">
      <p:cViewPr varScale="1">
        <p:scale>
          <a:sx n="122" d="100"/>
          <a:sy n="122" d="100"/>
        </p:scale>
        <p:origin x="906" y="120"/>
      </p:cViewPr>
      <p:guideLst>
        <p:guide orient="horz" pos="3457"/>
        <p:guide orient="horz" pos="1466"/>
        <p:guide orient="horz" pos="1287"/>
        <p:guide pos="862"/>
        <p:guide pos="5329"/>
        <p:guide pos="3026"/>
        <p:guide pos="3169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08A30-E8BC-4383-BFC4-794BE1CB9D35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9703-5018-4DE6-BF62-CC9A5A6151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23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13-09-2017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83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</a:rPr>
              <a:pPr/>
              <a:t>20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</a:rPr>
              <a:pPr/>
              <a:t>25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</a:rPr>
              <a:pPr/>
              <a:t>28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86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611560" y="2038153"/>
            <a:ext cx="8532007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8460000" y="2040924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40924"/>
            <a:ext cx="683568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20891"/>
            <a:ext cx="6402625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Overskrift 37pt skrives her</a:t>
            </a:r>
            <a:br>
              <a:rPr lang="da-DK" dirty="0" smtClean="0"/>
            </a:br>
            <a:r>
              <a:rPr lang="da-DK" dirty="0" smtClean="0"/>
              <a:t>i to eller flere linjer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01432"/>
            <a:ext cx="64008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Underoverskrift 20pt skrives her i to linjer eller max tre linjer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17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457200" y="1584000"/>
            <a:ext cx="685775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2" name="AutoShape 4"/>
          <p:cNvSpPr>
            <a:spLocks/>
          </p:cNvSpPr>
          <p:nvPr userDrawn="1"/>
        </p:nvSpPr>
        <p:spPr bwMode="gray">
          <a:xfrm>
            <a:off x="9291215" y="10191"/>
            <a:ext cx="1742691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196752" y="3952489"/>
            <a:ext cx="2046559" cy="2824883"/>
            <a:chOff x="-2196752" y="3952489"/>
            <a:chExt cx="2046559" cy="2824883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</a:t>
                </a:r>
                <a:r>
                  <a:rPr lang="da-DK" sz="900" baseline="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dit navn, hvor der står </a:t>
                </a:r>
                <a:r>
                  <a:rPr lang="da-DK" sz="900" b="1" baseline="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  <a:endPara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</a:t>
                </a:r>
                <a:r>
                  <a:rPr lang="da-DK" sz="900" baseline="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hvor der står </a:t>
                </a:r>
                <a:r>
                  <a:rPr lang="da-DK" sz="900" b="1" kern="12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Titel/beskrivelse</a:t>
                </a:r>
                <a:endPara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b="1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noProof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2" name="Billede 1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64901" y="4975472"/>
                  <a:ext cx="2046559" cy="1463060"/>
                </a:xfrm>
                <a:prstGeom prst="rect">
                  <a:avLst/>
                </a:prstGeom>
              </p:spPr>
            </p:pic>
            <p:sp>
              <p:nvSpPr>
                <p:cNvPr id="7" name="Rektangel 6"/>
                <p:cNvSpPr/>
                <p:nvPr userDrawn="1"/>
              </p:nvSpPr>
              <p:spPr>
                <a:xfrm>
                  <a:off x="-2157169" y="5721682"/>
                  <a:ext cx="1364573" cy="1081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dirty="0" smtClean="0"/>
                </a:p>
              </p:txBody>
            </p:sp>
            <p:sp>
              <p:nvSpPr>
                <p:cNvPr id="23" name="Rektangel 22"/>
                <p:cNvSpPr/>
                <p:nvPr userDrawn="1"/>
              </p:nvSpPr>
              <p:spPr>
                <a:xfrm>
                  <a:off x="-2202172" y="5952717"/>
                  <a:ext cx="1409576" cy="1045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dirty="0" smtClean="0"/>
                </a:p>
              </p:txBody>
            </p:sp>
          </p:grpSp>
        </p:grpSp>
        <p:pic>
          <p:nvPicPr>
            <p:cNvPr id="24" name="Billede 1"/>
            <p:cNvPicPr>
              <a:picLocks noChangeAspect="1"/>
            </p:cNvPicPr>
            <p:nvPr userDrawn="1"/>
          </p:nvPicPr>
          <p:blipFill rotWithShape="1">
            <a:blip r:embed="rId4"/>
            <a:srcRect l="6362" t="63226" r="91404" b="33649"/>
            <a:stretch/>
          </p:blipFill>
          <p:spPr>
            <a:xfrm>
              <a:off x="-2072073" y="6166241"/>
              <a:ext cx="45719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611560" y="0"/>
            <a:ext cx="85320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846000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0"/>
            <a:ext cx="683568" cy="685819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1016732"/>
            <a:ext cx="7086600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Overskrift 27pt i to eller flere linjer </a:t>
            </a:r>
            <a:br>
              <a:rPr lang="da-DK" dirty="0" smtClean="0"/>
            </a:br>
            <a:r>
              <a:rPr lang="da-DK" dirty="0" smtClean="0"/>
              <a:t>teksten vokser opad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258561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8000" y="3490922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654765" y="25848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4654765" y="3492000"/>
            <a:ext cx="299561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Tak tekst 16pt i to eller max 3 linjer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457200" y="4806975"/>
            <a:ext cx="685775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21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chemeClr val="bg1"/>
                </a:solidFill>
              </a:rPr>
              <a:t>Region Hovedstaden</a:t>
            </a:r>
            <a:endParaRPr lang="da-DK" sz="12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2715"/>
            <a:ext cx="7092000" cy="1161947"/>
          </a:xfrm>
        </p:spPr>
        <p:txBody>
          <a:bodyPr/>
          <a:lstStyle/>
          <a:p>
            <a:r>
              <a:rPr lang="da-DK" dirty="0" smtClean="0"/>
              <a:t>Overskrift 27pt i to eller flere linjer </a:t>
            </a:r>
            <a:br>
              <a:rPr lang="da-DK" dirty="0" smtClean="0"/>
            </a:br>
            <a:r>
              <a:rPr lang="da-DK" dirty="0" smtClean="0"/>
              <a:t>teksten vokser opad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1980728" y="2393789"/>
            <a:ext cx="1833563" cy="2919774"/>
            <a:chOff x="-1980728" y="1411288"/>
            <a:chExt cx="1833563" cy="2919774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91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at få punktopstillet teksten </a:t>
              </a:r>
              <a:r>
                <a:rPr lang="da-DK" sz="9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flere niveauer findes) 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425" y="2327275"/>
            <a:ext cx="7091363" cy="3160713"/>
          </a:xfrm>
        </p:spPr>
        <p:txBody>
          <a:bodyPr/>
          <a:lstStyle/>
          <a:p>
            <a:pPr lvl="0"/>
            <a:r>
              <a:rPr lang="da-DK" dirty="0" smtClean="0"/>
              <a:t>Brødtekst 22pt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23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Overskrift 27pt i to eller flere linjer </a:t>
            </a:r>
            <a:br>
              <a:rPr lang="da-DK" dirty="0" smtClean="0"/>
            </a:br>
            <a:r>
              <a:rPr lang="da-DK" dirty="0" smtClean="0"/>
              <a:t>teksten vokser opad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8" name="Gruppe 7"/>
          <p:cNvGrpSpPr/>
          <p:nvPr userDrawn="1"/>
        </p:nvGrpSpPr>
        <p:grpSpPr>
          <a:xfrm>
            <a:off x="-1980728" y="2393789"/>
            <a:ext cx="1833563" cy="2919774"/>
            <a:chOff x="-1980728" y="1411288"/>
            <a:chExt cx="1833563" cy="2919774"/>
          </a:xfrm>
        </p:grpSpPr>
        <p:sp>
          <p:nvSpPr>
            <p:cNvPr id="9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91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18</a:t>
              </a: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18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16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14 pkt</a:t>
              </a:r>
              <a:b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Niveau = Bullets 12 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</a:t>
              </a: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at få punktopstillet teksten </a:t>
              </a:r>
              <a:r>
                <a:rPr lang="da-DK" sz="9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(</a:t>
              </a: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flere niveauer findes) brug </a:t>
              </a:r>
              <a:r>
                <a:rPr lang="da-DK" sz="900" b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uppe 9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3" name="Gruppe 12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6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8000" y="2327275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 smtClean="0"/>
              <a:t>Brødtekst 18pt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5021798" y="2329200"/>
            <a:ext cx="3429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 smtClean="0"/>
              <a:t>Brødtekst 18pt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22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 smtClean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2269"/>
            <a:ext cx="7086600" cy="334036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186217" y="1362269"/>
            <a:ext cx="2032000" cy="2211833"/>
            <a:chOff x="6573838" y="3603625"/>
            <a:chExt cx="2032000" cy="221171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84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5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21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838162"/>
            <a:ext cx="7086600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 smtClean="0"/>
              <a:t>Billedtekst 16pt i to eller max tre linjer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3" name="Gruppe 12"/>
          <p:cNvGrpSpPr>
            <a:grpSpLocks/>
          </p:cNvGrpSpPr>
          <p:nvPr userDrawn="1"/>
        </p:nvGrpSpPr>
        <p:grpSpPr bwMode="auto">
          <a:xfrm>
            <a:off x="-2186217" y="1362269"/>
            <a:ext cx="2032000" cy="2211833"/>
            <a:chOff x="6573838" y="3603625"/>
            <a:chExt cx="2032000" cy="221171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84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5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425" y="1362075"/>
            <a:ext cx="7088400" cy="3340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 smtClean="0"/>
              <a:t>Brødtekst 22pt skrives her, eller tabel og diagram indsættes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22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2"/>
            <a:ext cx="3317874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 smtClean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0" y="1366174"/>
            <a:ext cx="3317875" cy="348964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889500" y="4985492"/>
            <a:ext cx="3564000" cy="55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 smtClean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4884806" y="1371523"/>
            <a:ext cx="3570988" cy="348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 smtClean="0"/>
              <a:t>Brødtekst 18pt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8" name="Gruppe 17"/>
          <p:cNvGrpSpPr>
            <a:grpSpLocks/>
          </p:cNvGrpSpPr>
          <p:nvPr userDrawn="1"/>
        </p:nvGrpSpPr>
        <p:grpSpPr bwMode="auto">
          <a:xfrm>
            <a:off x="-2186217" y="1362269"/>
            <a:ext cx="2032000" cy="2211833"/>
            <a:chOff x="6573838" y="3603625"/>
            <a:chExt cx="2032000" cy="2211717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84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20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908719"/>
            <a:ext cx="7091788" cy="1125943"/>
          </a:xfrm>
        </p:spPr>
        <p:txBody>
          <a:bodyPr/>
          <a:lstStyle/>
          <a:p>
            <a:r>
              <a:rPr lang="da-DK" dirty="0" smtClean="0"/>
              <a:t>Overskrift 27pt i to eller flere linjer </a:t>
            </a:r>
            <a:br>
              <a:rPr lang="da-DK" dirty="0" smtClean="0"/>
            </a:br>
            <a:r>
              <a:rPr lang="da-DK" dirty="0" smtClean="0"/>
              <a:t>teksten vokser opad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7" name="Gruppe 16"/>
          <p:cNvGrpSpPr>
            <a:grpSpLocks/>
          </p:cNvGrpSpPr>
          <p:nvPr userDrawn="1"/>
        </p:nvGrpSpPr>
        <p:grpSpPr bwMode="auto">
          <a:xfrm>
            <a:off x="-2186217" y="2328863"/>
            <a:ext cx="2032000" cy="2211833"/>
            <a:chOff x="6573838" y="3603625"/>
            <a:chExt cx="2032000" cy="2211717"/>
          </a:xfrm>
        </p:grpSpPr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184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Beskær </a:t>
              </a: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ændre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900" b="1" noProof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SHIFT</a:t>
              </a:r>
              <a:r>
                <a:rPr lang="da-DK" altLang="da-DK" sz="900" noProof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-knappen nede, mens der trækkes i billedets hjørner</a:t>
              </a:r>
            </a:p>
          </p:txBody>
        </p:sp>
        <p:grpSp>
          <p:nvGrpSpPr>
            <p:cNvPr id="19" name="Gruppe 1"/>
            <p:cNvGrpSpPr>
              <a:grpSpLocks/>
            </p:cNvGrpSpPr>
            <p:nvPr/>
          </p:nvGrpSpPr>
          <p:grpSpPr bwMode="auto">
            <a:xfrm>
              <a:off x="8227557" y="5472327"/>
              <a:ext cx="331787" cy="343015"/>
              <a:chOff x="8227737" y="5472259"/>
              <a:chExt cx="331631" cy="343667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1265" y="5472375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5"/>
              <p:cNvSpPr/>
              <p:nvPr/>
            </p:nvSpPr>
            <p:spPr>
              <a:xfrm>
                <a:off x="8227737" y="5472259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263" y="4688029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71600" y="4931361"/>
            <a:ext cx="3317874" cy="55662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 smtClean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8000" y="2328862"/>
            <a:ext cx="3319200" cy="247656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 smtClean="0"/>
              <a:t>Klik på ikon for at indsætte billede</a:t>
            </a:r>
            <a:endParaRPr lang="da-DK" dirty="0"/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88800" y="2327275"/>
            <a:ext cx="3570988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 smtClean="0"/>
              <a:t>Brødtekst 18pt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16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chemeClr val="tx2"/>
                </a:solidFill>
              </a:rPr>
              <a:t>Region Hovedstaden</a:t>
            </a:r>
            <a:endParaRPr lang="da-DK" sz="12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dirty="0" smtClean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38350"/>
            <a:ext cx="683568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71600" y="2708920"/>
            <a:ext cx="7086600" cy="2775893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 smtClean="0"/>
              <a:t>Overskrift 37pt skrives her</a:t>
            </a:r>
            <a:br>
              <a:rPr lang="da-DK" dirty="0" smtClean="0"/>
            </a:br>
            <a:r>
              <a:rPr lang="da-DK" dirty="0" smtClean="0"/>
              <a:t>i to eller flere linjer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smtClean="0"/>
              <a:t>Navn (Sidehoved/fod)</a:t>
            </a:r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Logo"/>
          <p:cNvGrpSpPr/>
          <p:nvPr userDrawn="1"/>
        </p:nvGrpSpPr>
        <p:grpSpPr>
          <a:xfrm>
            <a:off x="457200" y="1584000"/>
            <a:ext cx="685775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17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18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99192"/>
            <a:ext cx="7092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 smtClean="0"/>
              <a:t>Evt. center/afdeling/enhed skrives her</a:t>
            </a:r>
            <a:endParaRPr lang="da-DK" dirty="0"/>
          </a:p>
        </p:txBody>
      </p:sp>
      <p:sp>
        <p:nvSpPr>
          <p:cNvPr id="6" name="Tekstfelt 4"/>
          <p:cNvSpPr txBox="1"/>
          <p:nvPr userDrawn="1"/>
        </p:nvSpPr>
        <p:spPr>
          <a:xfrm>
            <a:off x="1371600" y="207098"/>
            <a:ext cx="234026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 smtClean="0">
                <a:solidFill>
                  <a:srgbClr val="565656"/>
                </a:solidFill>
              </a:rPr>
              <a:t>Region Hovedstaden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611560" y="6174000"/>
            <a:ext cx="8532007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8460000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6174197"/>
            <a:ext cx="683568" cy="684000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 userDrawn="1">
            <p:ph type="title"/>
          </p:nvPr>
        </p:nvSpPr>
        <p:spPr>
          <a:xfrm>
            <a:off x="1368000" y="908719"/>
            <a:ext cx="7092000" cy="1125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 smtClean="0"/>
              <a:t>Overskrift 27pt i to eller flere linjer </a:t>
            </a:r>
            <a:br>
              <a:rPr lang="da-DK" dirty="0" smtClean="0"/>
            </a:br>
            <a:r>
              <a:rPr lang="da-DK" dirty="0" smtClean="0"/>
              <a:t>teksten vokser opad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 userDrawn="1">
            <p:ph type="body" idx="1"/>
          </p:nvPr>
        </p:nvSpPr>
        <p:spPr>
          <a:xfrm>
            <a:off x="1368000" y="2329200"/>
            <a:ext cx="7092000" cy="3158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smtClean="0"/>
              <a:t>Brødtekst 22pt skrives her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</a:p>
        </p:txBody>
      </p:sp>
      <p:sp>
        <p:nvSpPr>
          <p:cNvPr id="4" name="Pladsholder til dato 3"/>
          <p:cNvSpPr>
            <a:spLocks noGrp="1"/>
          </p:cNvSpPr>
          <p:nvPr userDrawn="1">
            <p:ph type="dt" sz="half" idx="2"/>
          </p:nvPr>
        </p:nvSpPr>
        <p:spPr>
          <a:xfrm>
            <a:off x="5328084" y="6289200"/>
            <a:ext cx="2889684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Navn (Sidehoved/fod)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 userDrawn="1">
            <p:ph type="ftr" sz="quarter" idx="3"/>
          </p:nvPr>
        </p:nvSpPr>
        <p:spPr>
          <a:xfrm>
            <a:off x="1371600" y="6290559"/>
            <a:ext cx="3224211" cy="139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smtClean="0"/>
              <a:t>Titel/beskrivelse (Sidehoved/fod)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 userDrawn="1">
            <p:ph type="sldNum" sz="quarter" idx="4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9" name="Logo"/>
          <p:cNvGrpSpPr/>
          <p:nvPr userDrawn="1"/>
        </p:nvGrpSpPr>
        <p:grpSpPr>
          <a:xfrm>
            <a:off x="457200" y="5720400"/>
            <a:ext cx="685775" cy="685775"/>
            <a:chOff x="5871397" y="3561347"/>
            <a:chExt cx="2057324" cy="2057324"/>
          </a:xfrm>
        </p:grpSpPr>
        <p:pic>
          <p:nvPicPr>
            <p:cNvPr id="17" name="Logo H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8" name="Region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58" r:id="rId8"/>
    <p:sldLayoutId id="2147483655" r:id="rId9"/>
    <p:sldLayoutId id="2147483663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849" userDrawn="1">
          <p15:clr>
            <a:srgbClr val="F26B43"/>
          </p15:clr>
        </p15:guide>
        <p15:guide id="4" pos="5330" userDrawn="1">
          <p15:clr>
            <a:srgbClr val="F26B43"/>
          </p15:clr>
        </p15:guide>
        <p15:guide id="5" orient="horz" pos="1284" userDrawn="1">
          <p15:clr>
            <a:srgbClr val="F26B43"/>
          </p15:clr>
        </p15:guide>
        <p15:guide id="6" orient="horz" pos="1467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8" pos="2947" userDrawn="1">
          <p15:clr>
            <a:srgbClr val="F26B43"/>
          </p15:clr>
        </p15:guide>
        <p15:guide id="9" pos="30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ernille.gotthard.kristiansen@regionh.dk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rs.nyeman-kofod@regionh.d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26" y="1052736"/>
            <a:ext cx="7103416" cy="3995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Bygherreleverancer på</a:t>
            </a:r>
            <a:br>
              <a:rPr lang="da-DK" dirty="0" smtClean="0"/>
            </a:br>
            <a:r>
              <a:rPr lang="da-DK" dirty="0" smtClean="0"/>
              <a:t>IMT-området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dirty="0" smtClean="0"/>
              <a:t>Netværksdage</a:t>
            </a:r>
          </a:p>
          <a:p>
            <a:pPr algn="ctr"/>
            <a:r>
              <a:rPr lang="da-DK" dirty="0" smtClean="0"/>
              <a:t>Godt Sygehusbyggeri 2017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530" y="1604797"/>
            <a:ext cx="3840427" cy="2160240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89" y="656692"/>
            <a:ext cx="6048164" cy="34020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9496" y="3515265"/>
            <a:ext cx="2706342" cy="202975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35" y="3967200"/>
            <a:ext cx="3406426" cy="1916115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7740352" y="5775303"/>
            <a:ext cx="455223" cy="108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800" dirty="0" smtClean="0"/>
              <a:t>© DNU	</a:t>
            </a:r>
          </a:p>
        </p:txBody>
      </p:sp>
    </p:spTree>
    <p:extLst>
      <p:ext uri="{BB962C8B-B14F-4D97-AF65-F5344CB8AC3E}">
        <p14:creationId xmlns:p14="http://schemas.microsoft.com/office/powerpoint/2010/main" val="9821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Pernille Gotthard Kristiansen og Lars Nyeman-Kofod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FFFFFF"/>
                </a:solidFill>
              </a:rPr>
              <a:t>Bygherreleverancer på IMT-området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11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en bygherreleverance 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Udfordringer med bygherreleverancer før aflevering</a:t>
            </a:r>
          </a:p>
          <a:p>
            <a:r>
              <a:rPr lang="da-DK" dirty="0" smtClean="0"/>
              <a:t>Erfaringer i Region Hovedstaden</a:t>
            </a:r>
          </a:p>
          <a:p>
            <a:r>
              <a:rPr lang="da-DK" dirty="0" err="1" smtClean="0"/>
              <a:t>Vidensdelingworkshop</a:t>
            </a:r>
            <a:endParaRPr lang="da-DK" dirty="0" smtClean="0"/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38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</a:t>
            </a:r>
            <a:r>
              <a:rPr lang="da-DK" baseline="0" dirty="0" smtClean="0"/>
              <a:t>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12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Aflevering er når ansvaret skifter fra byggeriet til bygherren. </a:t>
            </a:r>
          </a:p>
          <a:p>
            <a:pPr marL="0" indent="0">
              <a:buNone/>
            </a:pPr>
            <a:r>
              <a:rPr lang="da-DK" dirty="0" smtClean="0"/>
              <a:t>En IMT-leverance er en udstyrsleverance som CIMT leverer til Bygherren. Bygherren er ansvarlig for evt. montage og installation af udstyret før afleveringen.</a:t>
            </a:r>
          </a:p>
          <a:p>
            <a:pPr marL="0" indent="0">
              <a:buNone/>
            </a:pPr>
            <a:r>
              <a:rPr lang="da-DK" dirty="0" smtClean="0"/>
              <a:t>CIMT kan/skal installere udstyret i samarbejde med byggeriet og entreprenører. </a:t>
            </a:r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17290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</a:t>
            </a:r>
            <a:r>
              <a:rPr lang="da-DK" baseline="0" dirty="0" smtClean="0"/>
              <a:t>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13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Generelle udfordringer:</a:t>
            </a:r>
          </a:p>
          <a:p>
            <a:pPr lvl="1"/>
            <a:r>
              <a:rPr lang="da-DK" dirty="0" smtClean="0"/>
              <a:t>Drift</a:t>
            </a:r>
          </a:p>
          <a:p>
            <a:pPr lvl="1"/>
            <a:r>
              <a:rPr lang="da-DK" dirty="0" smtClean="0"/>
              <a:t>Adgang</a:t>
            </a:r>
          </a:p>
          <a:p>
            <a:pPr lvl="1"/>
            <a:r>
              <a:rPr lang="da-DK" dirty="0" smtClean="0"/>
              <a:t>Tyveri</a:t>
            </a:r>
          </a:p>
          <a:p>
            <a:pPr lvl="1"/>
            <a:r>
              <a:rPr lang="da-DK" dirty="0" smtClean="0"/>
              <a:t>Støv</a:t>
            </a:r>
          </a:p>
          <a:p>
            <a:pPr lvl="1"/>
            <a:r>
              <a:rPr lang="da-DK" dirty="0" smtClean="0"/>
              <a:t>Manglende forståelse</a:t>
            </a:r>
          </a:p>
          <a:p>
            <a:pPr lvl="1"/>
            <a:r>
              <a:rPr lang="da-DK" dirty="0" smtClean="0"/>
              <a:t>Planlægning/Idriftsættelse</a:t>
            </a:r>
          </a:p>
          <a:p>
            <a:pPr lvl="1"/>
            <a:r>
              <a:rPr lang="da-DK" dirty="0" smtClean="0"/>
              <a:t>Fejl og mangler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4013" y="2596907"/>
            <a:ext cx="409645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14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Udfordringer</a:t>
            </a:r>
          </a:p>
          <a:p>
            <a:pPr lvl="1"/>
            <a:r>
              <a:rPr lang="da-DK" dirty="0" smtClean="0"/>
              <a:t>Krydsfelter og switche</a:t>
            </a:r>
          </a:p>
          <a:p>
            <a:pPr lvl="1"/>
            <a:endParaRPr lang="da-DK" dirty="0"/>
          </a:p>
          <a:p>
            <a:r>
              <a:rPr lang="da-DK" dirty="0" smtClean="0"/>
              <a:t>Løsninger</a:t>
            </a:r>
          </a:p>
          <a:p>
            <a:pPr lvl="1"/>
            <a:r>
              <a:rPr lang="da-DK" dirty="0" smtClean="0"/>
              <a:t>5 muligheder</a:t>
            </a:r>
          </a:p>
          <a:p>
            <a:pPr marL="702000" lvl="2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22964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15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Krydsfelter og switche 5 løsninger</a:t>
            </a:r>
          </a:p>
          <a:p>
            <a:pPr lvl="1"/>
            <a:r>
              <a:rPr lang="da-DK" dirty="0" smtClean="0"/>
              <a:t>Støvfrit mobilt ‘krydsfeltrum’</a:t>
            </a:r>
          </a:p>
          <a:p>
            <a:pPr lvl="1"/>
            <a:r>
              <a:rPr lang="da-DK" dirty="0" smtClean="0"/>
              <a:t>Installere efter aflevering</a:t>
            </a:r>
          </a:p>
          <a:p>
            <a:pPr lvl="1"/>
            <a:r>
              <a:rPr lang="da-DK" dirty="0" smtClean="0"/>
              <a:t>Brug og smid væk udstyr</a:t>
            </a:r>
          </a:p>
          <a:p>
            <a:pPr lvl="1"/>
            <a:r>
              <a:rPr lang="da-DK" dirty="0" smtClean="0"/>
              <a:t>Beskytte permanent løsning mod støv</a:t>
            </a:r>
          </a:p>
          <a:p>
            <a:pPr lvl="1"/>
            <a:r>
              <a:rPr lang="da-DK" dirty="0" smtClean="0"/>
              <a:t>Permanent netværk (tidlig idriftsættelse)</a:t>
            </a:r>
          </a:p>
          <a:p>
            <a:pPr marL="702000" lvl="2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41537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16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Udfordringer</a:t>
            </a:r>
          </a:p>
          <a:p>
            <a:pPr lvl="1"/>
            <a:r>
              <a:rPr lang="da-DK" dirty="0" smtClean="0"/>
              <a:t>Trådløst netværk</a:t>
            </a:r>
          </a:p>
          <a:p>
            <a:pPr lvl="2"/>
            <a:r>
              <a:rPr lang="da-DK" dirty="0" smtClean="0"/>
              <a:t>Site </a:t>
            </a:r>
            <a:r>
              <a:rPr lang="da-DK" dirty="0" err="1" smtClean="0"/>
              <a:t>survey</a:t>
            </a:r>
            <a:endParaRPr lang="da-DK" dirty="0" smtClean="0"/>
          </a:p>
          <a:p>
            <a:pPr lvl="2"/>
            <a:r>
              <a:rPr lang="da-DK" dirty="0" smtClean="0"/>
              <a:t>Er følsomt overfor ændringer i byggeri</a:t>
            </a:r>
            <a:br>
              <a:rPr lang="da-DK" dirty="0" smtClean="0"/>
            </a:br>
            <a:r>
              <a:rPr lang="da-DK" dirty="0" smtClean="0"/>
              <a:t>	rum, stilladser, tungt byggeudstyr </a:t>
            </a:r>
            <a:r>
              <a:rPr lang="da-DK" dirty="0" err="1" smtClean="0"/>
              <a:t>etc</a:t>
            </a:r>
            <a:endParaRPr lang="da-DK" dirty="0"/>
          </a:p>
          <a:p>
            <a:r>
              <a:rPr lang="da-DK" dirty="0" smtClean="0"/>
              <a:t>Løsning</a:t>
            </a:r>
          </a:p>
          <a:p>
            <a:pPr lvl="1"/>
            <a:r>
              <a:rPr lang="da-DK" dirty="0" smtClean="0"/>
              <a:t>Der tilbydes ikke trådløst netværk før aflevering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2119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17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Udfordringer</a:t>
            </a:r>
          </a:p>
          <a:p>
            <a:pPr lvl="1"/>
            <a:r>
              <a:rPr lang="da-DK" dirty="0" smtClean="0"/>
              <a:t>Patientkald, Telemetri og Patientmonitorering</a:t>
            </a:r>
          </a:p>
          <a:p>
            <a:pPr lvl="2"/>
            <a:r>
              <a:rPr lang="da-DK" dirty="0" smtClean="0"/>
              <a:t>Manglende kompetencer på området i byggerierne</a:t>
            </a:r>
          </a:p>
          <a:p>
            <a:pPr lvl="1"/>
            <a:endParaRPr lang="da-DK" dirty="0"/>
          </a:p>
          <a:p>
            <a:r>
              <a:rPr lang="da-DK" dirty="0" smtClean="0"/>
              <a:t>Løsning</a:t>
            </a:r>
          </a:p>
          <a:p>
            <a:pPr lvl="1"/>
            <a:r>
              <a:rPr lang="da-DK" dirty="0" smtClean="0"/>
              <a:t>Samarbejde mellem CIMT, bygherre, TR og entreprenører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5004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Udfordringer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18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Udfordringer</a:t>
            </a:r>
          </a:p>
          <a:p>
            <a:pPr lvl="1"/>
            <a:r>
              <a:rPr lang="da-DK" dirty="0" smtClean="0"/>
              <a:t>Bygningspåvirkende </a:t>
            </a:r>
            <a:r>
              <a:rPr lang="da-DK" dirty="0" err="1" smtClean="0"/>
              <a:t>medicoudstyr</a:t>
            </a:r>
            <a:endParaRPr lang="da-DK" dirty="0" smtClean="0"/>
          </a:p>
          <a:p>
            <a:pPr lvl="1"/>
            <a:r>
              <a:rPr lang="da-DK" dirty="0" smtClean="0"/>
              <a:t>Krav om stor specialviden</a:t>
            </a:r>
          </a:p>
          <a:p>
            <a:pPr lvl="1"/>
            <a:endParaRPr lang="da-DK" dirty="0"/>
          </a:p>
          <a:p>
            <a:r>
              <a:rPr lang="da-DK" dirty="0" smtClean="0"/>
              <a:t>Løsninger:</a:t>
            </a:r>
          </a:p>
          <a:p>
            <a:pPr lvl="1"/>
            <a:r>
              <a:rPr lang="da-DK" dirty="0" smtClean="0"/>
              <a:t>Samarbejde </a:t>
            </a:r>
            <a:r>
              <a:rPr lang="da-DK" dirty="0"/>
              <a:t>mellem CIMT, bygherre, TR og entreprenører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5435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728700"/>
            <a:ext cx="4086072" cy="46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Præsentation</a:t>
            </a:r>
          </a:p>
          <a:p>
            <a:r>
              <a:rPr lang="da-DK" dirty="0" smtClean="0"/>
              <a:t>Hvad er en bygherreleverance ?</a:t>
            </a:r>
          </a:p>
          <a:p>
            <a:r>
              <a:rPr lang="da-DK" dirty="0" smtClean="0"/>
              <a:t>Udfordringer med bygherreleverancer før aflevering</a:t>
            </a:r>
          </a:p>
          <a:p>
            <a:r>
              <a:rPr lang="da-DK" dirty="0" smtClean="0"/>
              <a:t>Erfaringer i Region Hovedstaden</a:t>
            </a:r>
          </a:p>
          <a:p>
            <a:r>
              <a:rPr lang="da-DK" dirty="0" err="1" smtClean="0"/>
              <a:t>Vidensdelingworkshop</a:t>
            </a:r>
            <a:endParaRPr lang="da-DK" dirty="0" smtClean="0"/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9577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Pernille Gotthard Kristiansen og Lars Nyeman-Kofod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FFFFFF"/>
                </a:solidFill>
              </a:rPr>
              <a:t>Bygherreleverancer på IMT-området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20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en bygherreleverance 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Udfordringer med bygherreleverancer før aflevering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Erfaringer i Region Hovedstaden</a:t>
            </a:r>
          </a:p>
          <a:p>
            <a:r>
              <a:rPr lang="da-DK" dirty="0" err="1" smtClean="0"/>
              <a:t>Vidensdelingworkshop</a:t>
            </a:r>
            <a:endParaRPr lang="da-DK" dirty="0" smtClean="0"/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38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Erfaring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21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da-DK" dirty="0" smtClean="0"/>
              <a:t>At der ofte mangler forståelse for IMT-området i byggeorganiseringen</a:t>
            </a:r>
          </a:p>
          <a:p>
            <a:pPr lvl="1"/>
            <a:r>
              <a:rPr lang="da-DK" dirty="0" smtClean="0"/>
              <a:t>At det er ‘tungt’ at levere IT-infrastruktur før afleveringen.</a:t>
            </a:r>
          </a:p>
          <a:p>
            <a:pPr lvl="2"/>
            <a:r>
              <a:rPr lang="da-DK" dirty="0" smtClean="0"/>
              <a:t>Specielt omkring hvem der har ansvaret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15038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Erfaringer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22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2327275"/>
            <a:ext cx="7091363" cy="3513993"/>
          </a:xfrm>
        </p:spPr>
        <p:txBody>
          <a:bodyPr/>
          <a:lstStyle/>
          <a:p>
            <a:r>
              <a:rPr lang="da-DK" dirty="0" smtClean="0"/>
              <a:t>Konklusion</a:t>
            </a:r>
          </a:p>
          <a:p>
            <a:pPr lvl="1"/>
            <a:r>
              <a:rPr lang="da-DK" dirty="0"/>
              <a:t>At det </a:t>
            </a:r>
            <a:r>
              <a:rPr lang="da-DK" dirty="0" smtClean="0"/>
              <a:t>pga. organiseringsformen af byggerierne er svært at få videreformidlet CIMT’s rolle i byggerierne</a:t>
            </a:r>
            <a:endParaRPr lang="da-DK" dirty="0"/>
          </a:p>
          <a:p>
            <a:pPr lvl="1"/>
            <a:r>
              <a:rPr lang="da-DK" dirty="0"/>
              <a:t>At jo tidligere CIMT bliver </a:t>
            </a:r>
            <a:r>
              <a:rPr lang="da-DK" dirty="0" smtClean="0"/>
              <a:t>inddraget, </a:t>
            </a:r>
            <a:r>
              <a:rPr lang="da-DK" dirty="0"/>
              <a:t>jo nemmere er det at få projektet igennem i forhold til </a:t>
            </a:r>
            <a:r>
              <a:rPr lang="da-DK" dirty="0" smtClean="0"/>
              <a:t>aftalt tid og økonomi</a:t>
            </a:r>
          </a:p>
          <a:p>
            <a:pPr lvl="1"/>
            <a:r>
              <a:rPr lang="da-DK" dirty="0" smtClean="0"/>
              <a:t>At det nemmeste er at vente med at installere it-udstyr til efter aflevering</a:t>
            </a:r>
            <a:endParaRPr lang="da-DK" sz="1100" dirty="0" smtClean="0"/>
          </a:p>
          <a:p>
            <a:pPr lvl="1"/>
            <a:r>
              <a:rPr lang="da-DK" dirty="0" smtClean="0"/>
              <a:t>Byggeriet forstår ikke </a:t>
            </a:r>
            <a:r>
              <a:rPr lang="da-DK" dirty="0" err="1" smtClean="0"/>
              <a:t>IT’s</a:t>
            </a:r>
            <a:r>
              <a:rPr lang="da-DK" dirty="0" smtClean="0"/>
              <a:t> behov og IT(-folk) forstår ikke byggeriets behov</a:t>
            </a:r>
          </a:p>
          <a:p>
            <a:pPr lvl="1"/>
            <a:endParaRPr lang="da-DK" dirty="0"/>
          </a:p>
          <a:p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23652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Erfaringer med bygherreleverancer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23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Konklusion</a:t>
            </a:r>
          </a:p>
          <a:p>
            <a:pPr lvl="1"/>
            <a:r>
              <a:rPr lang="da-DK" dirty="0" smtClean="0"/>
              <a:t>At det er vigtigt med meget klare grænseflader med en klar ansvarsfordeling</a:t>
            </a:r>
          </a:p>
          <a:p>
            <a:pPr lvl="2"/>
            <a:r>
              <a:rPr lang="da-DK" dirty="0" smtClean="0"/>
              <a:t>Løses via serviceblade:</a:t>
            </a:r>
          </a:p>
          <a:p>
            <a:pPr lvl="3"/>
            <a:r>
              <a:rPr lang="da-DK" dirty="0" smtClean="0"/>
              <a:t>Tidligt netværk</a:t>
            </a:r>
          </a:p>
          <a:p>
            <a:pPr lvl="3"/>
            <a:r>
              <a:rPr lang="da-DK" dirty="0" smtClean="0"/>
              <a:t>Netværk på byggepladser og skurbyer</a:t>
            </a:r>
          </a:p>
          <a:p>
            <a:pPr lvl="3"/>
            <a:r>
              <a:rPr lang="da-DK" dirty="0" smtClean="0"/>
              <a:t>CTS og andre netværksservices</a:t>
            </a:r>
          </a:p>
          <a:p>
            <a:pPr lvl="2"/>
            <a:r>
              <a:rPr lang="da-DK" dirty="0" smtClean="0"/>
              <a:t>Samt samarbejde og rådgivning i alle niveauer af organisationerne</a:t>
            </a:r>
          </a:p>
          <a:p>
            <a:pPr lvl="3"/>
            <a:endParaRPr lang="da-DK" dirty="0"/>
          </a:p>
          <a:p>
            <a:endParaRPr lang="da-DK" dirty="0" smtClean="0"/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40088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24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Pernille Gotthard Kristiansen og Lars Nyeman-Kofod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FFFFFF"/>
                </a:solidFill>
              </a:rPr>
              <a:t>Bygherreleverancer på IMT-området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25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en bygherreleverance 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Udfordringer med bygherreleverancer før aflevering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Erfaringer i Region Hovedstaden</a:t>
            </a:r>
          </a:p>
          <a:p>
            <a:r>
              <a:rPr lang="da-DK" dirty="0" err="1" smtClean="0">
                <a:solidFill>
                  <a:srgbClr val="FF0000"/>
                </a:solidFill>
              </a:rPr>
              <a:t>Vidensdelingworkshop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38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Vidensdelingsworkshop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26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2327275"/>
            <a:ext cx="7091363" cy="3261965"/>
          </a:xfrm>
        </p:spPr>
        <p:txBody>
          <a:bodyPr/>
          <a:lstStyle/>
          <a:p>
            <a:r>
              <a:rPr lang="da-DK" dirty="0" smtClean="0"/>
              <a:t>Oplæg:</a:t>
            </a:r>
          </a:p>
          <a:p>
            <a:pPr lvl="1">
              <a:spcAft>
                <a:spcPts val="0"/>
              </a:spcAft>
            </a:pPr>
            <a:r>
              <a:rPr lang="da-DK" dirty="0" smtClean="0"/>
              <a:t>Hvornår er det mest hensigtsmæssigt at levere IT-udstyr?</a:t>
            </a:r>
            <a:br>
              <a:rPr lang="da-DK" dirty="0" smtClean="0"/>
            </a:br>
            <a:r>
              <a:rPr lang="da-DK" dirty="0" smtClean="0"/>
              <a:t>Før/efter aflevering?</a:t>
            </a:r>
            <a:br>
              <a:rPr lang="da-DK" dirty="0" smtClean="0"/>
            </a:br>
            <a:r>
              <a:rPr lang="da-DK" dirty="0" smtClean="0"/>
              <a:t>Hvordan gør vi det mest optimalt?</a:t>
            </a:r>
          </a:p>
          <a:p>
            <a:pPr lvl="1">
              <a:spcAft>
                <a:spcPts val="0"/>
              </a:spcAft>
            </a:pPr>
            <a:endParaRPr lang="da-DK" dirty="0" smtClean="0"/>
          </a:p>
          <a:p>
            <a:r>
              <a:rPr lang="da-DK" dirty="0" smtClean="0"/>
              <a:t>Påstand:</a:t>
            </a:r>
          </a:p>
          <a:p>
            <a:pPr lvl="1"/>
            <a:r>
              <a:rPr lang="da-DK" dirty="0" smtClean="0"/>
              <a:t>Ved at gøre IT-infrastruktur til en hovedforsyning på linje med vand, varme, el osv. vil det blive nemmere for alle parter at forstå IT-infrastrukturen</a:t>
            </a:r>
            <a:br>
              <a:rPr lang="da-DK" dirty="0" smtClean="0"/>
            </a:br>
            <a:r>
              <a:rPr lang="da-DK" dirty="0" smtClean="0"/>
              <a:t>Hvilke udfordringer og konsekvenser kan der være ved  denne påstand ?</a:t>
            </a:r>
            <a:br>
              <a:rPr lang="da-DK" dirty="0" smtClean="0"/>
            </a:br>
            <a:endParaRPr lang="da-DK" dirty="0" smtClean="0"/>
          </a:p>
          <a:p>
            <a:pPr lvl="1"/>
            <a:endParaRPr lang="da-DK" dirty="0" smtClean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4968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Vidensdelingsworkshop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27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/>
              <a:t>Opsamling: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946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Pernille Gotthard Kristiansen og Lars Nyeman-Kofod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FFFFFF"/>
                </a:solidFill>
              </a:rPr>
              <a:t>Bygherreleverancer på IMT-området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28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en bygherreleverance ?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Udfordringer med bygherreleverancer før aflevering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Erfaringer i Region Hovedstaden</a:t>
            </a:r>
          </a:p>
          <a:p>
            <a:r>
              <a:rPr lang="da-DK" dirty="0" err="1" smtClean="0">
                <a:solidFill>
                  <a:srgbClr val="FF0000"/>
                </a:solidFill>
              </a:rPr>
              <a:t>Vidensdelingworkshop</a:t>
            </a:r>
            <a:endParaRPr lang="da-DK" dirty="0" smtClean="0">
              <a:solidFill>
                <a:srgbClr val="FF0000"/>
              </a:solidFill>
            </a:endParaRPr>
          </a:p>
          <a:p>
            <a:r>
              <a:rPr lang="da-DK" dirty="0" smtClean="0">
                <a:solidFill>
                  <a:srgbClr val="FF0000"/>
                </a:solidFill>
              </a:rPr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38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Spørgsmål 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29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0437" y="1786207"/>
            <a:ext cx="5328084" cy="29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/>
              <a:t>Hvad er en bygherreleverance ?</a:t>
            </a:r>
          </a:p>
          <a:p>
            <a:r>
              <a:rPr lang="da-DK" dirty="0" smtClean="0"/>
              <a:t>Udfordringer med bygherreleverancer før aflevering</a:t>
            </a:r>
          </a:p>
          <a:p>
            <a:r>
              <a:rPr lang="da-DK" dirty="0" smtClean="0"/>
              <a:t>Erfaringer i Region Hovedstaden</a:t>
            </a:r>
          </a:p>
          <a:p>
            <a:r>
              <a:rPr lang="da-DK" dirty="0" err="1" smtClean="0"/>
              <a:t>Vidensdelingworkshop</a:t>
            </a:r>
            <a:endParaRPr lang="da-DK" dirty="0" smtClean="0"/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22670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Kontaktinformationer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30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1700808"/>
            <a:ext cx="7091363" cy="3996443"/>
          </a:xfrm>
        </p:spPr>
        <p:txBody>
          <a:bodyPr numCol="2"/>
          <a:lstStyle/>
          <a:p>
            <a:pPr marL="360000" lvl="1" indent="0">
              <a:buNone/>
            </a:pPr>
            <a:r>
              <a:rPr lang="da-DK" sz="1400" dirty="0"/>
              <a:t>Pernille Gotthard Kristiansen</a:t>
            </a:r>
          </a:p>
          <a:p>
            <a:pPr marL="360000" lvl="1" indent="0">
              <a:buNone/>
            </a:pPr>
            <a:r>
              <a:rPr lang="da-DK" sz="1400" dirty="0"/>
              <a:t>Projektleder for </a:t>
            </a:r>
            <a:r>
              <a:rPr lang="da-DK" sz="1400" dirty="0" smtClean="0"/>
              <a:t>byggerierne</a:t>
            </a:r>
            <a:br>
              <a:rPr lang="da-DK" sz="1400" dirty="0" smtClean="0"/>
            </a:br>
            <a:endParaRPr lang="da-DK" sz="1400" dirty="0" smtClean="0"/>
          </a:p>
          <a:p>
            <a:pPr marL="360000" lvl="1" indent="0">
              <a:buNone/>
            </a:pPr>
            <a:r>
              <a:rPr lang="da-DK" sz="1400" dirty="0" smtClean="0"/>
              <a:t>Mobil</a:t>
            </a:r>
            <a:r>
              <a:rPr lang="da-DK" sz="1400" dirty="0"/>
              <a:t>: +45 2443 0899</a:t>
            </a:r>
          </a:p>
          <a:p>
            <a:pPr marL="360000" lvl="1" indent="0">
              <a:buNone/>
            </a:pPr>
            <a:r>
              <a:rPr lang="da-DK" sz="1400" dirty="0"/>
              <a:t>Mail: </a:t>
            </a:r>
            <a:r>
              <a:rPr lang="da-DK" sz="1400" dirty="0" smtClean="0">
                <a:hlinkClick r:id="rId3"/>
              </a:rPr>
              <a:t>pernille.gotthard.kristiansen@regionh.dk</a:t>
            </a:r>
            <a:endParaRPr lang="da-DK" sz="1400" dirty="0" smtClean="0"/>
          </a:p>
          <a:p>
            <a:pPr marL="360000" lvl="1" indent="0">
              <a:buNone/>
            </a:pP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Region </a:t>
            </a:r>
            <a:r>
              <a:rPr lang="da-DK" sz="1400" dirty="0" smtClean="0"/>
              <a:t>Hovedstaden</a:t>
            </a:r>
            <a:br>
              <a:rPr lang="da-DK" sz="1400" dirty="0" smtClean="0"/>
            </a:br>
            <a:r>
              <a:rPr lang="da-DK" sz="1400" dirty="0" smtClean="0"/>
              <a:t>Center </a:t>
            </a:r>
            <a:r>
              <a:rPr lang="da-DK" sz="1400" dirty="0"/>
              <a:t>for It, Medico og Telefoni, </a:t>
            </a:r>
          </a:p>
          <a:p>
            <a:pPr marL="360000" lvl="1" indent="0">
              <a:buNone/>
            </a:pPr>
            <a:r>
              <a:rPr lang="da-DK" sz="1400" dirty="0"/>
              <a:t>Teknologiprojekter 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>Teknologi Udvikling</a:t>
            </a:r>
          </a:p>
          <a:p>
            <a:pPr marL="360000" lvl="1" indent="0">
              <a:buNone/>
            </a:pPr>
            <a:r>
              <a:rPr lang="da-DK" sz="1400" dirty="0" smtClean="0"/>
              <a:t>Borgervænget 7,3</a:t>
            </a:r>
            <a:br>
              <a:rPr lang="da-DK" sz="1400" dirty="0" smtClean="0"/>
            </a:br>
            <a:r>
              <a:rPr lang="da-DK" sz="1400" dirty="0" smtClean="0"/>
              <a:t>2100 København Ø</a:t>
            </a:r>
          </a:p>
          <a:p>
            <a:pPr marL="360000" lvl="1" indent="0">
              <a:buNone/>
            </a:pPr>
            <a:endParaRPr lang="da-DK" sz="1400" dirty="0"/>
          </a:p>
          <a:p>
            <a:pPr marL="360000" lvl="1" indent="0">
              <a:buNone/>
            </a:pPr>
            <a:r>
              <a:rPr lang="da-DK" sz="1400" dirty="0" smtClean="0"/>
              <a:t>Lars </a:t>
            </a:r>
            <a:r>
              <a:rPr lang="da-DK" sz="1400" dirty="0"/>
              <a:t>Nyeman-Kofod</a:t>
            </a:r>
          </a:p>
          <a:p>
            <a:pPr marL="360000" lvl="1" indent="0">
              <a:buNone/>
            </a:pPr>
            <a:r>
              <a:rPr lang="da-DK" sz="1400" dirty="0"/>
              <a:t>Bygherrerådgiver, IT-Infrastruktur. Netværksservices</a:t>
            </a:r>
          </a:p>
          <a:p>
            <a:pPr marL="360000" lvl="1" indent="0">
              <a:buNone/>
            </a:pPr>
            <a:r>
              <a:rPr lang="da-DK" sz="1400" dirty="0" smtClean="0"/>
              <a:t>Direkte</a:t>
            </a:r>
            <a:r>
              <a:rPr lang="da-DK" sz="1400" dirty="0"/>
              <a:t>: +45 38 64 82 52</a:t>
            </a:r>
          </a:p>
          <a:p>
            <a:pPr marL="360000" lvl="1" indent="0">
              <a:buNone/>
            </a:pPr>
            <a:r>
              <a:rPr lang="da-DK" sz="1400" dirty="0"/>
              <a:t>Mail: 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>
                <a:hlinkClick r:id="rId4"/>
              </a:rPr>
              <a:t>lars.nyeman-kofod@regionh.dk</a:t>
            </a:r>
            <a:endParaRPr lang="da-DK" sz="1400" dirty="0" smtClean="0"/>
          </a:p>
          <a:p>
            <a:pPr marL="360000" lvl="1" indent="0">
              <a:buNone/>
            </a:pPr>
            <a:endParaRPr lang="da-DK" sz="1400" dirty="0"/>
          </a:p>
          <a:p>
            <a:pPr marL="360000" lvl="1" indent="0">
              <a:buNone/>
            </a:pPr>
            <a:r>
              <a:rPr lang="da-DK" sz="1400" dirty="0"/>
              <a:t>Region </a:t>
            </a:r>
            <a:r>
              <a:rPr lang="da-DK" sz="1400" dirty="0" smtClean="0"/>
              <a:t>Hovedstaden</a:t>
            </a:r>
            <a:br>
              <a:rPr lang="da-DK" sz="1400" dirty="0" smtClean="0"/>
            </a:br>
            <a:r>
              <a:rPr lang="da-DK" sz="1400" dirty="0" smtClean="0"/>
              <a:t>Center </a:t>
            </a:r>
            <a:r>
              <a:rPr lang="da-DK" sz="1400" dirty="0"/>
              <a:t>for IT, Medico og Telefoni</a:t>
            </a:r>
          </a:p>
          <a:p>
            <a:pPr marL="360000" lvl="1" indent="0">
              <a:buNone/>
            </a:pPr>
            <a:r>
              <a:rPr lang="da-DK" sz="1400" dirty="0" smtClean="0"/>
              <a:t>Infrastrukturservices</a:t>
            </a:r>
            <a:br>
              <a:rPr lang="da-DK" sz="1400" dirty="0" smtClean="0"/>
            </a:br>
            <a:endParaRPr lang="da-DK" sz="1400" dirty="0" smtClean="0"/>
          </a:p>
          <a:p>
            <a:pPr marL="360000" lvl="1" indent="0">
              <a:buNone/>
            </a:pPr>
            <a:r>
              <a:rPr lang="da-DK" sz="1400" dirty="0" smtClean="0"/>
              <a:t>Borgervænget </a:t>
            </a:r>
            <a:r>
              <a:rPr lang="da-DK" sz="1400" dirty="0"/>
              <a:t>7,3</a:t>
            </a:r>
            <a:br>
              <a:rPr lang="da-DK" sz="1400" dirty="0"/>
            </a:br>
            <a:r>
              <a:rPr lang="da-DK" sz="1400" dirty="0"/>
              <a:t>2100 København Ø</a:t>
            </a:r>
          </a:p>
          <a:p>
            <a:pPr marL="360000" lvl="1" indent="0">
              <a:buNone/>
            </a:pPr>
            <a:endParaRPr lang="da-DK" sz="14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5109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Hvem er Center for IT, Medico og Telefoni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1880829"/>
            <a:ext cx="7091363" cy="3607160"/>
          </a:xfrm>
        </p:spPr>
        <p:txBody>
          <a:bodyPr/>
          <a:lstStyle/>
          <a:p>
            <a:r>
              <a:rPr lang="da-DK" sz="1800" dirty="0"/>
              <a:t>Center for It, Medico og Telefoni (CIMT) er Region Hovedstadens koncerncenter, der sørger for serviceydelser inden for de tre områder it, medico og telefoni</a:t>
            </a:r>
            <a:r>
              <a:rPr lang="da-DK" sz="1800" dirty="0" smtClean="0"/>
              <a:t>.</a:t>
            </a:r>
            <a:endParaRPr lang="da-DK" sz="1800" dirty="0"/>
          </a:p>
          <a:p>
            <a:r>
              <a:rPr lang="da-DK" sz="1800" dirty="0"/>
              <a:t>​Fokus for </a:t>
            </a:r>
            <a:r>
              <a:rPr lang="da-DK" sz="1800" dirty="0" smtClean="0"/>
              <a:t>CIMT er:</a:t>
            </a:r>
            <a:endParaRPr lang="da-DK" sz="1800" dirty="0"/>
          </a:p>
          <a:p>
            <a:pPr lvl="1"/>
            <a:r>
              <a:rPr lang="da-DK" sz="1800" dirty="0" smtClean="0"/>
              <a:t>At understøtte hospitalerne</a:t>
            </a:r>
          </a:p>
          <a:p>
            <a:pPr lvl="1"/>
            <a:r>
              <a:rPr lang="da-DK" sz="1800" dirty="0" smtClean="0"/>
              <a:t>At  teknologien anvendes effektivt</a:t>
            </a:r>
          </a:p>
          <a:p>
            <a:pPr lvl="1"/>
            <a:r>
              <a:rPr lang="da-DK" sz="1800" dirty="0" smtClean="0"/>
              <a:t>At basisydelser skal leveres hurtigere billigere og bedre</a:t>
            </a:r>
          </a:p>
          <a:p>
            <a:pPr lvl="1"/>
            <a:r>
              <a:rPr lang="da-DK" sz="1800" dirty="0" smtClean="0"/>
              <a:t>At hjælpe hospitalsledelserne med at optimere behandlingerne</a:t>
            </a:r>
            <a:endParaRPr lang="da-DK" sz="1800" dirty="0"/>
          </a:p>
          <a:p>
            <a:pPr lvl="1"/>
            <a:r>
              <a:rPr lang="da-DK" sz="1600" dirty="0" smtClean="0"/>
              <a:t>CIMT </a:t>
            </a:r>
            <a:r>
              <a:rPr lang="da-DK" sz="1600" dirty="0"/>
              <a:t>beskæftiger ca. 900 </a:t>
            </a:r>
            <a:r>
              <a:rPr lang="da-DK" sz="1600" dirty="0" smtClean="0"/>
              <a:t>personer</a:t>
            </a:r>
          </a:p>
          <a:p>
            <a:endParaRPr lang="da-DK" sz="16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2778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CIMT Byggeprojekt formål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1664804"/>
            <a:ext cx="7091363" cy="3823185"/>
          </a:xfrm>
        </p:spPr>
        <p:txBody>
          <a:bodyPr/>
          <a:lstStyle/>
          <a:p>
            <a:r>
              <a:rPr lang="da-DK" sz="1600" dirty="0" smtClean="0"/>
              <a:t>Projektet </a:t>
            </a:r>
            <a:r>
              <a:rPr lang="da-DK" sz="1600" dirty="0"/>
              <a:t>skal sikre, at byggeriernes projektering sker i fuld overensstemmelse med CIMTs strategier, standarder og øvrige retningslinjer</a:t>
            </a:r>
            <a:r>
              <a:rPr lang="da-DK" sz="1600" dirty="0" smtClean="0"/>
              <a:t>.</a:t>
            </a:r>
          </a:p>
          <a:p>
            <a:r>
              <a:rPr lang="da-DK" sz="1600" dirty="0" smtClean="0"/>
              <a:t>Projektet </a:t>
            </a:r>
            <a:r>
              <a:rPr lang="da-DK" sz="1600" dirty="0"/>
              <a:t>skal sikre koordinering og rettidighed i leverancer af it, </a:t>
            </a:r>
            <a:r>
              <a:rPr lang="da-DK" sz="1600" dirty="0" err="1"/>
              <a:t>medico</a:t>
            </a:r>
            <a:r>
              <a:rPr lang="da-DK" sz="1600" dirty="0"/>
              <a:t> og telefoni til byggerierne. </a:t>
            </a:r>
          </a:p>
          <a:p>
            <a:r>
              <a:rPr lang="da-DK" sz="1600" dirty="0"/>
              <a:t>Projektet skal fungere som afklarende </a:t>
            </a:r>
            <a:r>
              <a:rPr lang="da-DK" sz="1600" dirty="0" smtClean="0"/>
              <a:t>sparringspartner</a:t>
            </a:r>
          </a:p>
          <a:p>
            <a:r>
              <a:rPr lang="da-DK" sz="1600" dirty="0" err="1" smtClean="0"/>
              <a:t>Projektet’s</a:t>
            </a:r>
            <a:r>
              <a:rPr lang="da-DK" sz="1600" dirty="0" smtClean="0"/>
              <a:t> </a:t>
            </a:r>
            <a:r>
              <a:rPr lang="da-DK" sz="1600" dirty="0" err="1" smtClean="0"/>
              <a:t>scope</a:t>
            </a:r>
            <a:r>
              <a:rPr lang="da-DK" sz="1600" dirty="0" smtClean="0"/>
              <a:t> er </a:t>
            </a:r>
          </a:p>
          <a:p>
            <a:pPr lvl="1"/>
            <a:r>
              <a:rPr lang="da-DK" sz="1400" dirty="0" smtClean="0"/>
              <a:t>KF byggerierne</a:t>
            </a:r>
          </a:p>
          <a:p>
            <a:pPr lvl="1"/>
            <a:r>
              <a:rPr lang="da-DK" sz="1400" dirty="0" smtClean="0"/>
              <a:t>Regionalt finansieret byggerier &gt;100 </a:t>
            </a:r>
            <a:r>
              <a:rPr lang="da-DK" sz="1400" dirty="0" err="1" smtClean="0"/>
              <a:t>mill</a:t>
            </a:r>
            <a:r>
              <a:rPr lang="da-DK" sz="1400" dirty="0" smtClean="0"/>
              <a:t>.</a:t>
            </a:r>
          </a:p>
          <a:p>
            <a:pPr lvl="1"/>
            <a:r>
              <a:rPr lang="da-DK" sz="1400" dirty="0" smtClean="0"/>
              <a:t>Andre byggerier bliver håndteret af linjeorganisationen</a:t>
            </a:r>
          </a:p>
          <a:p>
            <a:r>
              <a:rPr lang="da-DK" sz="1600" dirty="0" smtClean="0"/>
              <a:t>Projektet finansieres af byggerierne</a:t>
            </a:r>
            <a:endParaRPr lang="da-DK" sz="16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42309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CIMT Byggeprojekt organisering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  <p:pic>
        <p:nvPicPr>
          <p:cNvPr id="8" name="Pladsholder til indhold 7" descr="27-07-2017 Organisation [Skrivebeskyttet] - Microsoft PowerPoint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t="29352" r="17281" b="27253"/>
          <a:stretch/>
        </p:blipFill>
        <p:spPr>
          <a:xfrm>
            <a:off x="1619671" y="1667901"/>
            <a:ext cx="6278097" cy="3993347"/>
          </a:xfrm>
        </p:spPr>
      </p:pic>
    </p:spTree>
    <p:extLst>
      <p:ext uri="{BB962C8B-B14F-4D97-AF65-F5344CB8AC3E}">
        <p14:creationId xmlns:p14="http://schemas.microsoft.com/office/powerpoint/2010/main" val="40003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Pernille Gotthard Kristiansen og Lars Nyeman-Kofod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FFFFFF"/>
                </a:solidFill>
              </a:rPr>
              <a:t>Bygherreleverancer på IMT-området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>
                <a:solidFill>
                  <a:srgbClr val="FFFFFF"/>
                </a:solidFill>
              </a:rPr>
              <a:pPr/>
              <a:t>7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Præsentation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Hvad er en bygherreleverance ?</a:t>
            </a:r>
          </a:p>
          <a:p>
            <a:r>
              <a:rPr lang="da-DK" dirty="0" smtClean="0"/>
              <a:t>Udfordringer med bygherreleverancer før aflevering</a:t>
            </a:r>
          </a:p>
          <a:p>
            <a:r>
              <a:rPr lang="da-DK" dirty="0" smtClean="0"/>
              <a:t>Erfaringer i Region Hovedstaden</a:t>
            </a:r>
          </a:p>
          <a:p>
            <a:r>
              <a:rPr lang="da-DK" dirty="0" err="1" smtClean="0"/>
              <a:t>Vidensdelingworkshop</a:t>
            </a:r>
            <a:endParaRPr lang="da-DK" dirty="0" smtClean="0"/>
          </a:p>
          <a:p>
            <a:r>
              <a:rPr lang="da-DK" dirty="0" smtClean="0"/>
              <a:t>Spørgsmål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38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Hvad</a:t>
            </a:r>
            <a:r>
              <a:rPr lang="da-DK" baseline="0" dirty="0" smtClean="0"/>
              <a:t> er en bygherreleverance 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1952837"/>
            <a:ext cx="7091363" cy="3535152"/>
          </a:xfrm>
        </p:spPr>
        <p:txBody>
          <a:bodyPr/>
          <a:lstStyle/>
          <a:p>
            <a:pPr lvl="0"/>
            <a:r>
              <a:rPr lang="da-DK" dirty="0" smtClean="0"/>
              <a:t>En bygherreleverance er en leverance bygherren selv indkøber og evt. selv installerer enten før eller efter aflevering. </a:t>
            </a:r>
          </a:p>
          <a:p>
            <a:pPr lvl="0">
              <a:spcAft>
                <a:spcPts val="0"/>
              </a:spcAft>
            </a:pPr>
            <a:r>
              <a:rPr lang="da-DK" dirty="0" smtClean="0"/>
              <a:t>CIMT leverer til bygherren på følgende områder:</a:t>
            </a:r>
          </a:p>
          <a:p>
            <a:pPr lvl="1">
              <a:spcAft>
                <a:spcPts val="0"/>
              </a:spcAft>
            </a:pPr>
            <a:endParaRPr lang="da-DK" dirty="0" smtClean="0"/>
          </a:p>
          <a:p>
            <a:pPr lvl="1">
              <a:spcAft>
                <a:spcPts val="0"/>
              </a:spcAft>
            </a:pPr>
            <a:r>
              <a:rPr lang="da-DK" dirty="0" smtClean="0"/>
              <a:t>Medico-udstyr</a:t>
            </a:r>
          </a:p>
          <a:p>
            <a:pPr lvl="1">
              <a:spcAft>
                <a:spcPts val="0"/>
              </a:spcAft>
            </a:pPr>
            <a:r>
              <a:rPr lang="da-DK" dirty="0" smtClean="0"/>
              <a:t>IT-udstyr hvor der foreligger en CIMT rammeaftale eller tilsvarende</a:t>
            </a:r>
          </a:p>
          <a:p>
            <a:pPr lvl="1">
              <a:spcAft>
                <a:spcPts val="0"/>
              </a:spcAft>
            </a:pPr>
            <a:r>
              <a:rPr lang="da-DK" dirty="0" smtClean="0"/>
              <a:t>Andet hvor CIMT er blevet valgt som leverandør af bygherren, f. eks TVO</a:t>
            </a:r>
          </a:p>
          <a:p>
            <a:pPr lvl="1">
              <a:spcAft>
                <a:spcPts val="0"/>
              </a:spcAft>
            </a:pPr>
            <a:r>
              <a:rPr lang="da-DK" dirty="0" smtClean="0"/>
              <a:t>Kan også være en tjenesteydelse som </a:t>
            </a:r>
            <a:r>
              <a:rPr lang="da-DK" dirty="0" err="1" smtClean="0"/>
              <a:t>f.eks</a:t>
            </a:r>
            <a:r>
              <a:rPr lang="da-DK" dirty="0" smtClean="0"/>
              <a:t> </a:t>
            </a:r>
            <a:r>
              <a:rPr lang="da-DK" dirty="0" err="1" smtClean="0"/>
              <a:t>sitesurveys</a:t>
            </a:r>
            <a:r>
              <a:rPr lang="da-DK" dirty="0" smtClean="0"/>
              <a:t> til trådløst netværk og lign.</a:t>
            </a:r>
          </a:p>
          <a:p>
            <a:pPr lvl="1"/>
            <a:endParaRPr lang="da-DK" dirty="0" smtClean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3239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8000" y="872715"/>
            <a:ext cx="7092000" cy="576065"/>
          </a:xfrm>
        </p:spPr>
        <p:txBody>
          <a:bodyPr/>
          <a:lstStyle/>
          <a:p>
            <a:r>
              <a:rPr lang="da-DK" dirty="0" smtClean="0"/>
              <a:t>Hvad</a:t>
            </a:r>
            <a:r>
              <a:rPr lang="da-DK" baseline="0" dirty="0" smtClean="0"/>
              <a:t> er en bygherreleverance ?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Pernille Gotthard Kristiansen og Lars Nyeman-Kofod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Bygherreleverancer på IMT-området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3"/>
          </p:nvPr>
        </p:nvSpPr>
        <p:spPr>
          <a:xfrm>
            <a:off x="1368425" y="1952837"/>
            <a:ext cx="7091363" cy="3924436"/>
          </a:xfrm>
        </p:spPr>
        <p:txBody>
          <a:bodyPr/>
          <a:lstStyle/>
          <a:p>
            <a:r>
              <a:rPr lang="da-DK" dirty="0" smtClean="0"/>
              <a:t>Omfang for CIMT</a:t>
            </a:r>
          </a:p>
          <a:p>
            <a:pPr lvl="1"/>
            <a:r>
              <a:rPr lang="da-DK" dirty="0" err="1" smtClean="0"/>
              <a:t>Ca</a:t>
            </a:r>
            <a:r>
              <a:rPr lang="da-DK" dirty="0" smtClean="0"/>
              <a:t> 600.000 kvadratmeter udbygning i alt relateret til kvalitetsfondsbyggerier og afledte projekter.</a:t>
            </a:r>
          </a:p>
          <a:p>
            <a:pPr lvl="1"/>
            <a:r>
              <a:rPr lang="da-DK" dirty="0" smtClean="0"/>
              <a:t>Estimeret omfang</a:t>
            </a:r>
          </a:p>
          <a:p>
            <a:pPr lvl="2">
              <a:spcAft>
                <a:spcPts val="0"/>
              </a:spcAft>
            </a:pPr>
            <a:r>
              <a:rPr lang="da-DK" dirty="0" smtClean="0"/>
              <a:t>600 Krydsfelter</a:t>
            </a:r>
          </a:p>
          <a:p>
            <a:pPr lvl="2">
              <a:spcAft>
                <a:spcPts val="0"/>
              </a:spcAft>
            </a:pPr>
            <a:r>
              <a:rPr lang="da-DK" dirty="0" smtClean="0"/>
              <a:t>1.200 Switche (</a:t>
            </a:r>
            <a:r>
              <a:rPr lang="da-DK" dirty="0" err="1" smtClean="0"/>
              <a:t>ca</a:t>
            </a:r>
            <a:r>
              <a:rPr lang="da-DK" dirty="0" smtClean="0"/>
              <a:t> 50.000 nye netværksporte)</a:t>
            </a:r>
          </a:p>
          <a:p>
            <a:pPr lvl="2">
              <a:spcAft>
                <a:spcPts val="0"/>
              </a:spcAft>
            </a:pPr>
            <a:r>
              <a:rPr lang="da-DK" dirty="0" smtClean="0"/>
              <a:t>6.000 Accesspunkter</a:t>
            </a:r>
          </a:p>
          <a:p>
            <a:pPr lvl="2">
              <a:spcAft>
                <a:spcPts val="0"/>
              </a:spcAft>
            </a:pPr>
            <a:r>
              <a:rPr lang="da-DK" dirty="0" smtClean="0"/>
              <a:t>Patientkald, Telemetri og Patientmonitorering</a:t>
            </a:r>
          </a:p>
          <a:p>
            <a:pPr lvl="2">
              <a:spcAft>
                <a:spcPts val="0"/>
              </a:spcAft>
            </a:pPr>
            <a:r>
              <a:rPr lang="da-DK" dirty="0" smtClean="0"/>
              <a:t>Diverse bygningspåvirkende </a:t>
            </a:r>
            <a:r>
              <a:rPr lang="da-DK" dirty="0" err="1" smtClean="0"/>
              <a:t>medicoudstyr</a:t>
            </a:r>
            <a:r>
              <a:rPr lang="da-DK" dirty="0" smtClean="0"/>
              <a:t> herunder også MR og CT-Scannere</a:t>
            </a:r>
          </a:p>
          <a:p>
            <a:pPr lvl="2">
              <a:spcAft>
                <a:spcPts val="0"/>
              </a:spcAft>
            </a:pPr>
            <a:r>
              <a:rPr lang="da-DK" dirty="0" err="1" smtClean="0"/>
              <a:t>Sitesurveys</a:t>
            </a:r>
            <a:r>
              <a:rPr lang="da-DK" dirty="0" smtClean="0"/>
              <a:t> af hele arealet</a:t>
            </a:r>
          </a:p>
          <a:p>
            <a:pPr lvl="1"/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Center for IT, Medico og Telefoni</a:t>
            </a:r>
          </a:p>
        </p:txBody>
      </p:sp>
    </p:spTree>
    <p:extLst>
      <p:ext uri="{BB962C8B-B14F-4D97-AF65-F5344CB8AC3E}">
        <p14:creationId xmlns:p14="http://schemas.microsoft.com/office/powerpoint/2010/main" val="64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H PowerPoint Skabelon">
  <a:themeElements>
    <a:clrScheme name="Region H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2936"/>
        </a:solidFill>
        <a:ln w="9525">
          <a:solidFill>
            <a:srgbClr val="1F2936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1271</Words>
  <Application>Microsoft Office PowerPoint</Application>
  <PresentationFormat>Skærmshow (4:3)</PresentationFormat>
  <Paragraphs>333</Paragraphs>
  <Slides>30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REGION H PowerPoint Skabelon</vt:lpstr>
      <vt:lpstr>Bygherreleverancer på IMT-området</vt:lpstr>
      <vt:lpstr>Agenda</vt:lpstr>
      <vt:lpstr>Agenda</vt:lpstr>
      <vt:lpstr>Hvem er Center for IT, Medico og Telefoni</vt:lpstr>
      <vt:lpstr>CIMT Byggeprojekt formål</vt:lpstr>
      <vt:lpstr>CIMT Byggeprojekt organisering</vt:lpstr>
      <vt:lpstr>Agenda</vt:lpstr>
      <vt:lpstr>Hvad er en bygherreleverance ?</vt:lpstr>
      <vt:lpstr>Hvad er en bygherreleverance ?</vt:lpstr>
      <vt:lpstr>PowerPoint-præsentation</vt:lpstr>
      <vt:lpstr>Agenda</vt:lpstr>
      <vt:lpstr>Udfordringer med bygherreleverancer</vt:lpstr>
      <vt:lpstr>Udfordringer med bygherreleverancer</vt:lpstr>
      <vt:lpstr>Udfordringer med bygherreleverancer</vt:lpstr>
      <vt:lpstr>Udfordringer med bygherreleverancer</vt:lpstr>
      <vt:lpstr>Udfordringer med bygherreleverancer</vt:lpstr>
      <vt:lpstr>Udfordringer med bygherreleverancer</vt:lpstr>
      <vt:lpstr>Udfordringer med bygherreleverancer</vt:lpstr>
      <vt:lpstr>PowerPoint-præsentation</vt:lpstr>
      <vt:lpstr>Agenda</vt:lpstr>
      <vt:lpstr>Erfaring med bygherreleverancer</vt:lpstr>
      <vt:lpstr>Erfaringer med bygherreleverancer</vt:lpstr>
      <vt:lpstr>Erfaringer med bygherreleverancer</vt:lpstr>
      <vt:lpstr>PowerPoint-præsentation</vt:lpstr>
      <vt:lpstr>Agenda</vt:lpstr>
      <vt:lpstr>Vidensdelingsworkshop</vt:lpstr>
      <vt:lpstr>Vidensdelingsworkshop</vt:lpstr>
      <vt:lpstr>Agenda</vt:lpstr>
      <vt:lpstr>Spørgsmål ?</vt:lpstr>
      <vt:lpstr>Kontaktinformationer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Skabelon</dc:title>
  <dc:creator/>
  <cp:lastModifiedBy/>
  <cp:revision>1</cp:revision>
  <dcterms:created xsi:type="dcterms:W3CDTF">2014-09-25T07:32:04Z</dcterms:created>
  <dcterms:modified xsi:type="dcterms:W3CDTF">2017-09-13T07:52:40Z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