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0" r:id="rId6"/>
    <p:sldId id="261" r:id="rId7"/>
    <p:sldId id="262" r:id="rId8"/>
    <p:sldId id="269" r:id="rId9"/>
    <p:sldId id="268" r:id="rId10"/>
    <p:sldId id="263" r:id="rId11"/>
    <p:sldId id="270" r:id="rId12"/>
    <p:sldId id="271" r:id="rId13"/>
    <p:sldId id="272" r:id="rId14"/>
    <p:sldId id="273" r:id="rId15"/>
    <p:sldId id="267" r:id="rId16"/>
    <p:sldId id="264" r:id="rId17"/>
    <p:sldId id="274" r:id="rId18"/>
    <p:sldId id="275" r:id="rId19"/>
    <p:sldId id="276" r:id="rId20"/>
    <p:sldId id="277" r:id="rId21"/>
    <p:sldId id="265" r:id="rId22"/>
    <p:sldId id="266" r:id="rId23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6F4F2"/>
    <a:srgbClr val="80776F"/>
    <a:srgbClr val="F04E23"/>
    <a:srgbClr val="605953"/>
    <a:srgbClr val="5C6673"/>
    <a:srgbClr val="E3DFDD"/>
    <a:srgbClr val="D3CEC9"/>
    <a:srgbClr val="F1EFEE"/>
    <a:srgbClr val="D4D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271" autoAdjust="0"/>
  </p:normalViewPr>
  <p:slideViewPr>
    <p:cSldViewPr snapToGrid="0" snapToObjects="1">
      <p:cViewPr varScale="1">
        <p:scale>
          <a:sx n="157" d="100"/>
          <a:sy n="157" d="100"/>
        </p:scale>
        <p:origin x="156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58F0B-C71A-4195-B23A-136A5995DF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83AF39F-38B6-4550-B17A-CC87057BEE03}">
      <dgm:prSet phldrT="[Text]"/>
      <dgm:spPr>
        <a:solidFill>
          <a:srgbClr val="F04E23"/>
        </a:solidFill>
      </dgm:spPr>
      <dgm:t>
        <a:bodyPr/>
        <a:lstStyle/>
        <a:p>
          <a:r>
            <a:rPr lang="da-DK" dirty="0" smtClean="0"/>
            <a:t>Interview m. bygherre og rådgivere</a:t>
          </a:r>
          <a:endParaRPr lang="da-DK" dirty="0"/>
        </a:p>
      </dgm:t>
    </dgm:pt>
    <dgm:pt modelId="{62E178ED-1423-4611-8D8A-2A9203B96B71}" type="parTrans" cxnId="{441EE06E-9F8D-4B52-A414-544FA81633A8}">
      <dgm:prSet/>
      <dgm:spPr/>
      <dgm:t>
        <a:bodyPr/>
        <a:lstStyle/>
        <a:p>
          <a:endParaRPr lang="da-DK"/>
        </a:p>
      </dgm:t>
    </dgm:pt>
    <dgm:pt modelId="{E78B1CFF-7858-4986-B97A-53EEC501F322}" type="sibTrans" cxnId="{441EE06E-9F8D-4B52-A414-544FA81633A8}">
      <dgm:prSet/>
      <dgm:spPr/>
      <dgm:t>
        <a:bodyPr/>
        <a:lstStyle/>
        <a:p>
          <a:endParaRPr lang="da-DK"/>
        </a:p>
      </dgm:t>
    </dgm:pt>
    <dgm:pt modelId="{0E9F5577-BCD3-43CF-90D5-E0836D695C93}">
      <dgm:prSet phldrT="[Text]"/>
      <dgm:spPr>
        <a:solidFill>
          <a:srgbClr val="F04E23"/>
        </a:solidFill>
      </dgm:spPr>
      <dgm:t>
        <a:bodyPr/>
        <a:lstStyle/>
        <a:p>
          <a:r>
            <a:rPr lang="da-DK" dirty="0" smtClean="0"/>
            <a:t>Gennemgang af dokumenter</a:t>
          </a:r>
          <a:endParaRPr lang="da-DK" dirty="0"/>
        </a:p>
      </dgm:t>
    </dgm:pt>
    <dgm:pt modelId="{B90729FE-D8C2-40F9-8E7E-C42D35985666}" type="parTrans" cxnId="{8A95D822-4D67-4A76-8A19-BA13E78CFE46}">
      <dgm:prSet/>
      <dgm:spPr/>
      <dgm:t>
        <a:bodyPr/>
        <a:lstStyle/>
        <a:p>
          <a:endParaRPr lang="da-DK"/>
        </a:p>
      </dgm:t>
    </dgm:pt>
    <dgm:pt modelId="{F37584B1-C1F8-47D0-AEA8-37B225A316A7}" type="sibTrans" cxnId="{8A95D822-4D67-4A76-8A19-BA13E78CFE46}">
      <dgm:prSet/>
      <dgm:spPr/>
      <dgm:t>
        <a:bodyPr/>
        <a:lstStyle/>
        <a:p>
          <a:endParaRPr lang="da-DK"/>
        </a:p>
      </dgm:t>
    </dgm:pt>
    <dgm:pt modelId="{18505059-365C-4964-97C8-A6D7959DE4C6}">
      <dgm:prSet phldrT="[Text]"/>
      <dgm:spPr>
        <a:solidFill>
          <a:srgbClr val="F04E23"/>
        </a:solidFill>
      </dgm:spPr>
      <dgm:t>
        <a:bodyPr/>
        <a:lstStyle/>
        <a:p>
          <a:r>
            <a:rPr lang="da-DK" dirty="0" smtClean="0"/>
            <a:t>1. udkast til Rapport</a:t>
          </a:r>
          <a:endParaRPr lang="da-DK" dirty="0"/>
        </a:p>
      </dgm:t>
    </dgm:pt>
    <dgm:pt modelId="{1BA1B54D-9F03-4651-AA8B-68B993EBBB10}" type="parTrans" cxnId="{C729E4D1-68D8-4B7E-BEA2-E8A5A8E50F3E}">
      <dgm:prSet/>
      <dgm:spPr/>
      <dgm:t>
        <a:bodyPr/>
        <a:lstStyle/>
        <a:p>
          <a:endParaRPr lang="da-DK"/>
        </a:p>
      </dgm:t>
    </dgm:pt>
    <dgm:pt modelId="{CE084429-8954-4EC1-8760-AA1E502A4888}" type="sibTrans" cxnId="{C729E4D1-68D8-4B7E-BEA2-E8A5A8E50F3E}">
      <dgm:prSet/>
      <dgm:spPr/>
      <dgm:t>
        <a:bodyPr/>
        <a:lstStyle/>
        <a:p>
          <a:endParaRPr lang="da-DK"/>
        </a:p>
      </dgm:t>
    </dgm:pt>
    <dgm:pt modelId="{D8523EC1-E073-479A-A0FD-F116C2F047BD}">
      <dgm:prSet phldrT="[Text]"/>
      <dgm:spPr>
        <a:solidFill>
          <a:srgbClr val="F04E23"/>
        </a:solidFill>
      </dgm:spPr>
      <dgm:t>
        <a:bodyPr/>
        <a:lstStyle/>
        <a:p>
          <a:r>
            <a:rPr lang="da-DK" dirty="0" smtClean="0"/>
            <a:t>Gennemgang med projektsekretariat</a:t>
          </a:r>
          <a:endParaRPr lang="da-DK" dirty="0"/>
        </a:p>
      </dgm:t>
    </dgm:pt>
    <dgm:pt modelId="{5842D593-9964-4828-B861-891A866060AE}" type="parTrans" cxnId="{46782842-B4D6-421E-A9BE-7B66ECC6B0C4}">
      <dgm:prSet/>
      <dgm:spPr/>
      <dgm:t>
        <a:bodyPr/>
        <a:lstStyle/>
        <a:p>
          <a:endParaRPr lang="da-DK"/>
        </a:p>
      </dgm:t>
    </dgm:pt>
    <dgm:pt modelId="{8E3A356D-CD5A-4F2C-937D-4A2DC666778F}" type="sibTrans" cxnId="{46782842-B4D6-421E-A9BE-7B66ECC6B0C4}">
      <dgm:prSet/>
      <dgm:spPr/>
      <dgm:t>
        <a:bodyPr/>
        <a:lstStyle/>
        <a:p>
          <a:endParaRPr lang="da-DK"/>
        </a:p>
      </dgm:t>
    </dgm:pt>
    <dgm:pt modelId="{3B5A2871-5B05-4113-A13D-B6E4D9546F9B}">
      <dgm:prSet phldrT="[Text]"/>
      <dgm:spPr>
        <a:solidFill>
          <a:srgbClr val="F04E23"/>
        </a:solidFill>
      </dgm:spPr>
      <dgm:t>
        <a:bodyPr/>
        <a:lstStyle/>
        <a:p>
          <a:r>
            <a:rPr lang="da-DK" dirty="0" smtClean="0"/>
            <a:t>2. udkast til Rapport</a:t>
          </a:r>
          <a:endParaRPr lang="da-DK" dirty="0"/>
        </a:p>
      </dgm:t>
    </dgm:pt>
    <dgm:pt modelId="{084DC0A4-192C-45F8-AD93-F4773BCD6796}" type="parTrans" cxnId="{05C7C172-4256-43DC-B1E3-9C8F5C43F0A9}">
      <dgm:prSet/>
      <dgm:spPr/>
      <dgm:t>
        <a:bodyPr/>
        <a:lstStyle/>
        <a:p>
          <a:endParaRPr lang="da-DK"/>
        </a:p>
      </dgm:t>
    </dgm:pt>
    <dgm:pt modelId="{14325BAB-1365-4243-BFD5-A6A4A13D70F9}" type="sibTrans" cxnId="{05C7C172-4256-43DC-B1E3-9C8F5C43F0A9}">
      <dgm:prSet/>
      <dgm:spPr/>
      <dgm:t>
        <a:bodyPr/>
        <a:lstStyle/>
        <a:p>
          <a:endParaRPr lang="da-DK"/>
        </a:p>
      </dgm:t>
    </dgm:pt>
    <dgm:pt modelId="{6CB05673-E500-4A56-81EB-F3FEFC400AE6}">
      <dgm:prSet phldrT="[Text]"/>
      <dgm:spPr>
        <a:solidFill>
          <a:srgbClr val="F04E23"/>
        </a:solidFill>
      </dgm:spPr>
      <dgm:t>
        <a:bodyPr/>
        <a:lstStyle/>
        <a:p>
          <a:r>
            <a:rPr lang="da-DK" dirty="0" smtClean="0"/>
            <a:t>Fremlæggelse for administration og direktion</a:t>
          </a:r>
          <a:endParaRPr lang="da-DK" dirty="0"/>
        </a:p>
      </dgm:t>
    </dgm:pt>
    <dgm:pt modelId="{CDB9BFFA-9DC0-40E8-90F5-96715D871F06}" type="parTrans" cxnId="{3848B06B-FB55-4A1F-B891-ABA35505A6B5}">
      <dgm:prSet/>
      <dgm:spPr/>
      <dgm:t>
        <a:bodyPr/>
        <a:lstStyle/>
        <a:p>
          <a:endParaRPr lang="da-DK"/>
        </a:p>
      </dgm:t>
    </dgm:pt>
    <dgm:pt modelId="{82F21E4F-1FB7-413C-BE3F-193CCD956D66}" type="sibTrans" cxnId="{3848B06B-FB55-4A1F-B891-ABA35505A6B5}">
      <dgm:prSet/>
      <dgm:spPr/>
      <dgm:t>
        <a:bodyPr/>
        <a:lstStyle/>
        <a:p>
          <a:endParaRPr lang="da-DK"/>
        </a:p>
      </dgm:t>
    </dgm:pt>
    <dgm:pt modelId="{28CCE469-81B5-4337-96E2-77A9EA233669}">
      <dgm:prSet phldrT="[Text]"/>
      <dgm:spPr>
        <a:solidFill>
          <a:srgbClr val="F04E23"/>
        </a:solidFill>
      </dgm:spPr>
      <dgm:t>
        <a:bodyPr/>
        <a:lstStyle/>
        <a:p>
          <a:r>
            <a:rPr lang="da-DK" dirty="0" smtClean="0"/>
            <a:t>Endelig rapport</a:t>
          </a:r>
          <a:endParaRPr lang="da-DK" dirty="0"/>
        </a:p>
      </dgm:t>
    </dgm:pt>
    <dgm:pt modelId="{543082C8-F3ED-4297-B4AE-9AEA530F98B0}" type="parTrans" cxnId="{6827481C-4CE7-42F3-BB2B-34F95BAEB6DE}">
      <dgm:prSet/>
      <dgm:spPr/>
      <dgm:t>
        <a:bodyPr/>
        <a:lstStyle/>
        <a:p>
          <a:endParaRPr lang="da-DK"/>
        </a:p>
      </dgm:t>
    </dgm:pt>
    <dgm:pt modelId="{9AF1C55E-DFDD-412F-8BC0-62484F5BB1EA}" type="sibTrans" cxnId="{6827481C-4CE7-42F3-BB2B-34F95BAEB6DE}">
      <dgm:prSet/>
      <dgm:spPr/>
      <dgm:t>
        <a:bodyPr/>
        <a:lstStyle/>
        <a:p>
          <a:endParaRPr lang="da-DK"/>
        </a:p>
      </dgm:t>
    </dgm:pt>
    <dgm:pt modelId="{90188CF8-B510-48D5-8866-D82FD19CD033}">
      <dgm:prSet phldrT="[Text]"/>
      <dgm:spPr>
        <a:solidFill>
          <a:srgbClr val="F04E23"/>
        </a:solidFill>
      </dgm:spPr>
      <dgm:t>
        <a:bodyPr/>
        <a:lstStyle/>
        <a:p>
          <a:r>
            <a:rPr lang="da-DK" dirty="0" smtClean="0"/>
            <a:t>Regionsrådsmøde</a:t>
          </a:r>
          <a:endParaRPr lang="da-DK" dirty="0"/>
        </a:p>
      </dgm:t>
    </dgm:pt>
    <dgm:pt modelId="{73615B67-F152-44AB-A349-D431103FE8EA}" type="parTrans" cxnId="{B7C3698A-2AFF-477D-912A-7B52E879E9DB}">
      <dgm:prSet/>
      <dgm:spPr/>
      <dgm:t>
        <a:bodyPr/>
        <a:lstStyle/>
        <a:p>
          <a:endParaRPr lang="da-DK"/>
        </a:p>
      </dgm:t>
    </dgm:pt>
    <dgm:pt modelId="{10030D4C-7E1C-417D-9E66-7EB04161303E}" type="sibTrans" cxnId="{B7C3698A-2AFF-477D-912A-7B52E879E9DB}">
      <dgm:prSet/>
      <dgm:spPr/>
      <dgm:t>
        <a:bodyPr/>
        <a:lstStyle/>
        <a:p>
          <a:endParaRPr lang="da-DK"/>
        </a:p>
      </dgm:t>
    </dgm:pt>
    <dgm:pt modelId="{D40A9EE2-7A27-4B1A-A2D0-B51BD4382EFB}" type="pres">
      <dgm:prSet presAssocID="{57B58F0B-C71A-4195-B23A-136A5995DFE2}" presName="Name0" presStyleCnt="0">
        <dgm:presLayoutVars>
          <dgm:dir/>
          <dgm:animLvl val="lvl"/>
          <dgm:resizeHandles val="exact"/>
        </dgm:presLayoutVars>
      </dgm:prSet>
      <dgm:spPr/>
    </dgm:pt>
    <dgm:pt modelId="{A71D2CD9-EC4B-4811-A2B8-95789AE881E5}" type="pres">
      <dgm:prSet presAssocID="{C83AF39F-38B6-4550-B17A-CC87057BEE0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74CD22-19E8-4375-B331-96D5F302B299}" type="pres">
      <dgm:prSet presAssocID="{E78B1CFF-7858-4986-B97A-53EEC501F322}" presName="parTxOnlySpace" presStyleCnt="0"/>
      <dgm:spPr/>
    </dgm:pt>
    <dgm:pt modelId="{50ED67E9-D643-4983-877E-6A656DFF28EC}" type="pres">
      <dgm:prSet presAssocID="{0E9F5577-BCD3-43CF-90D5-E0836D695C93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604506C-233F-4807-805F-AF865C6C4CDF}" type="pres">
      <dgm:prSet presAssocID="{F37584B1-C1F8-47D0-AEA8-37B225A316A7}" presName="parTxOnlySpace" presStyleCnt="0"/>
      <dgm:spPr/>
    </dgm:pt>
    <dgm:pt modelId="{E8A3B04A-7630-45EA-A6F1-5BC169742584}" type="pres">
      <dgm:prSet presAssocID="{18505059-365C-4964-97C8-A6D7959DE4C6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AAB6CAA-FD2C-40BB-9171-9AF60623719C}" type="pres">
      <dgm:prSet presAssocID="{CE084429-8954-4EC1-8760-AA1E502A4888}" presName="parTxOnlySpace" presStyleCnt="0"/>
      <dgm:spPr/>
    </dgm:pt>
    <dgm:pt modelId="{72AE3542-4A5A-4F11-A595-D98994A8545E}" type="pres">
      <dgm:prSet presAssocID="{D8523EC1-E073-479A-A0FD-F116C2F047BD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8113713-A3C0-4D5D-A740-4F8B0B7736A2}" type="pres">
      <dgm:prSet presAssocID="{8E3A356D-CD5A-4F2C-937D-4A2DC666778F}" presName="parTxOnlySpace" presStyleCnt="0"/>
      <dgm:spPr/>
    </dgm:pt>
    <dgm:pt modelId="{2A4E996C-E41D-41F4-9E2D-42D72ABC9371}" type="pres">
      <dgm:prSet presAssocID="{3B5A2871-5B05-4113-A13D-B6E4D9546F9B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6FD8872-1A96-47E8-8E4B-2B45AB48E67C}" type="pres">
      <dgm:prSet presAssocID="{14325BAB-1365-4243-BFD5-A6A4A13D70F9}" presName="parTxOnlySpace" presStyleCnt="0"/>
      <dgm:spPr/>
    </dgm:pt>
    <dgm:pt modelId="{62E47018-279E-4B47-98F3-5C6AD246CC7B}" type="pres">
      <dgm:prSet presAssocID="{6CB05673-E500-4A56-81EB-F3FEFC400AE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56015C8-86D0-4EC2-B152-9E906A4256C8}" type="pres">
      <dgm:prSet presAssocID="{82F21E4F-1FB7-413C-BE3F-193CCD956D66}" presName="parTxOnlySpace" presStyleCnt="0"/>
      <dgm:spPr/>
    </dgm:pt>
    <dgm:pt modelId="{656CB893-B3A2-4483-89C4-95A4A2FE2280}" type="pres">
      <dgm:prSet presAssocID="{28CCE469-81B5-4337-96E2-77A9EA233669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019FE71-07BF-4E10-9840-45822A5A21C7}" type="pres">
      <dgm:prSet presAssocID="{9AF1C55E-DFDD-412F-8BC0-62484F5BB1EA}" presName="parTxOnlySpace" presStyleCnt="0"/>
      <dgm:spPr/>
    </dgm:pt>
    <dgm:pt modelId="{E446600A-B1A7-4D4F-A79D-86E7078BEB1B}" type="pres">
      <dgm:prSet presAssocID="{90188CF8-B510-48D5-8866-D82FD19CD033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729E4D1-68D8-4B7E-BEA2-E8A5A8E50F3E}" srcId="{57B58F0B-C71A-4195-B23A-136A5995DFE2}" destId="{18505059-365C-4964-97C8-A6D7959DE4C6}" srcOrd="2" destOrd="0" parTransId="{1BA1B54D-9F03-4651-AA8B-68B993EBBB10}" sibTransId="{CE084429-8954-4EC1-8760-AA1E502A4888}"/>
    <dgm:cxn modelId="{C3DA46E5-D10B-4AB4-B666-AAF267895F8B}" type="presOf" srcId="{6CB05673-E500-4A56-81EB-F3FEFC400AE6}" destId="{62E47018-279E-4B47-98F3-5C6AD246CC7B}" srcOrd="0" destOrd="0" presId="urn:microsoft.com/office/officeart/2005/8/layout/chevron1"/>
    <dgm:cxn modelId="{FC06BD0B-1984-49EE-8136-34A18861DDF1}" type="presOf" srcId="{18505059-365C-4964-97C8-A6D7959DE4C6}" destId="{E8A3B04A-7630-45EA-A6F1-5BC169742584}" srcOrd="0" destOrd="0" presId="urn:microsoft.com/office/officeart/2005/8/layout/chevron1"/>
    <dgm:cxn modelId="{05C7C172-4256-43DC-B1E3-9C8F5C43F0A9}" srcId="{57B58F0B-C71A-4195-B23A-136A5995DFE2}" destId="{3B5A2871-5B05-4113-A13D-B6E4D9546F9B}" srcOrd="4" destOrd="0" parTransId="{084DC0A4-192C-45F8-AD93-F4773BCD6796}" sibTransId="{14325BAB-1365-4243-BFD5-A6A4A13D70F9}"/>
    <dgm:cxn modelId="{11292B71-722C-4094-A0B7-7C2DC4CFA86B}" type="presOf" srcId="{57B58F0B-C71A-4195-B23A-136A5995DFE2}" destId="{D40A9EE2-7A27-4B1A-A2D0-B51BD4382EFB}" srcOrd="0" destOrd="0" presId="urn:microsoft.com/office/officeart/2005/8/layout/chevron1"/>
    <dgm:cxn modelId="{441EE06E-9F8D-4B52-A414-544FA81633A8}" srcId="{57B58F0B-C71A-4195-B23A-136A5995DFE2}" destId="{C83AF39F-38B6-4550-B17A-CC87057BEE03}" srcOrd="0" destOrd="0" parTransId="{62E178ED-1423-4611-8D8A-2A9203B96B71}" sibTransId="{E78B1CFF-7858-4986-B97A-53EEC501F322}"/>
    <dgm:cxn modelId="{F692693C-5907-4FF3-86E4-86AFFAC7C075}" type="presOf" srcId="{3B5A2871-5B05-4113-A13D-B6E4D9546F9B}" destId="{2A4E996C-E41D-41F4-9E2D-42D72ABC9371}" srcOrd="0" destOrd="0" presId="urn:microsoft.com/office/officeart/2005/8/layout/chevron1"/>
    <dgm:cxn modelId="{B7C3698A-2AFF-477D-912A-7B52E879E9DB}" srcId="{57B58F0B-C71A-4195-B23A-136A5995DFE2}" destId="{90188CF8-B510-48D5-8866-D82FD19CD033}" srcOrd="7" destOrd="0" parTransId="{73615B67-F152-44AB-A349-D431103FE8EA}" sibTransId="{10030D4C-7E1C-417D-9E66-7EB04161303E}"/>
    <dgm:cxn modelId="{F16DC235-2978-496A-A173-0875528BAF3E}" type="presOf" srcId="{28CCE469-81B5-4337-96E2-77A9EA233669}" destId="{656CB893-B3A2-4483-89C4-95A4A2FE2280}" srcOrd="0" destOrd="0" presId="urn:microsoft.com/office/officeart/2005/8/layout/chevron1"/>
    <dgm:cxn modelId="{3848B06B-FB55-4A1F-B891-ABA35505A6B5}" srcId="{57B58F0B-C71A-4195-B23A-136A5995DFE2}" destId="{6CB05673-E500-4A56-81EB-F3FEFC400AE6}" srcOrd="5" destOrd="0" parTransId="{CDB9BFFA-9DC0-40E8-90F5-96715D871F06}" sibTransId="{82F21E4F-1FB7-413C-BE3F-193CCD956D66}"/>
    <dgm:cxn modelId="{6827481C-4CE7-42F3-BB2B-34F95BAEB6DE}" srcId="{57B58F0B-C71A-4195-B23A-136A5995DFE2}" destId="{28CCE469-81B5-4337-96E2-77A9EA233669}" srcOrd="6" destOrd="0" parTransId="{543082C8-F3ED-4297-B4AE-9AEA530F98B0}" sibTransId="{9AF1C55E-DFDD-412F-8BC0-62484F5BB1EA}"/>
    <dgm:cxn modelId="{7C1085BD-9BDB-444B-A3E2-59C71528EB6F}" type="presOf" srcId="{D8523EC1-E073-479A-A0FD-F116C2F047BD}" destId="{72AE3542-4A5A-4F11-A595-D98994A8545E}" srcOrd="0" destOrd="0" presId="urn:microsoft.com/office/officeart/2005/8/layout/chevron1"/>
    <dgm:cxn modelId="{5A2CED12-F5F8-4F2E-9A01-24BB6DFDDAB7}" type="presOf" srcId="{90188CF8-B510-48D5-8866-D82FD19CD033}" destId="{E446600A-B1A7-4D4F-A79D-86E7078BEB1B}" srcOrd="0" destOrd="0" presId="urn:microsoft.com/office/officeart/2005/8/layout/chevron1"/>
    <dgm:cxn modelId="{46782842-B4D6-421E-A9BE-7B66ECC6B0C4}" srcId="{57B58F0B-C71A-4195-B23A-136A5995DFE2}" destId="{D8523EC1-E073-479A-A0FD-F116C2F047BD}" srcOrd="3" destOrd="0" parTransId="{5842D593-9964-4828-B861-891A866060AE}" sibTransId="{8E3A356D-CD5A-4F2C-937D-4A2DC666778F}"/>
    <dgm:cxn modelId="{10E28D3A-1F92-4B4A-9FAE-68C3D390E849}" type="presOf" srcId="{0E9F5577-BCD3-43CF-90D5-E0836D695C93}" destId="{50ED67E9-D643-4983-877E-6A656DFF28EC}" srcOrd="0" destOrd="0" presId="urn:microsoft.com/office/officeart/2005/8/layout/chevron1"/>
    <dgm:cxn modelId="{0D59A7A3-3963-49B8-9EEF-C856A50914EA}" type="presOf" srcId="{C83AF39F-38B6-4550-B17A-CC87057BEE03}" destId="{A71D2CD9-EC4B-4811-A2B8-95789AE881E5}" srcOrd="0" destOrd="0" presId="urn:microsoft.com/office/officeart/2005/8/layout/chevron1"/>
    <dgm:cxn modelId="{8A95D822-4D67-4A76-8A19-BA13E78CFE46}" srcId="{57B58F0B-C71A-4195-B23A-136A5995DFE2}" destId="{0E9F5577-BCD3-43CF-90D5-E0836D695C93}" srcOrd="1" destOrd="0" parTransId="{B90729FE-D8C2-40F9-8E7E-C42D35985666}" sibTransId="{F37584B1-C1F8-47D0-AEA8-37B225A316A7}"/>
    <dgm:cxn modelId="{0C99FE8C-CD8D-4179-8164-1734CC74F4F3}" type="presParOf" srcId="{D40A9EE2-7A27-4B1A-A2D0-B51BD4382EFB}" destId="{A71D2CD9-EC4B-4811-A2B8-95789AE881E5}" srcOrd="0" destOrd="0" presId="urn:microsoft.com/office/officeart/2005/8/layout/chevron1"/>
    <dgm:cxn modelId="{B497E5B6-AE23-4124-9F6A-AAB94BDF417F}" type="presParOf" srcId="{D40A9EE2-7A27-4B1A-A2D0-B51BD4382EFB}" destId="{C374CD22-19E8-4375-B331-96D5F302B299}" srcOrd="1" destOrd="0" presId="urn:microsoft.com/office/officeart/2005/8/layout/chevron1"/>
    <dgm:cxn modelId="{C1FA7E20-CBA1-43D0-B0BB-F35037D89C07}" type="presParOf" srcId="{D40A9EE2-7A27-4B1A-A2D0-B51BD4382EFB}" destId="{50ED67E9-D643-4983-877E-6A656DFF28EC}" srcOrd="2" destOrd="0" presId="urn:microsoft.com/office/officeart/2005/8/layout/chevron1"/>
    <dgm:cxn modelId="{E7465BA3-1624-40A2-AE03-998E44CFE8AB}" type="presParOf" srcId="{D40A9EE2-7A27-4B1A-A2D0-B51BD4382EFB}" destId="{9604506C-233F-4807-805F-AF865C6C4CDF}" srcOrd="3" destOrd="0" presId="urn:microsoft.com/office/officeart/2005/8/layout/chevron1"/>
    <dgm:cxn modelId="{D37E13AB-7B74-480E-9F0A-4D6050BC15AA}" type="presParOf" srcId="{D40A9EE2-7A27-4B1A-A2D0-B51BD4382EFB}" destId="{E8A3B04A-7630-45EA-A6F1-5BC169742584}" srcOrd="4" destOrd="0" presId="urn:microsoft.com/office/officeart/2005/8/layout/chevron1"/>
    <dgm:cxn modelId="{1767F92E-7E11-4930-979D-68C1E3DD2F26}" type="presParOf" srcId="{D40A9EE2-7A27-4B1A-A2D0-B51BD4382EFB}" destId="{AAAB6CAA-FD2C-40BB-9171-9AF60623719C}" srcOrd="5" destOrd="0" presId="urn:microsoft.com/office/officeart/2005/8/layout/chevron1"/>
    <dgm:cxn modelId="{6F805427-BC66-49EE-B540-2128B9D6D0D2}" type="presParOf" srcId="{D40A9EE2-7A27-4B1A-A2D0-B51BD4382EFB}" destId="{72AE3542-4A5A-4F11-A595-D98994A8545E}" srcOrd="6" destOrd="0" presId="urn:microsoft.com/office/officeart/2005/8/layout/chevron1"/>
    <dgm:cxn modelId="{0D00C19D-2CB0-4ACA-A582-7E8F6682904A}" type="presParOf" srcId="{D40A9EE2-7A27-4B1A-A2D0-B51BD4382EFB}" destId="{98113713-A3C0-4D5D-A740-4F8B0B7736A2}" srcOrd="7" destOrd="0" presId="urn:microsoft.com/office/officeart/2005/8/layout/chevron1"/>
    <dgm:cxn modelId="{F0F5A9AE-343F-49C2-9D5B-10E48294E3C6}" type="presParOf" srcId="{D40A9EE2-7A27-4B1A-A2D0-B51BD4382EFB}" destId="{2A4E996C-E41D-41F4-9E2D-42D72ABC9371}" srcOrd="8" destOrd="0" presId="urn:microsoft.com/office/officeart/2005/8/layout/chevron1"/>
    <dgm:cxn modelId="{B1B0123C-B76B-4956-8F14-29299D382EF8}" type="presParOf" srcId="{D40A9EE2-7A27-4B1A-A2D0-B51BD4382EFB}" destId="{46FD8872-1A96-47E8-8E4B-2B45AB48E67C}" srcOrd="9" destOrd="0" presId="urn:microsoft.com/office/officeart/2005/8/layout/chevron1"/>
    <dgm:cxn modelId="{6351FCBF-D3AC-442E-B7BC-CCE3B435FBDE}" type="presParOf" srcId="{D40A9EE2-7A27-4B1A-A2D0-B51BD4382EFB}" destId="{62E47018-279E-4B47-98F3-5C6AD246CC7B}" srcOrd="10" destOrd="0" presId="urn:microsoft.com/office/officeart/2005/8/layout/chevron1"/>
    <dgm:cxn modelId="{626117E1-EEC9-42C7-A5A2-6DC3014B5575}" type="presParOf" srcId="{D40A9EE2-7A27-4B1A-A2D0-B51BD4382EFB}" destId="{456015C8-86D0-4EC2-B152-9E906A4256C8}" srcOrd="11" destOrd="0" presId="urn:microsoft.com/office/officeart/2005/8/layout/chevron1"/>
    <dgm:cxn modelId="{05AA3A91-1421-43C3-BDDE-F269EFFF23DE}" type="presParOf" srcId="{D40A9EE2-7A27-4B1A-A2D0-B51BD4382EFB}" destId="{656CB893-B3A2-4483-89C4-95A4A2FE2280}" srcOrd="12" destOrd="0" presId="urn:microsoft.com/office/officeart/2005/8/layout/chevron1"/>
    <dgm:cxn modelId="{B16BA24C-2512-4D35-9AD7-71ED1A92E86D}" type="presParOf" srcId="{D40A9EE2-7A27-4B1A-A2D0-B51BD4382EFB}" destId="{2019FE71-07BF-4E10-9840-45822A5A21C7}" srcOrd="13" destOrd="0" presId="urn:microsoft.com/office/officeart/2005/8/layout/chevron1"/>
    <dgm:cxn modelId="{7B28F2C5-CAC6-4A98-A6DC-2448E762BA87}" type="presParOf" srcId="{D40A9EE2-7A27-4B1A-A2D0-B51BD4382EFB}" destId="{E446600A-B1A7-4D4F-A79D-86E7078BEB1B}" srcOrd="1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D2CD9-EC4B-4811-A2B8-95789AE881E5}">
      <dsp:nvSpPr>
        <dsp:cNvPr id="0" name=""/>
        <dsp:cNvSpPr/>
      </dsp:nvSpPr>
      <dsp:spPr>
        <a:xfrm>
          <a:off x="709" y="1751952"/>
          <a:ext cx="1137389" cy="454955"/>
        </a:xfrm>
        <a:prstGeom prst="chevron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Interview m. bygherre og rådgivere</a:t>
          </a:r>
          <a:endParaRPr lang="da-DK" sz="500" kern="1200" dirty="0"/>
        </a:p>
      </dsp:txBody>
      <dsp:txXfrm>
        <a:off x="228187" y="1751952"/>
        <a:ext cx="682434" cy="454955"/>
      </dsp:txXfrm>
    </dsp:sp>
    <dsp:sp modelId="{50ED67E9-D643-4983-877E-6A656DFF28EC}">
      <dsp:nvSpPr>
        <dsp:cNvPr id="0" name=""/>
        <dsp:cNvSpPr/>
      </dsp:nvSpPr>
      <dsp:spPr>
        <a:xfrm>
          <a:off x="1024360" y="1751952"/>
          <a:ext cx="1137389" cy="454955"/>
        </a:xfrm>
        <a:prstGeom prst="chevron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Gennemgang af dokumenter</a:t>
          </a:r>
          <a:endParaRPr lang="da-DK" sz="500" kern="1200" dirty="0"/>
        </a:p>
      </dsp:txBody>
      <dsp:txXfrm>
        <a:off x="1251838" y="1751952"/>
        <a:ext cx="682434" cy="454955"/>
      </dsp:txXfrm>
    </dsp:sp>
    <dsp:sp modelId="{E8A3B04A-7630-45EA-A6F1-5BC169742584}">
      <dsp:nvSpPr>
        <dsp:cNvPr id="0" name=""/>
        <dsp:cNvSpPr/>
      </dsp:nvSpPr>
      <dsp:spPr>
        <a:xfrm>
          <a:off x="2048010" y="1751952"/>
          <a:ext cx="1137389" cy="454955"/>
        </a:xfrm>
        <a:prstGeom prst="chevron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1. udkast til Rapport</a:t>
          </a:r>
          <a:endParaRPr lang="da-DK" sz="500" kern="1200" dirty="0"/>
        </a:p>
      </dsp:txBody>
      <dsp:txXfrm>
        <a:off x="2275488" y="1751952"/>
        <a:ext cx="682434" cy="454955"/>
      </dsp:txXfrm>
    </dsp:sp>
    <dsp:sp modelId="{72AE3542-4A5A-4F11-A595-D98994A8545E}">
      <dsp:nvSpPr>
        <dsp:cNvPr id="0" name=""/>
        <dsp:cNvSpPr/>
      </dsp:nvSpPr>
      <dsp:spPr>
        <a:xfrm>
          <a:off x="3071661" y="1751952"/>
          <a:ext cx="1137389" cy="454955"/>
        </a:xfrm>
        <a:prstGeom prst="chevron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Gennemgang med projektsekretariat</a:t>
          </a:r>
          <a:endParaRPr lang="da-DK" sz="500" kern="1200" dirty="0"/>
        </a:p>
      </dsp:txBody>
      <dsp:txXfrm>
        <a:off x="3299139" y="1751952"/>
        <a:ext cx="682434" cy="454955"/>
      </dsp:txXfrm>
    </dsp:sp>
    <dsp:sp modelId="{2A4E996C-E41D-41F4-9E2D-42D72ABC9371}">
      <dsp:nvSpPr>
        <dsp:cNvPr id="0" name=""/>
        <dsp:cNvSpPr/>
      </dsp:nvSpPr>
      <dsp:spPr>
        <a:xfrm>
          <a:off x="4095312" y="1751952"/>
          <a:ext cx="1137389" cy="454955"/>
        </a:xfrm>
        <a:prstGeom prst="chevron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2. udkast til Rapport</a:t>
          </a:r>
          <a:endParaRPr lang="da-DK" sz="500" kern="1200" dirty="0"/>
        </a:p>
      </dsp:txBody>
      <dsp:txXfrm>
        <a:off x="4322790" y="1751952"/>
        <a:ext cx="682434" cy="454955"/>
      </dsp:txXfrm>
    </dsp:sp>
    <dsp:sp modelId="{62E47018-279E-4B47-98F3-5C6AD246CC7B}">
      <dsp:nvSpPr>
        <dsp:cNvPr id="0" name=""/>
        <dsp:cNvSpPr/>
      </dsp:nvSpPr>
      <dsp:spPr>
        <a:xfrm>
          <a:off x="5118962" y="1751952"/>
          <a:ext cx="1137389" cy="454955"/>
        </a:xfrm>
        <a:prstGeom prst="chevron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Fremlæggelse for administration og direktion</a:t>
          </a:r>
          <a:endParaRPr lang="da-DK" sz="500" kern="1200" dirty="0"/>
        </a:p>
      </dsp:txBody>
      <dsp:txXfrm>
        <a:off x="5346440" y="1751952"/>
        <a:ext cx="682434" cy="454955"/>
      </dsp:txXfrm>
    </dsp:sp>
    <dsp:sp modelId="{656CB893-B3A2-4483-89C4-95A4A2FE2280}">
      <dsp:nvSpPr>
        <dsp:cNvPr id="0" name=""/>
        <dsp:cNvSpPr/>
      </dsp:nvSpPr>
      <dsp:spPr>
        <a:xfrm>
          <a:off x="6142613" y="1751952"/>
          <a:ext cx="1137389" cy="454955"/>
        </a:xfrm>
        <a:prstGeom prst="chevron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Endelig rapport</a:t>
          </a:r>
          <a:endParaRPr lang="da-DK" sz="500" kern="1200" dirty="0"/>
        </a:p>
      </dsp:txBody>
      <dsp:txXfrm>
        <a:off x="6370091" y="1751952"/>
        <a:ext cx="682434" cy="454955"/>
      </dsp:txXfrm>
    </dsp:sp>
    <dsp:sp modelId="{E446600A-B1A7-4D4F-A79D-86E7078BEB1B}">
      <dsp:nvSpPr>
        <dsp:cNvPr id="0" name=""/>
        <dsp:cNvSpPr/>
      </dsp:nvSpPr>
      <dsp:spPr>
        <a:xfrm>
          <a:off x="7166263" y="1751952"/>
          <a:ext cx="1137389" cy="454955"/>
        </a:xfrm>
        <a:prstGeom prst="chevron">
          <a:avLst/>
        </a:prstGeom>
        <a:solidFill>
          <a:srgbClr val="F04E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500" kern="1200" dirty="0" smtClean="0"/>
            <a:t>Regionsrådsmøde</a:t>
          </a:r>
          <a:endParaRPr lang="da-DK" sz="500" kern="1200" dirty="0"/>
        </a:p>
      </dsp:txBody>
      <dsp:txXfrm>
        <a:off x="7393741" y="1751952"/>
        <a:ext cx="682434" cy="454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23201" y="30751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>
                <a:solidFill>
                  <a:schemeClr val="tx2"/>
                </a:solidFill>
              </a:rPr>
              <a:t>Det Tredje Øje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3201" y="137793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>
                <a:solidFill>
                  <a:schemeClr val="tx2"/>
                </a:solidFill>
              </a:rPr>
              <a:t>31 august 2017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23201" y="244835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>
                <a:solidFill>
                  <a:schemeClr val="tx2"/>
                </a:solidFill>
              </a:rPr>
              <a:t>Indlæg på Regionernes Netværksdage om sygehusbyggeri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238"/>
            <a:ext cx="362739" cy="3682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>
                <a:solidFill>
                  <a:schemeClr val="tx2"/>
                </a:solidFill>
              </a:rPr>
              <a:pPr/>
              <a:t>‹nr.›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477" y="9606014"/>
            <a:ext cx="628095" cy="19190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0092" y="12236"/>
            <a:ext cx="0" cy="3682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237"/>
            <a:ext cx="366547" cy="3682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23201" y="30751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Det Tredje Øje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0092" y="137793"/>
            <a:ext cx="2949302" cy="107042"/>
          </a:xfrm>
          <a:prstGeom prst="rect">
            <a:avLst/>
          </a:prstGeom>
        </p:spPr>
        <p:txBody>
          <a:bodyPr vert="horz" lIns="104382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noFill/>
          </a:ln>
        </p:spPr>
        <p:txBody>
          <a:bodyPr vert="horz" lIns="88377" tIns="44188" rIns="88377" bIns="44188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8438" y="4723602"/>
            <a:ext cx="6488738" cy="4475154"/>
          </a:xfrm>
          <a:prstGeom prst="rect">
            <a:avLst/>
          </a:prstGeom>
        </p:spPr>
        <p:txBody>
          <a:bodyPr vert="horz" lIns="88377" tIns="44188" rIns="88377" bIns="44188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23201" y="244836"/>
            <a:ext cx="2949302" cy="107042"/>
          </a:xfrm>
          <a:prstGeom prst="rect">
            <a:avLst/>
          </a:prstGeom>
        </p:spPr>
        <p:txBody>
          <a:bodyPr vert="horz" lIns="104382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0092" y="12236"/>
            <a:ext cx="0" cy="3682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77" y="9606014"/>
            <a:ext cx="628095" cy="1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a-DK" dirty="0" smtClean="0"/>
              <a:t>1 </a:t>
            </a:r>
            <a:r>
              <a:rPr lang="da-DK" dirty="0" err="1" smtClean="0"/>
              <a:t>October</a:t>
            </a:r>
            <a:r>
              <a:rPr lang="da-DK" dirty="0" smtClean="0"/>
              <a:t> 2015</a:t>
            </a:r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dirty="0" smtClean="0"/>
              <a:t>COWI Powerpoint </a:t>
            </a:r>
            <a:r>
              <a:rPr lang="da-DK" dirty="0" err="1" smtClean="0"/>
              <a:t>presentation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29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0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ADD IMAGE BY CLICKING ICON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4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6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rgbClr val="F04E23"/>
                </a:solidFill>
              </a:defRPr>
            </a:lvl1pPr>
          </a:lstStyle>
          <a:p>
            <a:r>
              <a:rPr lang="da-DK" dirty="0" smtClean="0"/>
              <a:t>CLICK TO ADD MEDIA SIZE 16/9</a:t>
            </a:r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rgbClr val="F04E23"/>
                </a:solidFill>
              </a:defRPr>
            </a:lvl1pPr>
          </a:lstStyle>
          <a:p>
            <a:r>
              <a:rPr lang="da-DK" dirty="0" smtClean="0"/>
              <a:t>CLICK TO ADD MEDIA SIZE 4/3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B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C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name</a:t>
            </a:r>
            <a:r>
              <a:rPr lang="da-DK" dirty="0" smtClean="0"/>
              <a:t>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7126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D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22" name="Picture 21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19" y="1460741"/>
            <a:ext cx="8304363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42" y="4324552"/>
            <a:ext cx="457191" cy="4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90697" y="656751"/>
            <a:ext cx="2334202" cy="3414080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1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"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Project</a:t>
            </a:r>
            <a:r>
              <a:rPr lang="da-DK" sz="1000" baseline="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Document</a:t>
            </a:r>
            <a:r>
              <a:rPr lang="da-DK" sz="1000" baseline="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Prepared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Checked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Approved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File </a:t>
            </a:r>
            <a:r>
              <a:rPr lang="da-DK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name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460743"/>
            <a:ext cx="3766179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8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4553148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4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COWIlogo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0" r:id="rId2"/>
    <p:sldLayoutId id="2147483741" r:id="rId3"/>
    <p:sldLayoutId id="2147483661" r:id="rId4"/>
    <p:sldLayoutId id="2147483704" r:id="rId5"/>
    <p:sldLayoutId id="2147483728" r:id="rId6"/>
    <p:sldLayoutId id="2147483654" r:id="rId7"/>
    <p:sldLayoutId id="2147483702" r:id="rId8"/>
    <p:sldLayoutId id="2147483739" r:id="rId9"/>
    <p:sldLayoutId id="2147483680" r:id="rId10"/>
    <p:sldLayoutId id="2147483655" r:id="rId11"/>
    <p:sldLayoutId id="2147483677" r:id="rId12"/>
    <p:sldLayoutId id="2147483679" r:id="rId13"/>
    <p:sldLayoutId id="2147483725" r:id="rId14"/>
    <p:sldLayoutId id="2147483726" r:id="rId15"/>
    <p:sldLayoutId id="2147483683" r:id="rId16"/>
    <p:sldLayoutId id="2147483684" r:id="rId17"/>
    <p:sldLayoutId id="2147483712" r:id="rId18"/>
    <p:sldLayoutId id="2147483713" r:id="rId19"/>
    <p:sldLayoutId id="2147483714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15" r:id="rId27"/>
    <p:sldLayoutId id="2147483716" r:id="rId28"/>
    <p:sldLayoutId id="214748371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rgbClr val="F04E2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062071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824" y="2076543"/>
            <a:ext cx="8266977" cy="745905"/>
          </a:xfrm>
        </p:spPr>
        <p:txBody>
          <a:bodyPr/>
          <a:lstStyle/>
          <a:p>
            <a:pPr algn="ctr"/>
            <a:r>
              <a:rPr lang="da-DK" sz="6000" dirty="0" smtClean="0"/>
              <a:t>Det Tredje Øje</a:t>
            </a:r>
            <a:endParaRPr lang="da-DK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93" y="4315881"/>
            <a:ext cx="483091" cy="4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Rapportering - DNV </a:t>
            </a:r>
            <a:r>
              <a:rPr lang="da-DK" dirty="0" smtClean="0"/>
              <a:t>Gødstrup</a:t>
            </a:r>
            <a:br>
              <a:rPr lang="da-DK" dirty="0" smtClean="0"/>
            </a:br>
            <a:r>
              <a:rPr lang="da-DK" sz="1800" b="1" dirty="0" smtClean="0"/>
              <a:t>3. Statusrapportering</a:t>
            </a:r>
            <a:endParaRPr lang="da-DK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226663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Kvalitet</a:t>
            </a:r>
          </a:p>
          <a:p>
            <a:r>
              <a:rPr lang="da-DK" dirty="0" smtClean="0"/>
              <a:t>Opfyldelse af forudsætningerne-</a:t>
            </a:r>
            <a:br>
              <a:rPr lang="da-DK" dirty="0" smtClean="0"/>
            </a:br>
            <a:r>
              <a:rPr lang="da-DK" dirty="0" smtClean="0"/>
              <a:t>i kvalitetsfondsansøgningen</a:t>
            </a:r>
          </a:p>
          <a:p>
            <a:r>
              <a:rPr lang="da-DK" dirty="0" smtClean="0"/>
              <a:t>Opfyldelse af funktionskrav i </a:t>
            </a:r>
            <a:br>
              <a:rPr lang="da-DK" dirty="0" smtClean="0"/>
            </a:br>
            <a:r>
              <a:rPr lang="da-DK" dirty="0" smtClean="0"/>
              <a:t>øvrigt</a:t>
            </a:r>
          </a:p>
          <a:p>
            <a:r>
              <a:rPr lang="da-DK" dirty="0" smtClean="0"/>
              <a:t>Projekt- og udførelsesfejl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57" y="1369301"/>
            <a:ext cx="4605126" cy="29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Rapportering - DNV </a:t>
            </a:r>
            <a:r>
              <a:rPr lang="da-DK" dirty="0" smtClean="0"/>
              <a:t>Gødstrup</a:t>
            </a:r>
            <a:br>
              <a:rPr lang="da-DK" dirty="0" smtClean="0"/>
            </a:br>
            <a:r>
              <a:rPr lang="da-DK" sz="1800" b="1" dirty="0" smtClean="0"/>
              <a:t>3. Statusrapportering</a:t>
            </a:r>
            <a:endParaRPr lang="da-DK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226663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Risiko</a:t>
            </a:r>
          </a:p>
          <a:p>
            <a:r>
              <a:rPr lang="da-DK" dirty="0" smtClean="0"/>
              <a:t>Projektets samlede risikoniveau</a:t>
            </a:r>
          </a:p>
          <a:p>
            <a:r>
              <a:rPr lang="da-DK" dirty="0" smtClean="0"/>
              <a:t>Bygherrens kvartalsrapport </a:t>
            </a:r>
            <a:br>
              <a:rPr lang="da-DK" dirty="0" smtClean="0"/>
            </a:br>
            <a:r>
              <a:rPr lang="da-DK" dirty="0" smtClean="0"/>
              <a:t>for projektets risici</a:t>
            </a:r>
          </a:p>
          <a:p>
            <a:r>
              <a:rPr lang="da-DK" dirty="0" smtClean="0"/>
              <a:t>Rådgivernes input til </a:t>
            </a:r>
            <a:br>
              <a:rPr lang="da-DK" dirty="0" smtClean="0"/>
            </a:br>
            <a:r>
              <a:rPr lang="da-DK" dirty="0" smtClean="0"/>
              <a:t>risikostyringen</a:t>
            </a:r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16" y="1015304"/>
            <a:ext cx="229146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23" y="1015304"/>
            <a:ext cx="229146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5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Rapportering - DNV </a:t>
            </a:r>
            <a:r>
              <a:rPr lang="da-DK" dirty="0" smtClean="0"/>
              <a:t>Gødstrup</a:t>
            </a:r>
            <a:br>
              <a:rPr lang="da-DK" dirty="0" smtClean="0"/>
            </a:br>
            <a:r>
              <a:rPr lang="da-DK" sz="1800" b="1" dirty="0" smtClean="0"/>
              <a:t>4. Procesrapportering</a:t>
            </a:r>
            <a:endParaRPr lang="da-DK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141319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Styringsmanual</a:t>
            </a:r>
            <a:endParaRPr lang="da-DK" dirty="0"/>
          </a:p>
          <a:p>
            <a:r>
              <a:rPr lang="da-DK" dirty="0" smtClean="0"/>
              <a:t>Organisation </a:t>
            </a:r>
            <a:r>
              <a:rPr lang="da-DK" dirty="0"/>
              <a:t>og samarbejde</a:t>
            </a:r>
          </a:p>
          <a:p>
            <a:r>
              <a:rPr lang="da-DK" dirty="0" smtClean="0"/>
              <a:t>Dokumentstyring</a:t>
            </a:r>
          </a:p>
          <a:p>
            <a:r>
              <a:rPr lang="da-DK" dirty="0" smtClean="0"/>
              <a:t>Totaløkonomi</a:t>
            </a:r>
            <a:endParaRPr lang="da-DK" dirty="0"/>
          </a:p>
          <a:p>
            <a:r>
              <a:rPr lang="da-DK" dirty="0" smtClean="0"/>
              <a:t>Beslutningsplaner</a:t>
            </a:r>
            <a:endParaRPr lang="da-DK" dirty="0"/>
          </a:p>
          <a:p>
            <a:r>
              <a:rPr lang="da-DK" dirty="0" smtClean="0"/>
              <a:t>Økonomi- </a:t>
            </a:r>
            <a:r>
              <a:rPr lang="da-DK" dirty="0"/>
              <a:t>og kontraktstyring</a:t>
            </a:r>
          </a:p>
          <a:p>
            <a:r>
              <a:rPr lang="da-DK" dirty="0"/>
              <a:t>T</a:t>
            </a:r>
            <a:r>
              <a:rPr lang="da-DK" dirty="0" smtClean="0"/>
              <a:t>idsstyring</a:t>
            </a:r>
            <a:endParaRPr lang="da-DK" dirty="0"/>
          </a:p>
          <a:p>
            <a:r>
              <a:rPr lang="da-DK" dirty="0" smtClean="0"/>
              <a:t>Byggeledelse</a:t>
            </a:r>
            <a:endParaRPr lang="da-DK" dirty="0"/>
          </a:p>
          <a:p>
            <a:r>
              <a:rPr lang="da-DK" dirty="0" err="1" smtClean="0"/>
              <a:t>Commissioning</a:t>
            </a:r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77" y="1011972"/>
            <a:ext cx="2288306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77" y="1011972"/>
            <a:ext cx="2288306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8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3. Anbefalinger - DNV Gødstrup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2848711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Typiske emner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Fastlæggelse af risikoniveau</a:t>
            </a:r>
          </a:p>
          <a:p>
            <a:r>
              <a:rPr lang="da-DK" dirty="0" smtClean="0"/>
              <a:t>Overholdelse af styringsmanual</a:t>
            </a:r>
          </a:p>
          <a:p>
            <a:r>
              <a:rPr lang="da-DK" dirty="0" smtClean="0"/>
              <a:t>Dokumentstyring</a:t>
            </a:r>
          </a:p>
          <a:p>
            <a:r>
              <a:rPr lang="da-DK" dirty="0" smtClean="0"/>
              <a:t>Størrelse af reserver</a:t>
            </a:r>
          </a:p>
          <a:p>
            <a:r>
              <a:rPr lang="da-DK" dirty="0" smtClean="0"/>
              <a:t>Realisme i tidsplan</a:t>
            </a:r>
          </a:p>
          <a:p>
            <a:r>
              <a:rPr lang="da-DK" dirty="0" smtClean="0"/>
              <a:t>Realisme i budget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50" y="1280904"/>
            <a:ext cx="4004733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 EY DTØ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EY er det primære Tredje Øje på DNU og RHV (samt DCPT – ej KF).</a:t>
            </a:r>
          </a:p>
          <a:p>
            <a:r>
              <a:rPr lang="da-DK" dirty="0" smtClean="0"/>
              <a:t>Ingeniørfirmaet Viggo Madsen er tilknyttet som underleverandør til EY</a:t>
            </a:r>
          </a:p>
          <a:p>
            <a:r>
              <a:rPr lang="da-DK" dirty="0" smtClean="0"/>
              <a:t>Vi har gennemført analyse af byggestyringsprincipperne </a:t>
            </a:r>
            <a:br>
              <a:rPr lang="da-DK" dirty="0" smtClean="0"/>
            </a:br>
            <a:r>
              <a:rPr lang="da-DK" dirty="0" smtClean="0"/>
              <a:t>på samtlige 16 KF-projekter for Danske Regioner (2015)</a:t>
            </a:r>
          </a:p>
          <a:p>
            <a:r>
              <a:rPr lang="da-DK" dirty="0" smtClean="0"/>
              <a:t>Vi har været involveret i forskellige </a:t>
            </a:r>
          </a:p>
          <a:p>
            <a:r>
              <a:rPr lang="da-DK" dirty="0" smtClean="0"/>
              <a:t>runder med SUM i relation til DNU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05" y="2014784"/>
            <a:ext cx="1607683" cy="22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Metode DNU (og RHV)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2675652" y="1759789"/>
            <a:ext cx="0" cy="2304000"/>
          </a:xfrm>
          <a:prstGeom prst="line">
            <a:avLst/>
          </a:prstGeom>
          <a:ln w="38100">
            <a:solidFill>
              <a:srgbClr val="80776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19819" y="1289731"/>
            <a:ext cx="8304363" cy="282371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Proces: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42809" y="1759789"/>
            <a:ext cx="0" cy="2304000"/>
          </a:xfrm>
          <a:prstGeom prst="line">
            <a:avLst/>
          </a:prstGeom>
          <a:ln w="38100">
            <a:solidFill>
              <a:srgbClr val="80776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-Right Arrow 11"/>
          <p:cNvSpPr/>
          <p:nvPr/>
        </p:nvSpPr>
        <p:spPr>
          <a:xfrm>
            <a:off x="2675652" y="1761823"/>
            <a:ext cx="6167156" cy="435429"/>
          </a:xfrm>
          <a:prstGeom prst="leftRightArrow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smtClean="0">
                <a:solidFill>
                  <a:schemeClr val="tx1"/>
                </a:solidFill>
              </a:rPr>
              <a:t>Rapporteringsperiode/Næste kvartal</a:t>
            </a:r>
          </a:p>
        </p:txBody>
      </p:sp>
      <p:sp>
        <p:nvSpPr>
          <p:cNvPr id="13" name="Notched Right Arrow 12"/>
          <p:cNvSpPr/>
          <p:nvPr/>
        </p:nvSpPr>
        <p:spPr>
          <a:xfrm>
            <a:off x="301192" y="1762094"/>
            <a:ext cx="2374459" cy="430119"/>
          </a:xfrm>
          <a:prstGeom prst="notchedRightArrow">
            <a:avLst/>
          </a:prstGeom>
          <a:solidFill>
            <a:srgbClr val="F6F4F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50" dirty="0" smtClean="0">
                <a:solidFill>
                  <a:schemeClr val="tx1"/>
                </a:solidFill>
              </a:rPr>
              <a:t>Granskningsperiode</a:t>
            </a:r>
          </a:p>
        </p:txBody>
      </p:sp>
      <p:sp>
        <p:nvSpPr>
          <p:cNvPr id="14" name="Pentagon 13"/>
          <p:cNvSpPr/>
          <p:nvPr/>
        </p:nvSpPr>
        <p:spPr>
          <a:xfrm>
            <a:off x="289991" y="2596394"/>
            <a:ext cx="967307" cy="906086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>
                <a:solidFill>
                  <a:schemeClr val="bg1"/>
                </a:solidFill>
              </a:rPr>
              <a:t>Scoping</a:t>
            </a:r>
          </a:p>
        </p:txBody>
      </p:sp>
      <p:sp>
        <p:nvSpPr>
          <p:cNvPr id="15" name="Chevron 14"/>
          <p:cNvSpPr/>
          <p:nvPr/>
        </p:nvSpPr>
        <p:spPr>
          <a:xfrm>
            <a:off x="857250" y="2596394"/>
            <a:ext cx="2726871" cy="906086"/>
          </a:xfrm>
          <a:prstGeom prst="chevron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>
                <a:solidFill>
                  <a:schemeClr val="bg1"/>
                </a:solidFill>
              </a:rPr>
              <a:t>Interviews og granskning</a:t>
            </a:r>
          </a:p>
        </p:txBody>
      </p:sp>
      <p:sp>
        <p:nvSpPr>
          <p:cNvPr id="16" name="Chevron 15"/>
          <p:cNvSpPr/>
          <p:nvPr/>
        </p:nvSpPr>
        <p:spPr>
          <a:xfrm>
            <a:off x="3175907" y="2596245"/>
            <a:ext cx="1720432" cy="906086"/>
          </a:xfrm>
          <a:prstGeom prst="chevron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>
                <a:solidFill>
                  <a:schemeClr val="bg1"/>
                </a:solidFill>
              </a:rPr>
              <a:t>Rapport-udkast</a:t>
            </a:r>
          </a:p>
        </p:txBody>
      </p:sp>
      <p:sp>
        <p:nvSpPr>
          <p:cNvPr id="17" name="Chevron 16"/>
          <p:cNvSpPr/>
          <p:nvPr/>
        </p:nvSpPr>
        <p:spPr>
          <a:xfrm>
            <a:off x="4506030" y="2596096"/>
            <a:ext cx="1720432" cy="906086"/>
          </a:xfrm>
          <a:prstGeom prst="chevron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>
                <a:solidFill>
                  <a:schemeClr val="bg1"/>
                </a:solidFill>
              </a:rPr>
              <a:t>Udkast-møde m/ Projektet</a:t>
            </a:r>
          </a:p>
        </p:txBody>
      </p:sp>
      <p:sp>
        <p:nvSpPr>
          <p:cNvPr id="18" name="Chevron 17"/>
          <p:cNvSpPr/>
          <p:nvPr/>
        </p:nvSpPr>
        <p:spPr>
          <a:xfrm>
            <a:off x="5825563" y="2595946"/>
            <a:ext cx="1720432" cy="906086"/>
          </a:xfrm>
          <a:prstGeom prst="chevron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>
                <a:solidFill>
                  <a:schemeClr val="bg1"/>
                </a:solidFill>
              </a:rPr>
              <a:t>Udkast-møde 2 m/ Projektet, SUPL og Direktion</a:t>
            </a:r>
          </a:p>
        </p:txBody>
      </p:sp>
      <p:sp>
        <p:nvSpPr>
          <p:cNvPr id="19" name="Chevron 18"/>
          <p:cNvSpPr/>
          <p:nvPr/>
        </p:nvSpPr>
        <p:spPr>
          <a:xfrm>
            <a:off x="7145096" y="2595796"/>
            <a:ext cx="1720432" cy="906086"/>
          </a:xfrm>
          <a:prstGeom prst="chevron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 smtClean="0">
                <a:solidFill>
                  <a:schemeClr val="bg1"/>
                </a:solidFill>
              </a:rPr>
              <a:t>Endelig rapport til RR</a:t>
            </a:r>
          </a:p>
        </p:txBody>
      </p:sp>
    </p:spTree>
    <p:extLst>
      <p:ext uri="{BB962C8B-B14F-4D97-AF65-F5344CB8AC3E}">
        <p14:creationId xmlns:p14="http://schemas.microsoft.com/office/powerpoint/2010/main" val="10475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Metode DNU (RHV)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19820" y="1045336"/>
            <a:ext cx="8304363" cy="2823713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5</a:t>
            </a:r>
            <a:r>
              <a:rPr lang="da-DK" dirty="0" smtClean="0"/>
              <a:t> overordnede temaer der går igen:</a:t>
            </a:r>
          </a:p>
          <a:p>
            <a:pPr lvl="1"/>
            <a:r>
              <a:rPr lang="da-DK" dirty="0" smtClean="0"/>
              <a:t>Generelt, Økonomi, Tid, Kvalitet og Risikostyring</a:t>
            </a:r>
          </a:p>
          <a:p>
            <a:r>
              <a:rPr lang="da-DK" dirty="0" smtClean="0"/>
              <a:t>Interview med relevante parter i såvel </a:t>
            </a:r>
          </a:p>
          <a:p>
            <a:pPr lvl="1"/>
            <a:r>
              <a:rPr lang="da-DK" dirty="0" smtClean="0"/>
              <a:t>Projektorganisationen,</a:t>
            </a:r>
          </a:p>
          <a:p>
            <a:pPr lvl="1"/>
            <a:r>
              <a:rPr lang="da-DK" dirty="0" smtClean="0"/>
              <a:t>Rådgiver</a:t>
            </a:r>
          </a:p>
          <a:p>
            <a:pPr lvl="1"/>
            <a:r>
              <a:rPr lang="da-DK" dirty="0" smtClean="0"/>
              <a:t>Hospitalet (inklusive ledelse og teknisk afdeling)</a:t>
            </a:r>
          </a:p>
          <a:p>
            <a:pPr lvl="1"/>
            <a:r>
              <a:rPr lang="da-DK" dirty="0" smtClean="0"/>
              <a:t>Entreprenører</a:t>
            </a:r>
          </a:p>
          <a:p>
            <a:pPr lvl="1"/>
            <a:r>
              <a:rPr lang="da-DK" dirty="0" smtClean="0"/>
              <a:t>Mv.</a:t>
            </a:r>
          </a:p>
          <a:p>
            <a:r>
              <a:rPr lang="da-DK" dirty="0" smtClean="0"/>
              <a:t>Vi kobler observationerne i de enkelte temaer til de øvrige temaer.</a:t>
            </a:r>
          </a:p>
          <a:p>
            <a:pPr lvl="1"/>
            <a:r>
              <a:rPr lang="da-DK" dirty="0" smtClean="0"/>
              <a:t>Eksempelvis kan en udfordring på kvalitet afstedkomme en fremadrettet udfordring på tid og økonomi.</a:t>
            </a:r>
          </a:p>
          <a:p>
            <a:pPr lvl="1"/>
            <a:r>
              <a:rPr lang="da-DK" dirty="0" smtClean="0"/>
              <a:t>Vi forsøger således at koble observerede udfordringer til fremtidige potentielle udfordringer i projektet.  </a:t>
            </a:r>
          </a:p>
          <a:p>
            <a:pPr marL="357187" lvl="1" indent="0">
              <a:buNone/>
            </a:pPr>
            <a:endParaRPr lang="da-DK" dirty="0" smtClean="0"/>
          </a:p>
          <a:p>
            <a:pPr marL="357187" lvl="1" indent="0">
              <a:buNone/>
            </a:pPr>
            <a:r>
              <a:rPr lang="da-DK" sz="1600" b="1" i="1" dirty="0" smtClean="0"/>
              <a:t>DNU-projektet er meget langt i udførelse og overdragelse sammenlignet med de øvrige KF-projekter. </a:t>
            </a:r>
          </a:p>
          <a:p>
            <a:pPr marL="357187" lvl="1" indent="0">
              <a:buNone/>
            </a:pPr>
            <a:r>
              <a:rPr lang="da-DK" sz="1600" b="1" i="1" dirty="0" smtClean="0"/>
              <a:t>”Først og størst” betyder mange opståede udfordringer som de øvrige projekter burde kunne undgå.</a:t>
            </a:r>
            <a:endParaRPr lang="da-DK" sz="1600" b="1" i="1" dirty="0"/>
          </a:p>
        </p:txBody>
      </p:sp>
    </p:spTree>
    <p:extLst>
      <p:ext uri="{BB962C8B-B14F-4D97-AF65-F5344CB8AC3E}">
        <p14:creationId xmlns:p14="http://schemas.microsoft.com/office/powerpoint/2010/main" val="26856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Overordnede observatiner og anbefalinger - DNU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2848711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19819" y="1037838"/>
            <a:ext cx="8304363" cy="2823713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Typiske emner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Generelle betragtninger om projektets stade og potentielle udfordringer</a:t>
            </a:r>
          </a:p>
          <a:p>
            <a:r>
              <a:rPr lang="da-DK" dirty="0" smtClean="0"/>
              <a:t>Kapitalisering og gennemsigtighed i risiko- og reservestyring</a:t>
            </a:r>
          </a:p>
          <a:p>
            <a:r>
              <a:rPr lang="da-DK" dirty="0" smtClean="0"/>
              <a:t>Overdragelse af byggeri til driftsorganisationen</a:t>
            </a:r>
          </a:p>
          <a:p>
            <a:r>
              <a:rPr lang="da-DK" dirty="0" smtClean="0"/>
              <a:t>Kvalitetsmæssige udfordringer</a:t>
            </a:r>
          </a:p>
          <a:p>
            <a:r>
              <a:rPr lang="da-DK" dirty="0" smtClean="0"/>
              <a:t>Løbende vurdering af projektets reserver</a:t>
            </a:r>
          </a:p>
          <a:p>
            <a:r>
              <a:rPr lang="da-DK" dirty="0" smtClean="0"/>
              <a:t>Håndtering af rådgivere og leverandører</a:t>
            </a:r>
          </a:p>
          <a:p>
            <a:r>
              <a:rPr lang="da-DK" dirty="0" smtClean="0"/>
              <a:t>Tidsmæssige udfordringer</a:t>
            </a:r>
          </a:p>
        </p:txBody>
      </p:sp>
    </p:spTree>
    <p:extLst>
      <p:ext uri="{BB962C8B-B14F-4D97-AF65-F5344CB8AC3E}">
        <p14:creationId xmlns:p14="http://schemas.microsoft.com/office/powerpoint/2010/main" val="4760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4. Dilemmaer.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2806039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19819" y="1078993"/>
            <a:ext cx="8304363" cy="32054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a-DK" dirty="0" smtClean="0"/>
              <a:t>Rapporten skrives inden rapporteringsperioden er afsluttet og kommer på regionsrådsmødet, når oplysningerne er forældede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Når byggeweb ikke anvendes systematisk, kan det være vanskeligt at følge udviklingen i projektet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Der kan være forhold der ikke kan medtages af DTØ, fordi regionsrådet endnu  ikke er orienteret. DTØ risikerer at kortslutte informationsstrømmen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DTØ refererer til direktionen som samtidig er ansvarlig for projekterne over for regionsrådet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DTØ har ikke indflydelse på sagsfremstillingen i regionsrådet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47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5. Diskussion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2830423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da-DK" dirty="0"/>
              <a:t>Lever </a:t>
            </a:r>
            <a:r>
              <a:rPr lang="da-DK" dirty="0" smtClean="0"/>
              <a:t>DTØ- </a:t>
            </a:r>
            <a:r>
              <a:rPr lang="da-DK" dirty="0"/>
              <a:t>funktionen op til intensionerne om forbedret styring og rapportering af tid, økonomi, risiko og kvalitet</a:t>
            </a:r>
            <a:r>
              <a:rPr lang="da-DK" dirty="0" smtClean="0"/>
              <a:t>?</a:t>
            </a:r>
            <a:br>
              <a:rPr lang="da-DK" dirty="0" smtClean="0"/>
            </a:br>
            <a:endParaRPr lang="da-DK" dirty="0"/>
          </a:p>
          <a:p>
            <a:pPr lvl="0">
              <a:spcAft>
                <a:spcPts val="1200"/>
              </a:spcAft>
            </a:pPr>
            <a:r>
              <a:rPr lang="da-DK" dirty="0"/>
              <a:t>Hvad skaber værdi på projekterne og hvad gør </a:t>
            </a:r>
            <a:r>
              <a:rPr lang="da-DK" dirty="0" smtClean="0"/>
              <a:t>ikke i det nuværende </a:t>
            </a:r>
            <a:r>
              <a:rPr lang="da-DK" dirty="0" err="1" smtClean="0"/>
              <a:t>setup</a:t>
            </a:r>
            <a:r>
              <a:rPr lang="da-DK" dirty="0" smtClean="0"/>
              <a:t>?</a:t>
            </a:r>
            <a:br>
              <a:rPr lang="da-DK" dirty="0" smtClean="0"/>
            </a:br>
            <a:endParaRPr lang="da-DK" dirty="0"/>
          </a:p>
          <a:p>
            <a:pPr lvl="0">
              <a:spcAft>
                <a:spcPts val="1200"/>
              </a:spcAft>
            </a:pPr>
            <a:r>
              <a:rPr lang="da-DK" dirty="0" smtClean="0"/>
              <a:t>Hvad kan forøge værdien af DTØ?</a:t>
            </a:r>
            <a:br>
              <a:rPr lang="da-DK" dirty="0" smtClean="0"/>
            </a:br>
            <a:endParaRPr lang="da-DK" dirty="0"/>
          </a:p>
          <a:p>
            <a:pPr>
              <a:spcAft>
                <a:spcPts val="1200"/>
              </a:spcAft>
            </a:pPr>
            <a:r>
              <a:rPr lang="da-DK" dirty="0"/>
              <a:t>Fremadrettet brug af </a:t>
            </a:r>
            <a:r>
              <a:rPr lang="da-DK" dirty="0" smtClean="0"/>
              <a:t>DTP?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7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055975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dirty="0" smtClean="0"/>
              <a:t>1. Baggrund</a:t>
            </a:r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 smtClean="0"/>
              <a:t>2. Metode </a:t>
            </a:r>
            <a:r>
              <a:rPr lang="da-DK" dirty="0" smtClean="0">
                <a:solidFill>
                  <a:srgbClr val="FF0000"/>
                </a:solidFill>
              </a:rPr>
              <a:t>DNV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 dirty="0" smtClean="0"/>
              <a:t>3. Anbefalinger </a:t>
            </a:r>
            <a:r>
              <a:rPr lang="da-DK" dirty="0" smtClean="0">
                <a:solidFill>
                  <a:srgbClr val="FF0000"/>
                </a:solidFill>
              </a:rPr>
              <a:t>DNV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 dirty="0" smtClean="0"/>
              <a:t>4. </a:t>
            </a:r>
            <a:r>
              <a:rPr lang="da-DK" dirty="0"/>
              <a:t>Metode </a:t>
            </a:r>
            <a:r>
              <a:rPr lang="da-DK" dirty="0" smtClean="0">
                <a:solidFill>
                  <a:srgbClr val="FF0000"/>
                </a:solidFill>
              </a:rPr>
              <a:t>DNU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a-DK" dirty="0" smtClean="0"/>
              <a:t>5. </a:t>
            </a:r>
            <a:r>
              <a:rPr lang="da-DK" dirty="0"/>
              <a:t>Anbefalinger </a:t>
            </a:r>
            <a:r>
              <a:rPr lang="da-DK" dirty="0" smtClean="0">
                <a:solidFill>
                  <a:srgbClr val="FF0000"/>
                </a:solidFill>
              </a:rPr>
              <a:t>DNU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da-DK" dirty="0" smtClean="0"/>
              <a:t>6. Dilemmaer</a:t>
            </a:r>
            <a:endParaRPr lang="da-DK" dirty="0"/>
          </a:p>
          <a:p>
            <a:endParaRPr lang="da-D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a-DK" dirty="0" smtClean="0"/>
              <a:t>7. Debat</a:t>
            </a:r>
            <a:endParaRPr lang="da-DK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r="1650"/>
          <a:stretch>
            <a:fillRect/>
          </a:stretch>
        </p:blipFill>
        <p:spPr>
          <a:xfrm>
            <a:off x="6462697" y="867519"/>
            <a:ext cx="221518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28" y="867519"/>
            <a:ext cx="229086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93" y="4315881"/>
            <a:ext cx="483091" cy="4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Baggrund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2757271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200" dirty="0" smtClean="0"/>
              <a:t>"Det Tredje Øje" (DTØ) </a:t>
            </a:r>
            <a:r>
              <a:rPr lang="da-DK" sz="1200" dirty="0"/>
              <a:t>er af </a:t>
            </a:r>
            <a:r>
              <a:rPr lang="da-DK" sz="1200" dirty="0" smtClean="0"/>
              <a:t>regionsrådene udpeget som </a:t>
            </a:r>
            <a:r>
              <a:rPr lang="da-DK" sz="1200" dirty="0" smtClean="0">
                <a:solidFill>
                  <a:srgbClr val="FF0000"/>
                </a:solidFill>
              </a:rPr>
              <a:t>uvildig</a:t>
            </a:r>
            <a:r>
              <a:rPr lang="da-DK" sz="1200" dirty="0" smtClean="0"/>
              <a:t> instans </a:t>
            </a:r>
            <a:r>
              <a:rPr lang="da-DK" sz="1200" dirty="0"/>
              <a:t>i forbindelse med </a:t>
            </a:r>
            <a:r>
              <a:rPr lang="da-DK" sz="1200" dirty="0" smtClean="0"/>
              <a:t>kvalitetsfondsprojekterne, </a:t>
            </a:r>
            <a:r>
              <a:rPr lang="da-DK" sz="1200" dirty="0"/>
              <a:t>og skal på vegne af </a:t>
            </a:r>
            <a:r>
              <a:rPr lang="da-DK" sz="1200" dirty="0" smtClean="0"/>
              <a:t>regionsrådene </a:t>
            </a:r>
            <a:r>
              <a:rPr lang="da-DK" sz="1200" dirty="0"/>
              <a:t>løbende foretage en uvildig vurdering og kontrol af projektets udvikling og fremdrift på områderne </a:t>
            </a:r>
            <a:r>
              <a:rPr lang="da-DK" sz="1200" dirty="0">
                <a:solidFill>
                  <a:srgbClr val="FF0000"/>
                </a:solidFill>
              </a:rPr>
              <a:t>tid</a:t>
            </a:r>
            <a:r>
              <a:rPr lang="da-DK" sz="1200" dirty="0"/>
              <a:t>, </a:t>
            </a:r>
            <a:r>
              <a:rPr lang="da-DK" sz="1200" dirty="0">
                <a:solidFill>
                  <a:srgbClr val="FF0000"/>
                </a:solidFill>
              </a:rPr>
              <a:t>økonomi</a:t>
            </a:r>
            <a:r>
              <a:rPr lang="da-DK" sz="1200" dirty="0"/>
              <a:t>, </a:t>
            </a:r>
            <a:r>
              <a:rPr lang="da-DK" sz="1200" dirty="0">
                <a:solidFill>
                  <a:srgbClr val="FF0000"/>
                </a:solidFill>
              </a:rPr>
              <a:t>risiko</a:t>
            </a:r>
            <a:r>
              <a:rPr lang="da-DK" sz="1200" dirty="0"/>
              <a:t> og </a:t>
            </a:r>
            <a:r>
              <a:rPr lang="da-DK" sz="1200" dirty="0">
                <a:solidFill>
                  <a:srgbClr val="FF0000"/>
                </a:solidFill>
              </a:rPr>
              <a:t>kvalitet</a:t>
            </a:r>
            <a:r>
              <a:rPr lang="da-DK" sz="1200" dirty="0"/>
              <a:t>.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 smtClean="0"/>
              <a:t>DTØ </a:t>
            </a:r>
            <a:r>
              <a:rPr lang="da-DK" sz="1200" dirty="0"/>
              <a:t>skal i den sammenhæng varetage </a:t>
            </a:r>
            <a:r>
              <a:rPr lang="da-DK" sz="1200" dirty="0" smtClean="0"/>
              <a:t>regionens </a:t>
            </a:r>
            <a:r>
              <a:rPr lang="da-DK" sz="1200" dirty="0"/>
              <a:t>interesser som tilsynsfunktion i forhold til projektet og de involverede parter, og således medvirke til at </a:t>
            </a:r>
            <a:r>
              <a:rPr lang="da-DK" sz="1200" dirty="0" smtClean="0"/>
              <a:t>sikre </a:t>
            </a:r>
            <a:r>
              <a:rPr lang="da-DK" sz="1200" dirty="0"/>
              <a:t>at projektet realiseres inden for den fastlagte kvalitet, tid og økonomi.</a:t>
            </a:r>
          </a:p>
          <a:p>
            <a:pPr marL="0" indent="0">
              <a:buNone/>
            </a:pPr>
            <a:r>
              <a:rPr lang="da-DK" sz="1200" dirty="0"/>
              <a:t> </a:t>
            </a:r>
          </a:p>
          <a:p>
            <a:pPr marL="0" indent="0">
              <a:buNone/>
            </a:pPr>
            <a:r>
              <a:rPr lang="da-DK" sz="1200" dirty="0"/>
              <a:t>DTØ skal bistå </a:t>
            </a:r>
            <a:r>
              <a:rPr lang="da-DK" sz="1200" dirty="0" smtClean="0"/>
              <a:t>regionernes direktioner </a:t>
            </a:r>
            <a:r>
              <a:rPr lang="da-DK" sz="1200" dirty="0"/>
              <a:t>som repræsentant for regionsrådet. Derudover vil der være tale om bistand og sparring til </a:t>
            </a:r>
            <a:r>
              <a:rPr lang="da-DK" sz="1200" dirty="0" smtClean="0"/>
              <a:t>bygherren og bygherrerådgiveren, </a:t>
            </a:r>
            <a:r>
              <a:rPr lang="da-DK" sz="1200" dirty="0"/>
              <a:t>idet </a:t>
            </a:r>
            <a:r>
              <a:rPr lang="da-DK" sz="1200" dirty="0" smtClean="0"/>
              <a:t>de </a:t>
            </a:r>
            <a:r>
              <a:rPr lang="da-DK" sz="1200" dirty="0"/>
              <a:t>løbende og i tæt dialog med projektets parter medvirker til at forbedre projektet og dermed skabe værdi.</a:t>
            </a:r>
            <a:endParaRPr lang="da-DK" sz="1200" i="1" dirty="0"/>
          </a:p>
        </p:txBody>
      </p:sp>
    </p:spTree>
    <p:extLst>
      <p:ext uri="{BB962C8B-B14F-4D97-AF65-F5344CB8AC3E}">
        <p14:creationId xmlns:p14="http://schemas.microsoft.com/office/powerpoint/2010/main" val="3572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889185" y="1759789"/>
            <a:ext cx="0" cy="2304000"/>
          </a:xfrm>
          <a:prstGeom prst="line">
            <a:avLst/>
          </a:prstGeom>
          <a:ln w="38100">
            <a:solidFill>
              <a:srgbClr val="80776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 Metode - DNV Gødstrup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0"/>
            <a:ext cx="2806039" cy="95507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19819" y="1289731"/>
            <a:ext cx="8304363" cy="282371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Proces: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9875847"/>
              </p:ext>
            </p:extLst>
          </p:nvPr>
        </p:nvGraphicFramePr>
        <p:xfrm>
          <a:off x="419818" y="893657"/>
          <a:ext cx="8304363" cy="395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8842809" y="1759789"/>
            <a:ext cx="0" cy="2304000"/>
          </a:xfrm>
          <a:prstGeom prst="line">
            <a:avLst/>
          </a:prstGeom>
          <a:ln w="38100">
            <a:solidFill>
              <a:srgbClr val="80776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-Right Arrow 16"/>
          <p:cNvSpPr/>
          <p:nvPr/>
        </p:nvSpPr>
        <p:spPr>
          <a:xfrm>
            <a:off x="1889185" y="1761823"/>
            <a:ext cx="6953623" cy="435429"/>
          </a:xfrm>
          <a:prstGeom prst="leftRigh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smtClean="0">
                <a:solidFill>
                  <a:schemeClr val="tx1"/>
                </a:solidFill>
              </a:rPr>
              <a:t>Næste kvartal</a:t>
            </a:r>
          </a:p>
        </p:txBody>
      </p:sp>
      <p:sp>
        <p:nvSpPr>
          <p:cNvPr id="18" name="Notched Right Arrow 17"/>
          <p:cNvSpPr/>
          <p:nvPr/>
        </p:nvSpPr>
        <p:spPr>
          <a:xfrm>
            <a:off x="-121920" y="1762094"/>
            <a:ext cx="2011103" cy="430119"/>
          </a:xfrm>
          <a:prstGeom prst="notchedRightArrow">
            <a:avLst/>
          </a:prstGeom>
          <a:solidFill>
            <a:srgbClr val="F6F4F2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00" dirty="0" smtClean="0">
                <a:solidFill>
                  <a:schemeClr val="tx1"/>
                </a:solidFill>
              </a:rPr>
              <a:t>Rapporteringsperiode</a:t>
            </a:r>
          </a:p>
        </p:txBody>
      </p:sp>
    </p:spTree>
    <p:extLst>
      <p:ext uri="{BB962C8B-B14F-4D97-AF65-F5344CB8AC3E}">
        <p14:creationId xmlns:p14="http://schemas.microsoft.com/office/powerpoint/2010/main" val="14358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Rapportering - DNV Gødstrup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226663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0" y="1103655"/>
            <a:ext cx="2227443" cy="315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39" y="1103655"/>
            <a:ext cx="3968246" cy="256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Rapportering - DNV </a:t>
            </a:r>
            <a:r>
              <a:rPr lang="da-DK" dirty="0" smtClean="0"/>
              <a:t>Gødstrup</a:t>
            </a:r>
            <a:br>
              <a:rPr lang="da-DK" dirty="0" smtClean="0"/>
            </a:br>
            <a:r>
              <a:rPr lang="da-DK" sz="1800" b="1" dirty="0" smtClean="0"/>
              <a:t>2. Resumé</a:t>
            </a:r>
            <a:endParaRPr lang="da-DK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226663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Resumé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Status og udvikling i perioden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Anbefalinger og observationer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12" y="1051419"/>
            <a:ext cx="229086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19" y="1051419"/>
            <a:ext cx="229086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2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Rapportering - DNV </a:t>
            </a:r>
            <a:r>
              <a:rPr lang="da-DK" dirty="0" smtClean="0"/>
              <a:t>Gødstrup</a:t>
            </a:r>
            <a:br>
              <a:rPr lang="da-DK" dirty="0" smtClean="0"/>
            </a:br>
            <a:r>
              <a:rPr lang="da-DK" sz="1800" b="1" dirty="0" smtClean="0"/>
              <a:t>3. Statusrapportering</a:t>
            </a:r>
            <a:endParaRPr lang="da-DK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226663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Fremdrift</a:t>
            </a:r>
          </a:p>
          <a:p>
            <a:pPr marL="0" indent="0">
              <a:buNone/>
            </a:pPr>
            <a:r>
              <a:rPr lang="da-DK" dirty="0" smtClean="0"/>
              <a:t>Væsentligste aktiviteter i perioden:</a:t>
            </a:r>
          </a:p>
          <a:p>
            <a:r>
              <a:rPr lang="da-DK" dirty="0" smtClean="0"/>
              <a:t>Projektering</a:t>
            </a:r>
          </a:p>
          <a:p>
            <a:r>
              <a:rPr lang="da-DK" dirty="0" smtClean="0"/>
              <a:t>Udbud</a:t>
            </a:r>
          </a:p>
          <a:p>
            <a:r>
              <a:rPr lang="da-DK" dirty="0" smtClean="0"/>
              <a:t>Udførelse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47" y="1025316"/>
            <a:ext cx="229086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83" y="1025316"/>
            <a:ext cx="229086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6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Rapportering - DNV </a:t>
            </a:r>
            <a:r>
              <a:rPr lang="da-DK" dirty="0" smtClean="0"/>
              <a:t>Gødstrup</a:t>
            </a:r>
            <a:br>
              <a:rPr lang="da-DK" dirty="0" smtClean="0"/>
            </a:br>
            <a:r>
              <a:rPr lang="da-DK" sz="1800" b="1" dirty="0" smtClean="0"/>
              <a:t>3. Statusrapportering</a:t>
            </a:r>
            <a:endParaRPr lang="da-DK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226663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Tid</a:t>
            </a:r>
          </a:p>
          <a:p>
            <a:r>
              <a:rPr lang="da-DK" dirty="0" smtClean="0"/>
              <a:t>Revisioner af tidsplaner</a:t>
            </a:r>
          </a:p>
          <a:p>
            <a:r>
              <a:rPr lang="da-DK" dirty="0" smtClean="0"/>
              <a:t>Afvigelser fra tidsplaner</a:t>
            </a:r>
          </a:p>
          <a:p>
            <a:r>
              <a:rPr lang="da-DK" dirty="0" smtClean="0"/>
              <a:t>Gennemførlighed af tidsplan</a:t>
            </a:r>
          </a:p>
          <a:p>
            <a:r>
              <a:rPr lang="da-DK" dirty="0" smtClean="0"/>
              <a:t>Årsager og konsekvenser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47" y="1013124"/>
            <a:ext cx="229086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83" y="1013124"/>
            <a:ext cx="229086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3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Rapportering - DNV </a:t>
            </a:r>
            <a:r>
              <a:rPr lang="da-DK" dirty="0" smtClean="0"/>
              <a:t>Gødstrup</a:t>
            </a:r>
            <a:br>
              <a:rPr lang="da-DK" dirty="0" smtClean="0"/>
            </a:br>
            <a:r>
              <a:rPr lang="da-DK" sz="1800" b="1" dirty="0" smtClean="0"/>
              <a:t>3. Statusrapportering</a:t>
            </a:r>
            <a:endParaRPr lang="da-DK" sz="1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31 august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3226663" cy="68838"/>
          </a:xfrm>
        </p:spPr>
        <p:txBody>
          <a:bodyPr/>
          <a:lstStyle/>
          <a:p>
            <a:r>
              <a:rPr lang="da-DK" dirty="0" smtClean="0"/>
              <a:t>Indlæg på Regionernes Netværksdage om sygehusbyggeri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Økonomi</a:t>
            </a:r>
          </a:p>
          <a:p>
            <a:r>
              <a:rPr lang="da-DK" dirty="0" smtClean="0"/>
              <a:t>Budget</a:t>
            </a:r>
          </a:p>
          <a:p>
            <a:r>
              <a:rPr lang="da-DK" dirty="0" smtClean="0"/>
              <a:t>Reserver</a:t>
            </a:r>
          </a:p>
          <a:p>
            <a:r>
              <a:rPr lang="da-DK" dirty="0" smtClean="0"/>
              <a:t>Besparelseskatalog</a:t>
            </a:r>
          </a:p>
          <a:p>
            <a:r>
              <a:rPr lang="da-DK" dirty="0" smtClean="0"/>
              <a:t>Licitationsresultater</a:t>
            </a:r>
          </a:p>
          <a:p>
            <a:r>
              <a:rPr lang="da-DK" dirty="0" smtClean="0"/>
              <a:t>Byggeregnskaber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47" y="1025316"/>
            <a:ext cx="229086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21" y="1025316"/>
            <a:ext cx="229086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4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COWI">
  <a:themeElements>
    <a:clrScheme name="COWIobsolete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435A69"/>
      </a:accent1>
      <a:accent2>
        <a:srgbClr val="9DB8AF"/>
      </a:accent2>
      <a:accent3>
        <a:srgbClr val="F04E23"/>
      </a:accent3>
      <a:accent4>
        <a:srgbClr val="B3D455"/>
      </a:accent4>
      <a:accent5>
        <a:srgbClr val="009CDE"/>
      </a:accent5>
      <a:accent6>
        <a:srgbClr val="FBDB65"/>
      </a:accent6>
      <a:hlink>
        <a:srgbClr val="F04E23"/>
      </a:hlink>
      <a:folHlink>
        <a:srgbClr val="B3D455"/>
      </a:folHlink>
    </a:clrScheme>
    <a:fontScheme name="CO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WI_16_9.potx" id="{49719E08-B7FD-4D7A-82EE-8682DA017D9A}" vid="{6413DD2B-2441-4FAA-A843-C102EC6331A1}"/>
    </a:ext>
  </a:extLst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5EC5F424DF0438C02C794499518FB" ma:contentTypeVersion="46" ma:contentTypeDescription="Create a new document." ma:contentTypeScope="" ma:versionID="2fd2a52e4b9c73ce1c61948b7bf39a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66600da192357708df3bcce2558abb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C005AF-01E0-4F12-8F03-F0795215DA5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5C6EFB4-944E-4B6E-888C-BB5C0E528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2B2912-DC7D-4549-AE05-4B48EAF30F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COWI_16_9</Template>
  <TotalTime>459</TotalTime>
  <Words>737</Words>
  <Application>Microsoft Office PowerPoint</Application>
  <PresentationFormat>Skærmshow (16:9)</PresentationFormat>
  <Paragraphs>189</Paragraphs>
  <Slides>19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2" baseType="lpstr">
      <vt:lpstr>Arial</vt:lpstr>
      <vt:lpstr>Verdana</vt:lpstr>
      <vt:lpstr>COWI</vt:lpstr>
      <vt:lpstr>Det Tredje Øje</vt:lpstr>
      <vt:lpstr>PowerPoint-præsentation</vt:lpstr>
      <vt:lpstr>1. Baggrund</vt:lpstr>
      <vt:lpstr>2. Metode - DNV Gødstrup</vt:lpstr>
      <vt:lpstr>Rapportering - DNV Gødstrup</vt:lpstr>
      <vt:lpstr>Rapportering - DNV Gødstrup 2. Resumé</vt:lpstr>
      <vt:lpstr>Rapportering - DNV Gødstrup 3. Statusrapportering</vt:lpstr>
      <vt:lpstr>Rapportering - DNV Gødstrup 3. Statusrapportering</vt:lpstr>
      <vt:lpstr>Rapportering - DNV Gødstrup 3. Statusrapportering</vt:lpstr>
      <vt:lpstr>Rapportering - DNV Gødstrup 3. Statusrapportering</vt:lpstr>
      <vt:lpstr>Rapportering - DNV Gødstrup 3. Statusrapportering</vt:lpstr>
      <vt:lpstr>Rapportering - DNV Gødstrup 4. Procesrapportering</vt:lpstr>
      <vt:lpstr>3. Anbefalinger - DNV Gødstrup</vt:lpstr>
      <vt:lpstr>OM EY DTØ</vt:lpstr>
      <vt:lpstr>Metode DNU (og RHV)</vt:lpstr>
      <vt:lpstr>Metode DNU (RHV)</vt:lpstr>
      <vt:lpstr>Overordnede observatiner og anbefalinger - DNU</vt:lpstr>
      <vt:lpstr>4. Dilemmaer.</vt:lpstr>
      <vt:lpstr>5. Diskussion</vt:lpstr>
    </vt:vector>
  </TitlesOfParts>
  <Company>COWI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Indlæg på Regionernes Netværksdage om sygehusbyggeri</dc:title>
  <dc:subject>Det Tredje Øje</dc:subject>
  <dc:creator>Lars Becher</dc:creator>
  <cp:lastModifiedBy>Julie Schmidt Christensen</cp:lastModifiedBy>
  <cp:revision>25</cp:revision>
  <cp:lastPrinted>2017-08-30T09:25:38Z</cp:lastPrinted>
  <dcterms:created xsi:type="dcterms:W3CDTF">2017-08-20T15:03:37Z</dcterms:created>
  <dcterms:modified xsi:type="dcterms:W3CDTF">2017-09-13T07:39:13Z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wiTitle">
    <vt:lpwstr>Indlæg på Regionernes Netværksdage om sygehusbyggeri</vt:lpwstr>
  </property>
  <property fmtid="{D5CDD505-2E9C-101B-9397-08002B2CF9AE}" pid="3" name="Language">
    <vt:lpwstr>Danish</vt:lpwstr>
  </property>
  <property fmtid="{D5CDD505-2E9C-101B-9397-08002B2CF9AE}" pid="4" name="_AdHocReviewCycleID">
    <vt:i4>925100627</vt:i4>
  </property>
  <property fmtid="{D5CDD505-2E9C-101B-9397-08002B2CF9AE}" pid="5" name="_NewReviewCycle">
    <vt:lpwstr/>
  </property>
  <property fmtid="{D5CDD505-2E9C-101B-9397-08002B2CF9AE}" pid="6" name="_EmailSubject">
    <vt:lpwstr>Materiale fra sessioner ved Netværksdage 2017</vt:lpwstr>
  </property>
  <property fmtid="{D5CDD505-2E9C-101B-9397-08002B2CF9AE}" pid="7" name="_AuthorEmail">
    <vt:lpwstr>lab@cowi.com</vt:lpwstr>
  </property>
  <property fmtid="{D5CDD505-2E9C-101B-9397-08002B2CF9AE}" pid="8" name="_AuthorEmailDisplayName">
    <vt:lpwstr>Lars Becher</vt:lpwstr>
  </property>
  <property fmtid="{D5CDD505-2E9C-101B-9397-08002B2CF9AE}" pid="9" name="_PreviousAdHocReviewCycleID">
    <vt:i4>-1481852604</vt:i4>
  </property>
  <property fmtid="{D5CDD505-2E9C-101B-9397-08002B2CF9AE}" pid="10" name="CowiSubject">
    <vt:lpwstr>Det Tredje Øje</vt:lpwstr>
  </property>
  <property fmtid="{D5CDD505-2E9C-101B-9397-08002B2CF9AE}" pid="11" name="Date completed">
    <vt:lpwstr>31 august 2017</vt:lpwstr>
  </property>
  <property fmtid="{D5CDD505-2E9C-101B-9397-08002B2CF9AE}" pid="12" name="CowiAuthor">
    <vt:lpwstr>Lars Becher</vt:lpwstr>
  </property>
  <property fmtid="{D5CDD505-2E9C-101B-9397-08002B2CF9AE}" pid="13" name="ContentTypeId">
    <vt:lpwstr>0x010100C4B5EC5F424DF0438C02C794499518FB</vt:lpwstr>
  </property>
</Properties>
</file>