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0" r:id="rId3"/>
    <p:sldId id="292" r:id="rId4"/>
    <p:sldId id="282" r:id="rId5"/>
    <p:sldId id="286" r:id="rId6"/>
    <p:sldId id="290" r:id="rId7"/>
    <p:sldId id="291" r:id="rId8"/>
    <p:sldId id="285" r:id="rId9"/>
  </p:sldIdLst>
  <p:sldSz cx="9144000" cy="6858000" type="screen4x3"/>
  <p:notesSz cx="6797675" cy="9926638"/>
  <p:custDataLst>
    <p:tags r:id="rId12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51B"/>
    <a:srgbClr val="272117"/>
    <a:srgbClr val="4C7484"/>
    <a:srgbClr val="992D44"/>
    <a:srgbClr val="680122"/>
    <a:srgbClr val="604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15" autoAdjust="0"/>
    <p:restoredTop sz="94629" autoAdjust="0"/>
  </p:normalViewPr>
  <p:slideViewPr>
    <p:cSldViewPr>
      <p:cViewPr varScale="1">
        <p:scale>
          <a:sx n="125" d="100"/>
          <a:sy n="125" d="100"/>
        </p:scale>
        <p:origin x="8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3EDD8-1D2D-664E-A2B6-7ED9DA962932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25CBF-7128-1547-84E8-FECDBDCC8A7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9505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F7EBA-955D-0F47-878F-372ACDC4A8DE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2530B-4F2F-2042-936D-3AB51DC6EC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356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2530B-4F2F-2042-936D-3AB51DC6ECB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147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dsholder til diasbille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Pladsholder til no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a-DK" altLang="da-DK" sz="1100" dirty="0" smtClean="0">
                <a:latin typeface="Arial" pitchFamily="34" charset="0"/>
                <a:cs typeface="ＭＳ Ｐゴシック" pitchFamily="34" charset="-128"/>
              </a:rPr>
              <a:t>Hvis vi skal kunne leve op til</a:t>
            </a:r>
            <a:r>
              <a:rPr lang="da-DK" altLang="da-DK" sz="1100" baseline="0" dirty="0" smtClean="0">
                <a:latin typeface="Arial" pitchFamily="34" charset="0"/>
                <a:cs typeface="ＭＳ Ｐゴシック" pitchFamily="34" charset="-128"/>
              </a:rPr>
              <a:t> ambitionen og visionen for det nye hospital, og når vi vil drive et hospital på patientens præmisser, har vi</a:t>
            </a:r>
            <a:r>
              <a:rPr lang="da-DK" altLang="da-DK" sz="1100" dirty="0" smtClean="0">
                <a:latin typeface="Arial" pitchFamily="34" charset="0"/>
                <a:cs typeface="ＭＳ Ｐゴシック" pitchFamily="34" charset="-128"/>
              </a:rPr>
              <a:t> udarbejdet nogle driftsprincipper for</a:t>
            </a:r>
            <a:r>
              <a:rPr lang="da-DK" altLang="da-DK" sz="1100" baseline="0" dirty="0" smtClean="0">
                <a:latin typeface="Arial" pitchFamily="34" charset="0"/>
                <a:cs typeface="ＭＳ Ｐゴシック" pitchFamily="34" charset="-128"/>
              </a:rPr>
              <a:t> </a:t>
            </a:r>
            <a:r>
              <a:rPr lang="da-DK" altLang="da-DK" sz="1100" dirty="0" smtClean="0">
                <a:latin typeface="Arial" pitchFamily="34" charset="0"/>
                <a:cs typeface="ＭＳ Ｐゴシック" pitchFamily="34" charset="-128"/>
              </a:rPr>
              <a:t>det nye hospital.</a:t>
            </a:r>
          </a:p>
          <a:p>
            <a:endParaRPr lang="da-DK" altLang="da-DK" sz="1100" dirty="0" smtClean="0">
              <a:latin typeface="Arial" pitchFamily="34" charset="0"/>
              <a:cs typeface="ＭＳ Ｐゴシック" pitchFamily="34" charset="-128"/>
            </a:endParaRPr>
          </a:p>
          <a:p>
            <a:r>
              <a:rPr lang="da-DK" altLang="da-DK" sz="1100" dirty="0" smtClean="0">
                <a:latin typeface="Arial" pitchFamily="34" charset="0"/>
                <a:cs typeface="ＭＳ Ｐゴシック" pitchFamily="34" charset="-128"/>
              </a:rPr>
              <a:t>Driftsprincipperne sætter</a:t>
            </a:r>
            <a:r>
              <a:rPr lang="da-DK" altLang="da-DK" sz="1100" baseline="0" dirty="0" smtClean="0">
                <a:latin typeface="Arial" pitchFamily="34" charset="0"/>
                <a:cs typeface="ＭＳ Ｐゴシック" pitchFamily="34" charset="-128"/>
              </a:rPr>
              <a:t> rammen for at</a:t>
            </a:r>
            <a:r>
              <a:rPr lang="da-DK" altLang="da-DK" sz="1100" dirty="0" smtClean="0">
                <a:latin typeface="Arial" pitchFamily="34" charset="0"/>
                <a:cs typeface="ＭＳ Ｐゴシック" pitchFamily="34" charset="-128"/>
              </a:rPr>
              <a:t> drive et effektivt hospital med fokus på</a:t>
            </a:r>
            <a:r>
              <a:rPr lang="da-DK" altLang="da-DK" sz="1100" baseline="0" dirty="0" smtClean="0">
                <a:latin typeface="Arial" pitchFamily="34" charset="0"/>
                <a:cs typeface="ＭＳ Ｐゴシック" pitchFamily="34" charset="-128"/>
              </a:rPr>
              <a:t> patienten</a:t>
            </a:r>
            <a:r>
              <a:rPr lang="da-DK" altLang="da-DK" sz="1100" dirty="0" smtClean="0">
                <a:latin typeface="Arial" pitchFamily="34" charset="0"/>
                <a:cs typeface="ＭＳ Ｐゴシック" pitchFamily="34" charset="-128"/>
              </a:rPr>
              <a:t>. Hvis vi vil lykkes med dette,</a:t>
            </a:r>
            <a:r>
              <a:rPr lang="da-DK" altLang="da-DK" sz="1100" baseline="0" dirty="0" smtClean="0">
                <a:latin typeface="Arial" pitchFamily="34" charset="0"/>
                <a:cs typeface="ＭＳ Ｐゴシック" pitchFamily="34" charset="-128"/>
              </a:rPr>
              <a:t> sker det kun </a:t>
            </a:r>
            <a:r>
              <a:rPr lang="da-DK" altLang="da-DK" sz="1100" dirty="0" smtClean="0">
                <a:latin typeface="Arial" pitchFamily="34" charset="0"/>
                <a:cs typeface="ＭＳ Ｐゴシック" pitchFamily="34" charset="-128"/>
              </a:rPr>
              <a:t>gennem en fælles indsats.</a:t>
            </a:r>
          </a:p>
          <a:p>
            <a:endParaRPr lang="da-DK" altLang="da-DK" dirty="0" smtClean="0">
              <a:latin typeface="Arial" pitchFamily="34" charset="0"/>
              <a:cs typeface="ＭＳ Ｐゴシック" pitchFamily="34" charset="-128"/>
            </a:endParaRPr>
          </a:p>
          <a:p>
            <a:r>
              <a:rPr lang="da-DK" altLang="da-DK" sz="2000" dirty="0" smtClean="0">
                <a:latin typeface="Arial" pitchFamily="34" charset="0"/>
                <a:cs typeface="ＭＳ Ｐゴシック" pitchFamily="34" charset="-128"/>
              </a:rPr>
              <a:t>Alle afdelinger skal trække på fælles driftsprincipper </a:t>
            </a:r>
          </a:p>
        </p:txBody>
      </p:sp>
      <p:sp>
        <p:nvSpPr>
          <p:cNvPr id="20483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B6C2A48-17BB-4D1B-BC67-83289630F5C1}" type="slidenum">
              <a:rPr lang="da-DK" altLang="da-DK" sz="1300"/>
              <a:pPr eaLnBrk="1" hangingPunct="1"/>
              <a:t>5</a:t>
            </a:fld>
            <a:endParaRPr lang="da-DK" altLang="da-DK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39751" y="504000"/>
            <a:ext cx="3095625" cy="187200"/>
          </a:xfrm>
        </p:spPr>
        <p:txBody>
          <a:bodyPr lIns="0" t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"/>
              </a:spcBef>
              <a:buFontTx/>
              <a:buNone/>
              <a:defRPr sz="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5508000" y="6069029"/>
            <a:ext cx="3096000" cy="384307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buFontTx/>
              <a:buNone/>
              <a:defRPr sz="500">
                <a:solidFill>
                  <a:srgbClr val="604E3D"/>
                </a:solidFill>
              </a:defRPr>
            </a:lvl1pPr>
          </a:lstStyle>
          <a:p>
            <a:pPr lvl="0"/>
            <a:r>
              <a:rPr lang="da-DK" dirty="0" smtClean="0"/>
              <a:t>Klik for at redigere teksten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750" y="2176315"/>
            <a:ext cx="8064000" cy="11424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108000">
              <a:lnSpc>
                <a:spcPts val="190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539552" y="2934672"/>
            <a:ext cx="8064000" cy="11424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108000">
              <a:lnSpc>
                <a:spcPts val="190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25068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39751" y="504000"/>
            <a:ext cx="3095625" cy="187200"/>
          </a:xfrm>
        </p:spPr>
        <p:txBody>
          <a:bodyPr lIns="0" t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"/>
              </a:spcBef>
              <a:buFontTx/>
              <a:buNone/>
              <a:defRPr sz="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39553" y="972000"/>
            <a:ext cx="8064896" cy="450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Billede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5508000" y="6069029"/>
            <a:ext cx="3096000" cy="384307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buFontTx/>
              <a:buNone/>
              <a:defRPr sz="500">
                <a:solidFill>
                  <a:srgbClr val="604E3D"/>
                </a:solidFill>
              </a:defRPr>
            </a:lvl1pPr>
          </a:lstStyle>
          <a:p>
            <a:pPr lvl="0"/>
            <a:r>
              <a:rPr lang="da-DK" dirty="0" smtClean="0"/>
              <a:t>Klik for at redigere teksten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750" y="2176315"/>
            <a:ext cx="8064000" cy="11424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108000">
              <a:lnSpc>
                <a:spcPts val="190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539552" y="2934672"/>
            <a:ext cx="8064000" cy="114240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108000">
              <a:lnSpc>
                <a:spcPts val="190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</p:txBody>
      </p:sp>
    </p:spTree>
    <p:extLst>
      <p:ext uri="{BB962C8B-B14F-4D97-AF65-F5344CB8AC3E}">
        <p14:creationId xmlns:p14="http://schemas.microsoft.com/office/powerpoint/2010/main" val="150474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750" y="972000"/>
            <a:ext cx="2916000" cy="4500000"/>
          </a:xfrm>
        </p:spPr>
        <p:txBody>
          <a:bodyPr lIns="0" tIns="0" rIns="0" bIns="0"/>
          <a:lstStyle>
            <a:lvl1pPr marL="180000" indent="0">
              <a:lnSpc>
                <a:spcPts val="19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0">
              <a:lnSpc>
                <a:spcPts val="14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  <a:p>
            <a:pPr lvl="1"/>
            <a:r>
              <a:rPr lang="da-DK" dirty="0" smtClean="0"/>
              <a:t>Klik for at redigere andet niveau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39751" y="504000"/>
            <a:ext cx="3095625" cy="187200"/>
          </a:xfrm>
        </p:spPr>
        <p:txBody>
          <a:bodyPr lIns="0" t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"/>
              </a:spcBef>
              <a:buFontTx/>
              <a:buNone/>
              <a:defRPr sz="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660000" y="972000"/>
            <a:ext cx="1944448" cy="450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Billede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5508000" y="6069029"/>
            <a:ext cx="3096000" cy="384307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buFontTx/>
              <a:buNone/>
              <a:defRPr sz="500">
                <a:solidFill>
                  <a:srgbClr val="604E3D"/>
                </a:solidFill>
              </a:defRPr>
            </a:lvl1pPr>
          </a:lstStyle>
          <a:p>
            <a:pPr lvl="0"/>
            <a:r>
              <a:rPr lang="da-DK" dirty="0" smtClean="0"/>
              <a:t>Klik for at redigere teksten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600000" y="972000"/>
            <a:ext cx="2916000" cy="4500000"/>
          </a:xfrm>
        </p:spPr>
        <p:txBody>
          <a:bodyPr lIns="0" tIns="0" rIns="0" bIns="0"/>
          <a:lstStyle>
            <a:lvl1pPr marL="180000" indent="0">
              <a:lnSpc>
                <a:spcPts val="19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0">
              <a:lnSpc>
                <a:spcPts val="14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  <a:p>
            <a:pPr lvl="1"/>
            <a:r>
              <a:rPr lang="da-DK" dirty="0" smtClean="0"/>
              <a:t>Klik for at redigere andet niveau</a:t>
            </a:r>
          </a:p>
        </p:txBody>
      </p:sp>
    </p:spTree>
    <p:extLst>
      <p:ext uri="{BB962C8B-B14F-4D97-AF65-F5344CB8AC3E}">
        <p14:creationId xmlns:p14="http://schemas.microsoft.com/office/powerpoint/2010/main" val="30619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750" y="972000"/>
            <a:ext cx="5040000" cy="4500000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spcAft>
                <a:spcPts val="1000"/>
              </a:spcAft>
              <a:buNone/>
              <a:defRPr sz="3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108000">
              <a:lnSpc>
                <a:spcPts val="1900"/>
              </a:lnSpc>
              <a:spcBef>
                <a:spcPts val="0"/>
              </a:spcBef>
              <a:spcAft>
                <a:spcPts val="700"/>
              </a:spcAft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39751" y="504000"/>
            <a:ext cx="3095625" cy="187200"/>
          </a:xfrm>
        </p:spPr>
        <p:txBody>
          <a:bodyPr lIns="0" t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"/>
              </a:spcBef>
              <a:buFontTx/>
              <a:buNone/>
              <a:defRPr sz="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760000" y="972000"/>
            <a:ext cx="2844449" cy="450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Billede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5508000" y="6069029"/>
            <a:ext cx="3096000" cy="384307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buFontTx/>
              <a:buNone/>
              <a:defRPr sz="500">
                <a:solidFill>
                  <a:srgbClr val="604E3D"/>
                </a:solidFill>
              </a:defRPr>
            </a:lvl1pPr>
          </a:lstStyle>
          <a:p>
            <a:pPr lvl="0"/>
            <a:r>
              <a:rPr lang="da-DK" dirty="0" smtClean="0"/>
              <a:t>Klik for at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89389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39750" y="972000"/>
            <a:ext cx="5040000" cy="4500000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spcBef>
                <a:spcPts val="0"/>
              </a:spcBef>
              <a:spcAft>
                <a:spcPts val="1000"/>
              </a:spcAft>
              <a:buNone/>
              <a:defRPr sz="3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360000" indent="0">
              <a:lnSpc>
                <a:spcPts val="1900"/>
              </a:lnSpc>
              <a:spcBef>
                <a:spcPts val="0"/>
              </a:spcBef>
              <a:spcAft>
                <a:spcPts val="700"/>
              </a:spcAft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540000" indent="54000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Font typeface="Arial"/>
              <a:buChar char="•"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</a:lstStyle>
          <a:p>
            <a:pPr lvl="0"/>
            <a:r>
              <a:rPr lang="da-DK" dirty="0" smtClean="0"/>
              <a:t>Klik for at redigere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39751" y="504000"/>
            <a:ext cx="3095625" cy="187200"/>
          </a:xfrm>
        </p:spPr>
        <p:txBody>
          <a:bodyPr lIns="0" t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120"/>
              </a:spcBef>
              <a:buFontTx/>
              <a:buNone/>
              <a:defRPr sz="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5760000" y="972000"/>
            <a:ext cx="2844449" cy="450000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Billede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5508000" y="6069029"/>
            <a:ext cx="3096000" cy="384307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buFontTx/>
              <a:buNone/>
              <a:defRPr sz="500">
                <a:solidFill>
                  <a:srgbClr val="604E3D"/>
                </a:solidFill>
              </a:defRPr>
            </a:lvl1pPr>
          </a:lstStyle>
          <a:p>
            <a:pPr lvl="0"/>
            <a:r>
              <a:rPr lang="da-DK" dirty="0" smtClean="0"/>
              <a:t>Klik for at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361868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39552" y="2178000"/>
            <a:ext cx="7992888" cy="268829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6000"/>
              </a:lnSpc>
              <a:defRPr sz="4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da-DK" dirty="0" smtClean="0"/>
              <a:t>Klik for at redigere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239365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88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teksten</a:t>
            </a:r>
            <a:endParaRPr lang="en-US" dirty="0" smtClean="0"/>
          </a:p>
          <a:p>
            <a:pPr lvl="1"/>
            <a:r>
              <a:rPr lang="en-US" dirty="0" err="1" smtClean="0"/>
              <a:t>Andet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Fjerde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2D81-F594-4CA2-8266-1BEFF7168A58}" type="datetimeFigureOut">
              <a:rPr lang="da-DK" smtClean="0"/>
              <a:t>13-09-2017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99163-B2B4-4FBB-A541-DB1C09DA865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106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5" r:id="rId4"/>
    <p:sldLayoutId id="2147483664" r:id="rId5"/>
    <p:sldLayoutId id="2147483662" r:id="rId6"/>
    <p:sldLayoutId id="2147483668" r:id="rId7"/>
    <p:sldLayoutId id="214748367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hyperlink" Target="http://www.voksdug.rm.dk/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 smtClean="0"/>
              <a:t>Projektafdelingen</a:t>
            </a:r>
            <a:r>
              <a:rPr lang="en-US" dirty="0" smtClean="0"/>
              <a:t> DNU, 2017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 </a:t>
            </a:r>
            <a:r>
              <a:rPr lang="en-US" dirty="0" err="1" smtClean="0"/>
              <a:t>bærende</a:t>
            </a:r>
            <a:r>
              <a:rPr lang="en-US" dirty="0" smtClean="0"/>
              <a:t> </a:t>
            </a:r>
            <a:r>
              <a:rPr lang="en-US" dirty="0" err="1" smtClean="0"/>
              <a:t>værdier</a:t>
            </a:r>
            <a:r>
              <a:rPr lang="en-US" dirty="0" smtClean="0"/>
              <a:t> over </a:t>
            </a:r>
            <a:r>
              <a:rPr lang="en-US" dirty="0" err="1" smtClean="0"/>
              <a:t>nybyggeri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 err="1" smtClean="0"/>
              <a:t>adfærd</a:t>
            </a:r>
            <a:endParaRPr lang="en-US" dirty="0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4"/>
          </p:nvPr>
        </p:nvSpPr>
        <p:spPr>
          <a:xfrm>
            <a:off x="539552" y="3645024"/>
            <a:ext cx="8064000" cy="1142400"/>
          </a:xfrm>
        </p:spPr>
        <p:txBody>
          <a:bodyPr/>
          <a:lstStyle/>
          <a:p>
            <a:r>
              <a:rPr lang="da-DK" dirty="0" smtClean="0"/>
              <a:t>Kaspar Bo Laursen og Merete Bech, Projektafdelingen for DNU</a:t>
            </a:r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73007"/>
            <a:ext cx="1832744" cy="13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35" y="5487092"/>
            <a:ext cx="2361185" cy="13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7091"/>
            <a:ext cx="1944216" cy="141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5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sz="quarter" idx="10"/>
          </p:nvPr>
        </p:nvSpPr>
        <p:spPr>
          <a:xfrm>
            <a:off x="467544" y="836712"/>
            <a:ext cx="8064000" cy="4752528"/>
          </a:xfrm>
        </p:spPr>
        <p:txBody>
          <a:bodyPr>
            <a:noAutofit/>
          </a:bodyPr>
          <a:lstStyle/>
          <a:p>
            <a:pPr algn="l"/>
            <a:r>
              <a:rPr lang="da-DK" sz="2400" dirty="0" smtClean="0"/>
              <a:t>Det er ikke gået helt som forudsat ! (5 min)</a:t>
            </a:r>
            <a:endParaRPr lang="da-DK" sz="2400" dirty="0"/>
          </a:p>
          <a:p>
            <a:pPr algn="l"/>
            <a:endParaRPr lang="da-DK" sz="2400" dirty="0"/>
          </a:p>
          <a:p>
            <a:pPr algn="l"/>
            <a:r>
              <a:rPr lang="da-DK" sz="2400" dirty="0" smtClean="0"/>
              <a:t>Hvad har vi så lavet?  (10 min) </a:t>
            </a:r>
          </a:p>
          <a:p>
            <a:pPr algn="l"/>
            <a:endParaRPr lang="da-DK" sz="2400" dirty="0"/>
          </a:p>
          <a:p>
            <a:pPr algn="l"/>
            <a:r>
              <a:rPr lang="da-DK" sz="2400" dirty="0" smtClean="0"/>
              <a:t>2 eksempler på problemer, i kraft af, at vi ikke er der hvor vi gerne ville være? (10 min)</a:t>
            </a:r>
          </a:p>
          <a:p>
            <a:pPr algn="l"/>
            <a:endParaRPr lang="da-DK" sz="2400" dirty="0"/>
          </a:p>
          <a:p>
            <a:pPr algn="l"/>
            <a:r>
              <a:rPr lang="da-DK" sz="2400" smtClean="0"/>
              <a:t>Hvordan </a:t>
            </a:r>
            <a:r>
              <a:rPr lang="da-DK" sz="2400" dirty="0" smtClean="0"/>
              <a:t>styrer I? (30 min.)</a:t>
            </a:r>
          </a:p>
          <a:p>
            <a:pPr algn="l"/>
            <a:r>
              <a:rPr lang="da-DK" sz="2400" dirty="0" smtClean="0"/>
              <a:t>- hvem arbejder med det?</a:t>
            </a:r>
          </a:p>
        </p:txBody>
      </p:sp>
      <p:sp>
        <p:nvSpPr>
          <p:cNvPr id="2" name="Tekstboks 1"/>
          <p:cNvSpPr txBox="1"/>
          <p:nvPr/>
        </p:nvSpPr>
        <p:spPr>
          <a:xfrm>
            <a:off x="395536" y="1166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/>
              <a:t>Program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25131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algn="l"/>
            <a:r>
              <a:rPr lang="da-DK" dirty="0"/>
              <a:t>Det er ikke gået helt som forudsat ! </a:t>
            </a:r>
            <a:br>
              <a:rPr lang="da-DK" dirty="0"/>
            </a:b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Principper først vedtaget forsommer 2017</a:t>
            </a:r>
          </a:p>
          <a:p>
            <a:endParaRPr lang="da-DK" dirty="0" smtClean="0"/>
          </a:p>
          <a:p>
            <a:r>
              <a:rPr lang="da-DK" dirty="0" smtClean="0"/>
              <a:t>Ledelsesmæssig forankring væk fra HL</a:t>
            </a:r>
          </a:p>
          <a:p>
            <a:pPr lvl="1"/>
            <a:r>
              <a:rPr lang="da-DK" dirty="0" smtClean="0"/>
              <a:t>udskiftning øverste ledelseslag</a:t>
            </a:r>
          </a:p>
          <a:p>
            <a:pPr lvl="1"/>
            <a:r>
              <a:rPr lang="da-DK" dirty="0" err="1" smtClean="0"/>
              <a:t>Breaking</a:t>
            </a:r>
            <a:r>
              <a:rPr lang="da-DK" dirty="0" smtClean="0"/>
              <a:t> </a:t>
            </a:r>
            <a:r>
              <a:rPr lang="da-DK" dirty="0" err="1" smtClean="0"/>
              <a:t>news</a:t>
            </a:r>
            <a:r>
              <a:rPr lang="da-DK" dirty="0" smtClean="0"/>
              <a:t> ”udskiftning i hele det strategiske ledelseslag”</a:t>
            </a:r>
          </a:p>
          <a:p>
            <a:endParaRPr lang="da-DK" dirty="0" smtClean="0"/>
          </a:p>
          <a:p>
            <a:r>
              <a:rPr lang="da-DK" dirty="0" smtClean="0"/>
              <a:t>Udflytning udsat til (?) 2018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81776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/>
          <a:lstStyle/>
          <a:p>
            <a:r>
              <a:rPr lang="da-DK" b="1" dirty="0"/>
              <a:t>Koncepter &amp; værktøj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20035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UH-u-f_lles-tag-ik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822431"/>
            <a:ext cx="2291953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_Voksdug_CMY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13" y="4044258"/>
            <a:ext cx="1231972" cy="97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-28676" y="4964448"/>
            <a:ext cx="4019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71463" indent="-271463"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eaLnBrk="0" hangingPunct="0"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da-DK" altLang="da-DK" dirty="0">
                <a:latin typeface="Verdana" pitchFamily="34" charset="0"/>
                <a:hlinkClick r:id="rId5" tooltip="http://www.voksdug.rm.dk/"/>
              </a:rPr>
              <a:t>www.voksdug.rm.dk</a:t>
            </a:r>
            <a:r>
              <a:rPr lang="da-DK" altLang="da-DK" dirty="0">
                <a:latin typeface="Verdana" pitchFamily="34" charset="0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42162"/>
            <a:ext cx="2016224" cy="35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DSC021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45" y="5308278"/>
            <a:ext cx="1986525" cy="132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54" y="5308278"/>
            <a:ext cx="1601760" cy="132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DSC0218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07" y="-2438969"/>
            <a:ext cx="1548607" cy="103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70" y="-2310381"/>
            <a:ext cx="1404144" cy="11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 descr="srceendump konceptvideo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865" y="3182384"/>
            <a:ext cx="1896269" cy="208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voksdu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1" y="5443798"/>
            <a:ext cx="2238071" cy="14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19" y="1011675"/>
            <a:ext cx="3616442" cy="203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69" y="3335181"/>
            <a:ext cx="1824254" cy="181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69" y="4807085"/>
            <a:ext cx="1839975" cy="124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0" y="4653136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2014 - </a:t>
            </a:r>
            <a:r>
              <a:rPr lang="da-DK" dirty="0" err="1" smtClean="0"/>
              <a:t>dd</a:t>
            </a:r>
            <a:endParaRPr lang="da-DK" dirty="0"/>
          </a:p>
        </p:txBody>
      </p:sp>
      <p:sp>
        <p:nvSpPr>
          <p:cNvPr id="16" name="Tekstboks 15"/>
          <p:cNvSpPr txBox="1"/>
          <p:nvPr/>
        </p:nvSpPr>
        <p:spPr>
          <a:xfrm>
            <a:off x="4572000" y="764704"/>
            <a:ext cx="190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2009 -2012</a:t>
            </a:r>
            <a:endParaRPr lang="da-DK" dirty="0"/>
          </a:p>
        </p:txBody>
      </p:sp>
      <p:sp>
        <p:nvSpPr>
          <p:cNvPr id="17" name="Tekstboks 16"/>
          <p:cNvSpPr txBox="1"/>
          <p:nvPr/>
        </p:nvSpPr>
        <p:spPr>
          <a:xfrm>
            <a:off x="7941007" y="764704"/>
            <a:ext cx="120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2017</a:t>
            </a:r>
            <a:endParaRPr lang="da-DK" dirty="0"/>
          </a:p>
        </p:txBody>
      </p:sp>
      <p:sp>
        <p:nvSpPr>
          <p:cNvPr id="18" name="Tekstboks 17"/>
          <p:cNvSpPr txBox="1"/>
          <p:nvPr/>
        </p:nvSpPr>
        <p:spPr>
          <a:xfrm>
            <a:off x="4572000" y="3182384"/>
            <a:ext cx="154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2014 - </a:t>
            </a:r>
            <a:r>
              <a:rPr lang="da-DK" dirty="0" err="1" smtClean="0"/>
              <a:t>dd</a:t>
            </a:r>
            <a:endParaRPr lang="da-DK" dirty="0"/>
          </a:p>
        </p:txBody>
      </p:sp>
      <p:sp>
        <p:nvSpPr>
          <p:cNvPr id="19" name="Rektangel 18"/>
          <p:cNvSpPr/>
          <p:nvPr/>
        </p:nvSpPr>
        <p:spPr>
          <a:xfrm>
            <a:off x="292899" y="373992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2014 - </a:t>
            </a:r>
            <a:r>
              <a:rPr lang="da-DK" dirty="0" err="1" smtClean="0"/>
              <a:t>dd</a:t>
            </a:r>
            <a:endParaRPr lang="da-DK" dirty="0"/>
          </a:p>
        </p:txBody>
      </p:sp>
      <p:sp>
        <p:nvSpPr>
          <p:cNvPr id="20" name="Tekstboks 19"/>
          <p:cNvSpPr txBox="1"/>
          <p:nvPr/>
        </p:nvSpPr>
        <p:spPr>
          <a:xfrm>
            <a:off x="5343417" y="4964448"/>
            <a:ext cx="187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2012 - </a:t>
            </a:r>
            <a:r>
              <a:rPr lang="da-DK" dirty="0" err="1" smtClean="0"/>
              <a:t>dd</a:t>
            </a:r>
            <a:endParaRPr lang="da-DK" dirty="0"/>
          </a:p>
        </p:txBody>
      </p:sp>
      <p:sp>
        <p:nvSpPr>
          <p:cNvPr id="21" name="Tekstboks 20"/>
          <p:cNvSpPr txBox="1"/>
          <p:nvPr/>
        </p:nvSpPr>
        <p:spPr>
          <a:xfrm>
            <a:off x="5940152" y="33670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2015 – d.d.</a:t>
            </a:r>
            <a:endParaRPr lang="da-DK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04" y="1079247"/>
            <a:ext cx="1831165" cy="107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kstboks 21"/>
          <p:cNvSpPr txBox="1"/>
          <p:nvPr/>
        </p:nvSpPr>
        <p:spPr>
          <a:xfrm>
            <a:off x="1691680" y="836712"/>
            <a:ext cx="123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2009-10</a:t>
            </a:r>
            <a:endParaRPr lang="da-DK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85" y="5623078"/>
            <a:ext cx="1766599" cy="128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kstboks 23"/>
          <p:cNvSpPr txBox="1"/>
          <p:nvPr/>
        </p:nvSpPr>
        <p:spPr>
          <a:xfrm>
            <a:off x="2661385" y="5430853"/>
            <a:ext cx="79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2013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9802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7300"/>
          </a:xfrm>
        </p:spPr>
        <p:txBody>
          <a:bodyPr/>
          <a:lstStyle/>
          <a:p>
            <a:r>
              <a:rPr lang="da-DK" altLang="da-DK" b="1" dirty="0" smtClean="0">
                <a:latin typeface="+mj-lt"/>
                <a:ea typeface="ＭＳ Ｐゴシック" pitchFamily="34" charset="-128"/>
              </a:rPr>
              <a:t>Fra bygningsprincipper til </a:t>
            </a:r>
            <a:br>
              <a:rPr lang="da-DK" altLang="da-DK" b="1" dirty="0" smtClean="0">
                <a:latin typeface="+mj-lt"/>
                <a:ea typeface="ＭＳ Ｐゴシック" pitchFamily="34" charset="-128"/>
              </a:rPr>
            </a:br>
            <a:r>
              <a:rPr lang="da-DK" altLang="da-DK" b="1" dirty="0" smtClean="0">
                <a:latin typeface="+mj-lt"/>
                <a:ea typeface="ＭＳ Ｐゴシック" pitchFamily="34" charset="-128"/>
              </a:rPr>
              <a:t>7 driftsprincipper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>
          <a:xfrm>
            <a:off x="473076" y="2120898"/>
            <a:ext cx="8270875" cy="367823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Verdana" pitchFamily="34" charset="0"/>
              <a:buAutoNum type="arabicPeriod"/>
            </a:pPr>
            <a:r>
              <a:rPr lang="da-DK" altLang="da-DK" sz="2700" i="1" dirty="0" smtClean="0">
                <a:ea typeface="ＭＳ Ｐゴシック" pitchFamily="34" charset="-128"/>
              </a:rPr>
              <a:t>Dokumentation tæt på patienten </a:t>
            </a:r>
            <a:endParaRPr lang="da-DK" altLang="da-DK" sz="2200" i="1" dirty="0" smtClean="0">
              <a:ea typeface="ＭＳ Ｐゴシック" pitchFamily="34" charset="-128"/>
            </a:endParaRPr>
          </a:p>
          <a:p>
            <a:pPr marL="514350" indent="-514350">
              <a:buFont typeface="Verdana" pitchFamily="34" charset="0"/>
              <a:buAutoNum type="arabicPeriod"/>
            </a:pPr>
            <a:r>
              <a:rPr lang="da-DK" altLang="da-DK" sz="2700" dirty="0" smtClean="0">
                <a:ea typeface="ＭＳ Ｐゴシック" pitchFamily="34" charset="-128"/>
              </a:rPr>
              <a:t>Vi deler lokaler og udstyr </a:t>
            </a:r>
            <a:endParaRPr lang="da-DK" altLang="da-DK" sz="2100" dirty="0" smtClean="0">
              <a:ea typeface="ＭＳ Ｐゴシック" pitchFamily="34" charset="-128"/>
            </a:endParaRPr>
          </a:p>
          <a:p>
            <a:pPr marL="514350" indent="-514350">
              <a:buFont typeface="Verdana" pitchFamily="34" charset="0"/>
              <a:buAutoNum type="arabicPeriod"/>
            </a:pPr>
            <a:r>
              <a:rPr lang="da-DK" altLang="da-DK" sz="2700" i="1" dirty="0" err="1" smtClean="0">
                <a:ea typeface="ＭＳ Ｐゴシック" pitchFamily="34" charset="-128"/>
              </a:rPr>
              <a:t>Sammedags</a:t>
            </a:r>
            <a:r>
              <a:rPr lang="da-DK" altLang="da-DK" sz="2700" i="1" dirty="0" smtClean="0">
                <a:ea typeface="ＭＳ Ｐゴシック" pitchFamily="34" charset="-128"/>
              </a:rPr>
              <a:t> forløb </a:t>
            </a:r>
            <a:endParaRPr lang="da-DK" altLang="da-DK" sz="2200" i="1" dirty="0" smtClean="0">
              <a:ea typeface="ＭＳ Ｐゴシック" pitchFamily="34" charset="-128"/>
            </a:endParaRPr>
          </a:p>
          <a:p>
            <a:pPr marL="514350" indent="-514350">
              <a:buFont typeface="Verdana" pitchFamily="34" charset="0"/>
              <a:buAutoNum type="arabicPeriod"/>
            </a:pPr>
            <a:r>
              <a:rPr lang="da-DK" altLang="da-DK" sz="2700" i="1" dirty="0" smtClean="0">
                <a:ea typeface="ＭＳ Ｐゴシック" pitchFamily="34" charset="-128"/>
              </a:rPr>
              <a:t>Rette patient, på rette sted, til rette tid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da-DK" altLang="da-DK" sz="2700" dirty="0" smtClean="0">
                <a:ea typeface="ＭＳ Ｐゴシック" pitchFamily="34" charset="-128"/>
              </a:rPr>
              <a:t>Rette serviceydelse og varer, på rette sted, til rette tid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da-DK" altLang="da-DK" sz="2700" dirty="0" smtClean="0">
                <a:ea typeface="ＭＳ Ｐゴシック" pitchFamily="34" charset="-128"/>
              </a:rPr>
              <a:t>Udnyt tilstedeværende og ny teknologi optimalt</a:t>
            </a:r>
          </a:p>
          <a:p>
            <a:pPr marL="514350" indent="-514350">
              <a:buFont typeface="Verdana" pitchFamily="34" charset="0"/>
              <a:buAutoNum type="arabicPeriod"/>
            </a:pPr>
            <a:r>
              <a:rPr lang="da-DK" altLang="da-DK" sz="2700" dirty="0" smtClean="0">
                <a:ea typeface="ＭＳ Ｐゴシック" pitchFamily="34" charset="-128"/>
              </a:rPr>
              <a:t>Nytænk patientforløb</a:t>
            </a:r>
          </a:p>
          <a:p>
            <a:pPr marL="514350" indent="-514350"/>
            <a:endParaRPr lang="da-DK" altLang="da-DK" sz="2600" dirty="0" smtClean="0">
              <a:ea typeface="ＭＳ Ｐゴシック" pitchFamily="34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620688"/>
            <a:ext cx="266771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5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89"/>
          </a:xfrm>
        </p:spPr>
        <p:txBody>
          <a:bodyPr>
            <a:normAutofit fontScale="90000"/>
          </a:bodyPr>
          <a:lstStyle/>
          <a:p>
            <a:pPr algn="l"/>
            <a:r>
              <a:rPr lang="da-DK" b="1" dirty="0"/>
              <a:t>2 eksempler </a:t>
            </a:r>
            <a:r>
              <a:rPr lang="da-DK" b="1" dirty="0" smtClean="0"/>
              <a:t>på, </a:t>
            </a:r>
            <a:r>
              <a:rPr lang="da-DK" b="1" dirty="0"/>
              <a:t>at vi ikke er </a:t>
            </a:r>
            <a:r>
              <a:rPr lang="da-DK" b="1" dirty="0" smtClean="0"/>
              <a:t>der, </a:t>
            </a:r>
            <a:r>
              <a:rPr lang="da-DK" b="1" dirty="0"/>
              <a:t>hvor vi gerne ville </a:t>
            </a:r>
            <a:r>
              <a:rPr lang="da-DK" b="1" dirty="0" smtClean="0"/>
              <a:t>være! 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Ambulatorieafvikling</a:t>
            </a:r>
          </a:p>
          <a:p>
            <a:pPr lvl="1"/>
            <a:r>
              <a:rPr lang="da-DK" dirty="0" smtClean="0"/>
              <a:t>selvregistrering (IT) og flow</a:t>
            </a:r>
          </a:p>
          <a:p>
            <a:pPr lvl="1"/>
            <a:r>
              <a:rPr lang="da-DK" dirty="0" smtClean="0"/>
              <a:t>hvem skal flytte sig patienter eller personale</a:t>
            </a:r>
          </a:p>
          <a:p>
            <a:pPr lvl="1"/>
            <a:r>
              <a:rPr lang="da-DK" dirty="0" smtClean="0"/>
              <a:t>hvem er der brug for i UB rum</a:t>
            </a:r>
          </a:p>
          <a:p>
            <a:pPr lvl="1"/>
            <a:r>
              <a:rPr lang="da-DK" dirty="0" smtClean="0"/>
              <a:t>flow klinik, BDA, prøvetagning (ansvar)</a:t>
            </a:r>
          </a:p>
          <a:p>
            <a:pPr lvl="1"/>
            <a:r>
              <a:rPr lang="da-DK" dirty="0" smtClean="0"/>
              <a:t>afklaring af hurtige prøvesvar</a:t>
            </a:r>
          </a:p>
          <a:p>
            <a:pPr lvl="1"/>
            <a:endParaRPr lang="da-DK" dirty="0"/>
          </a:p>
          <a:p>
            <a:pPr marL="457200" lvl="1" indent="0">
              <a:buNone/>
            </a:pPr>
            <a:r>
              <a:rPr lang="da-DK" dirty="0" smtClean="0"/>
              <a:t>Timing</a:t>
            </a:r>
          </a:p>
          <a:p>
            <a:pPr marL="457200" lvl="1" indent="0">
              <a:buNone/>
            </a:pPr>
            <a:r>
              <a:rPr lang="da-DK" dirty="0"/>
              <a:t>H</a:t>
            </a:r>
            <a:r>
              <a:rPr lang="da-DK" dirty="0" smtClean="0"/>
              <a:t>vem driver processen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3760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24544" y="701824"/>
            <a:ext cx="8229600" cy="1143000"/>
          </a:xfrm>
        </p:spPr>
        <p:txBody>
          <a:bodyPr/>
          <a:lstStyle/>
          <a:p>
            <a:pPr marL="514350" indent="-514350"/>
            <a:r>
              <a:rPr lang="da-DK" altLang="da-DK" i="1" dirty="0" smtClean="0">
                <a:ea typeface="ＭＳ Ｐゴシック" pitchFamily="34" charset="-128"/>
              </a:rPr>
              <a:t>Dokumentation </a:t>
            </a:r>
            <a:r>
              <a:rPr lang="da-DK" altLang="da-DK" i="1" dirty="0">
                <a:ea typeface="ＭＳ Ｐゴシック" pitchFamily="34" charset="-128"/>
              </a:rPr>
              <a:t>tæt på patienten </a:t>
            </a:r>
            <a:endParaRPr lang="da-DK" altLang="da-DK" sz="2400" i="1" dirty="0">
              <a:ea typeface="ＭＳ Ｐゴシック" pitchFamily="34" charset="-128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Fagligt forskellige holdninger</a:t>
            </a:r>
          </a:p>
          <a:p>
            <a:pPr lvl="1"/>
            <a:r>
              <a:rPr lang="da-DK" dirty="0" smtClean="0"/>
              <a:t>respekt for patienten og involvering af patient</a:t>
            </a:r>
          </a:p>
          <a:p>
            <a:pPr lvl="1"/>
            <a:r>
              <a:rPr lang="da-DK" dirty="0" smtClean="0"/>
              <a:t>tryghed ved at dokumentere i fagligt miljø</a:t>
            </a:r>
          </a:p>
          <a:p>
            <a:pPr lvl="1"/>
            <a:r>
              <a:rPr lang="da-DK" dirty="0" smtClean="0"/>
              <a:t>tilpasning af stuegang</a:t>
            </a:r>
          </a:p>
          <a:p>
            <a:pPr lvl="1"/>
            <a:endParaRPr lang="da-DK" dirty="0"/>
          </a:p>
          <a:p>
            <a:r>
              <a:rPr lang="da-DK" dirty="0" smtClean="0"/>
              <a:t>Ikke plads til dokumentation i teamrum</a:t>
            </a:r>
          </a:p>
          <a:p>
            <a:endParaRPr lang="da-DK" dirty="0"/>
          </a:p>
          <a:p>
            <a:r>
              <a:rPr lang="da-DK" dirty="0" smtClean="0"/>
              <a:t>Arbejdsmiljø</a:t>
            </a:r>
          </a:p>
          <a:p>
            <a:pPr lvl="1"/>
            <a:r>
              <a:rPr lang="da-DK" dirty="0" smtClean="0"/>
              <a:t>bygget til ”tablet” – EPJ vogn</a:t>
            </a:r>
          </a:p>
          <a:p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683568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2 eksempler </a:t>
            </a:r>
            <a:r>
              <a:rPr lang="da-DK" sz="2400" b="1" dirty="0" smtClean="0"/>
              <a:t>på, </a:t>
            </a:r>
            <a:r>
              <a:rPr lang="da-DK" sz="2400" b="1" dirty="0"/>
              <a:t>at vi ikke er der hvor vi gerne ville være? 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38299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Spørgsmål til drøftelse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Har vi haft et realistisk ambitionsniveau eller kunne vi have opnået mere?</a:t>
            </a:r>
          </a:p>
          <a:p>
            <a:endParaRPr lang="da-DK" dirty="0"/>
          </a:p>
          <a:p>
            <a:r>
              <a:rPr lang="da-DK" dirty="0" smtClean="0"/>
              <a:t>Hvad styrer I efter?</a:t>
            </a:r>
          </a:p>
          <a:p>
            <a:endParaRPr lang="da-DK" dirty="0"/>
          </a:p>
          <a:p>
            <a:r>
              <a:rPr lang="da-DK" dirty="0" smtClean="0"/>
              <a:t>Hvem arbejder med det?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4162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388&quot;&gt;&lt;property id=&quot;20148&quot; value=&quot;5&quot;/&gt;&lt;property id=&quot;20300&quot; value=&quot;Slide 2&quot;/&gt;&lt;property id=&quot;20307&quot; value=&quot;280&quot;/&gt;&lt;/object&gt;&lt;object type=&quot;3&quot; unique_id=&quot;51706&quot;&gt;&lt;property id=&quot;20148&quot; value=&quot;5&quot;/&gt;&lt;property id=&quot;20300&quot; value=&quot;Slide 4 - &amp;quot;Koncepter &amp;amp; værktøj&amp;quot;&quot;/&gt;&lt;property id=&quot;20307&quot; value=&quot;282&quot;/&gt;&lt;/object&gt;&lt;object type=&quot;3&quot; unique_id=&quot;51883&quot;&gt;&lt;property id=&quot;20148&quot; value=&quot;5&quot;/&gt;&lt;property id=&quot;20300&quot; value=&quot;Slide 8 - &amp;quot;Spørgsmål til drøftelse&amp;quot;&quot;/&gt;&lt;property id=&quot;20307&quot; value=&quot;285&quot;/&gt;&lt;/object&gt;&lt;object type=&quot;3&quot; unique_id=&quot;51992&quot;&gt;&lt;property id=&quot;20148&quot; value=&quot;5&quot;/&gt;&lt;property id=&quot;20300&quot; value=&quot;Slide 5 - &amp;quot;Fra bygningsprincipper til &amp;#x0D;&amp;#x0A;7 driftsprincipper&amp;quot;&quot;/&gt;&lt;property id=&quot;20307&quot; value=&quot;286&quot;/&gt;&lt;/object&gt;&lt;object type=&quot;3&quot; unique_id=&quot;52188&quot;&gt;&lt;property id=&quot;20148&quot; value=&quot;5&quot;/&gt;&lt;property id=&quot;20300&quot; value=&quot;Slide 3 - &amp;quot;Det er ikke gået helt som forudsat ! &amp;#x0D;&amp;#x0A;&amp;quot;&quot;/&gt;&lt;property id=&quot;20307&quot; value=&quot;292&quot;/&gt;&lt;/object&gt;&lt;object type=&quot;3&quot; unique_id=&quot;52189&quot;&gt;&lt;property id=&quot;20148&quot; value=&quot;5&quot;/&gt;&lt;property id=&quot;20300&quot; value=&quot;Slide 6 - &amp;quot;2 eksempler på, at vi ikke er der, hvor vi gerne ville være! &amp;quot;&quot;/&gt;&lt;property id=&quot;20307&quot; value=&quot;290&quot;/&gt;&lt;/object&gt;&lt;object type=&quot;3&quot; unique_id=&quot;52190&quot;&gt;&lt;property id=&quot;20148&quot; value=&quot;5&quot;/&gt;&lt;property id=&quot;20300&quot; value=&quot;Slide 7 - &amp;quot;Dokumentation tæt på patienten &amp;quot;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80122"/>
      </a:dk2>
      <a:lt2>
        <a:srgbClr val="604E3D"/>
      </a:lt2>
      <a:accent1>
        <a:srgbClr val="5F503F"/>
      </a:accent1>
      <a:accent2>
        <a:srgbClr val="D0CDB7"/>
      </a:accent2>
      <a:accent3>
        <a:srgbClr val="211C14"/>
      </a:accent3>
      <a:accent4>
        <a:srgbClr val="211A10"/>
      </a:accent4>
      <a:accent5>
        <a:srgbClr val="474847"/>
      </a:accent5>
      <a:accent6>
        <a:srgbClr val="757776"/>
      </a:accent6>
      <a:hlink>
        <a:srgbClr val="004A68"/>
      </a:hlink>
      <a:folHlink>
        <a:srgbClr val="00354A"/>
      </a:folHlink>
    </a:clrScheme>
    <a:fontScheme name="Overskrif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398</Words>
  <Application>Microsoft Office PowerPoint</Application>
  <PresentationFormat>Skærmshow (4:3)</PresentationFormat>
  <Paragraphs>73</Paragraphs>
  <Slides>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Verdana</vt:lpstr>
      <vt:lpstr>Wingdings</vt:lpstr>
      <vt:lpstr>Office Theme</vt:lpstr>
      <vt:lpstr>PowerPoint-præsentation</vt:lpstr>
      <vt:lpstr>PowerPoint-præsentation</vt:lpstr>
      <vt:lpstr>Det er ikke gået helt som forudsat !  </vt:lpstr>
      <vt:lpstr>Koncepter &amp; værktøj</vt:lpstr>
      <vt:lpstr>Fra bygningsprincipper til  7 driftsprincipper</vt:lpstr>
      <vt:lpstr>2 eksempler på, at vi ikke er der, hvor vi gerne ville være! </vt:lpstr>
      <vt:lpstr>Dokumentation tæt på patienten </vt:lpstr>
      <vt:lpstr>Spørgsmål til drøftelse</vt:lpstr>
    </vt:vector>
  </TitlesOfParts>
  <Company>CSC Scandihealth A/S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Kasper Frost Soegaard</dc:creator>
  <cp:lastModifiedBy>Julie Schmidt Christensen</cp:lastModifiedBy>
  <cp:revision>351</cp:revision>
  <cp:lastPrinted>2017-08-28T14:19:46Z</cp:lastPrinted>
  <dcterms:created xsi:type="dcterms:W3CDTF">2013-10-08T18:59:18Z</dcterms:created>
  <dcterms:modified xsi:type="dcterms:W3CDTF">2017-09-13T08:11:30Z</dcterms:modified>
</cp:coreProperties>
</file>