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sldIdLst>
    <p:sldId id="283" r:id="rId2"/>
    <p:sldId id="288" r:id="rId3"/>
    <p:sldId id="287" r:id="rId4"/>
    <p:sldId id="289" r:id="rId5"/>
    <p:sldId id="285" r:id="rId6"/>
    <p:sldId id="284" r:id="rId7"/>
    <p:sldId id="286" r:id="rId8"/>
    <p:sldId id="290" r:id="rId9"/>
    <p:sldId id="291" r:id="rId10"/>
    <p:sldId id="292" r:id="rId11"/>
    <p:sldId id="293" r:id="rId12"/>
    <p:sldId id="294" r:id="rId13"/>
    <p:sldId id="295" r:id="rId14"/>
  </p:sldIdLst>
  <p:sldSz cx="9144000" cy="6858000" type="screen4x3"/>
  <p:notesSz cx="6946900" cy="100838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018"/>
    <a:srgbClr val="7A905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9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07" tIns="48654" rIns="97307" bIns="48654" numCol="1" anchor="t" anchorCtr="0" compatLnSpc="1">
            <a:prstTxWarp prst="textNoShape">
              <a:avLst/>
            </a:prstTxWarp>
          </a:bodyPr>
          <a:lstStyle>
            <a:lvl1pPr defTabSz="973138">
              <a:defRPr sz="1300">
                <a:latin typeface="Times" pitchFamily="18" charset="0"/>
              </a:defRPr>
            </a:lvl1pPr>
          </a:lstStyle>
          <a:p>
            <a:endParaRPr lang="da-DK" alt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07" tIns="48654" rIns="97307" bIns="4865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>
                <a:latin typeface="Times" pitchFamily="18" charset="0"/>
              </a:defRPr>
            </a:lvl1pPr>
          </a:lstStyle>
          <a:p>
            <a:endParaRPr lang="da-DK" alt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55650"/>
            <a:ext cx="5041900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789488"/>
            <a:ext cx="5095875" cy="453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07" tIns="48654" rIns="97307" bIns="48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Click to edit Master text styles</a:t>
            </a:r>
          </a:p>
          <a:p>
            <a:pPr lvl="1"/>
            <a:r>
              <a:rPr lang="da-DK" altLang="da-DK" smtClean="0"/>
              <a:t>Second level</a:t>
            </a:r>
          </a:p>
          <a:p>
            <a:pPr lvl="2"/>
            <a:r>
              <a:rPr lang="da-DK" altLang="da-DK" smtClean="0"/>
              <a:t>Third level</a:t>
            </a:r>
          </a:p>
          <a:p>
            <a:pPr lvl="3"/>
            <a:r>
              <a:rPr lang="da-DK" altLang="da-DK" smtClean="0"/>
              <a:t>Fourth level</a:t>
            </a:r>
          </a:p>
          <a:p>
            <a:pPr lvl="4"/>
            <a:r>
              <a:rPr lang="da-DK" altLang="da-DK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99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07" tIns="48654" rIns="97307" bIns="48654" numCol="1" anchor="b" anchorCtr="0" compatLnSpc="1">
            <a:prstTxWarp prst="textNoShape">
              <a:avLst/>
            </a:prstTxWarp>
          </a:bodyPr>
          <a:lstStyle>
            <a:lvl1pPr defTabSz="973138">
              <a:defRPr sz="1300">
                <a:latin typeface="Times" pitchFamily="18" charset="0"/>
              </a:defRPr>
            </a:lvl1pPr>
          </a:lstStyle>
          <a:p>
            <a:endParaRPr lang="da-DK" alt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9578975"/>
            <a:ext cx="30099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07" tIns="48654" rIns="97307" bIns="4865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>
                <a:latin typeface="Times" pitchFamily="18" charset="0"/>
              </a:defRPr>
            </a:lvl1pPr>
          </a:lstStyle>
          <a:p>
            <a:fld id="{51E9D20B-4FB4-4185-AB20-B35178AB91BE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743647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278F9-CC1C-4767-AEA2-7713054E3D6C}" type="slidenum">
              <a:rPr lang="da-DK" altLang="da-DK"/>
              <a:pPr/>
              <a:t>6</a:t>
            </a:fld>
            <a:endParaRPr lang="da-DK" altLang="da-DK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023" name="Group 111"/>
          <p:cNvGrpSpPr>
            <a:grpSpLocks/>
          </p:cNvGrpSpPr>
          <p:nvPr/>
        </p:nvGrpSpPr>
        <p:grpSpPr bwMode="auto">
          <a:xfrm>
            <a:off x="-9636125" y="-122238"/>
            <a:ext cx="22888575" cy="9263063"/>
            <a:chOff x="-6070" y="-77"/>
            <a:chExt cx="14418" cy="5835"/>
          </a:xfrm>
        </p:grpSpPr>
        <p:sp>
          <p:nvSpPr>
            <p:cNvPr id="38919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5781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da-DK" altLang="da-DK"/>
                <a:t> </a:t>
              </a:r>
            </a:p>
          </p:txBody>
        </p:sp>
        <p:sp>
          <p:nvSpPr>
            <p:cNvPr id="38998" name="Freeform 86"/>
            <p:cNvSpPr>
              <a:spLocks noChangeAspect="1" noEditPoints="1"/>
            </p:cNvSpPr>
            <p:nvPr userDrawn="1"/>
          </p:nvSpPr>
          <p:spPr bwMode="auto">
            <a:xfrm>
              <a:off x="988" y="112"/>
              <a:ext cx="7360" cy="5646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97" name="Freeform 85"/>
            <p:cNvSpPr>
              <a:spLocks noChangeAspect="1"/>
            </p:cNvSpPr>
            <p:nvPr userDrawn="1"/>
          </p:nvSpPr>
          <p:spPr bwMode="auto">
            <a:xfrm>
              <a:off x="3935" y="-77"/>
              <a:ext cx="2098" cy="451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chemeClr val="bg1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96" name="Freeform 84"/>
            <p:cNvSpPr>
              <a:spLocks noChangeAspect="1"/>
            </p:cNvSpPr>
            <p:nvPr userDrawn="1"/>
          </p:nvSpPr>
          <p:spPr bwMode="auto">
            <a:xfrm>
              <a:off x="-6070" y="143"/>
              <a:ext cx="8018" cy="5096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38973" name="Group 61"/>
          <p:cNvGrpSpPr>
            <a:grpSpLocks noChangeAspect="1"/>
          </p:cNvGrpSpPr>
          <p:nvPr/>
        </p:nvGrpSpPr>
        <p:grpSpPr bwMode="auto">
          <a:xfrm>
            <a:off x="4652963" y="1077913"/>
            <a:ext cx="3640137" cy="1770062"/>
            <a:chOff x="2425" y="7208"/>
            <a:chExt cx="7069" cy="3441"/>
          </a:xfrm>
        </p:grpSpPr>
        <p:sp>
          <p:nvSpPr>
            <p:cNvPr id="38974" name="Freeform 6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75" name="Freeform 6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76" name="Freeform 6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77" name="Freeform 6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78" name="Freeform 6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79" name="Freeform 6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0" name="Freeform 6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1" name="Freeform 6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2" name="Freeform 7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3" name="Freeform 7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4" name="Freeform 7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5" name="Freeform 7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6" name="Freeform 7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7" name="Freeform 7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8" name="Freeform 7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89" name="Rectangle 7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90" name="Rectangle 7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91" name="Freeform 7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92" name="Freeform 8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993" name="Freeform 8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38994" name="Rectangle 8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altLang="da-DK"/>
              <a:t>www.regionmidtjylland.dk</a:t>
            </a:r>
          </a:p>
        </p:txBody>
      </p:sp>
      <p:sp>
        <p:nvSpPr>
          <p:cNvPr id="39024" name="Rectangle 112"/>
          <p:cNvSpPr>
            <a:spLocks noGrp="1" noChangeArrowheads="1"/>
          </p:cNvSpPr>
          <p:nvPr>
            <p:ph type="ctrTitle" sz="quarter"/>
          </p:nvPr>
        </p:nvSpPr>
        <p:spPr>
          <a:xfrm>
            <a:off x="898525" y="3813175"/>
            <a:ext cx="7377113" cy="1439863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43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altLang="da-DK" noProof="0" smtClean="0"/>
              <a:t>Klik for at redigere i master</a:t>
            </a:r>
            <a:endParaRPr lang="da-DK" altLang="da-DK" noProof="0" smtClean="0"/>
          </a:p>
        </p:txBody>
      </p:sp>
      <p:sp>
        <p:nvSpPr>
          <p:cNvPr id="39025" name="Rectangle 1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98525" y="5397500"/>
            <a:ext cx="7377113" cy="719138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da-DK" altLang="da-DK" noProof="0" smtClean="0"/>
              <a:t>Klik for at redigere i master</a:t>
            </a:r>
            <a:endParaRPr lang="da-DK" altLang="da-DK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25E688-3292-4B89-A55F-F673B9B50135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97469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118225" y="1187450"/>
            <a:ext cx="1798638" cy="498157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19138" y="1187450"/>
            <a:ext cx="5246687" cy="498157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0C3252-0093-4A11-90D8-B858F349C4A5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146783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812FDB-CFCD-41F2-85DF-563ADE85FB7D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311122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B88B17-E14A-4FE0-AAAF-4A861BE6CA30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134948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2159000"/>
            <a:ext cx="3522662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394200" y="2159000"/>
            <a:ext cx="3522663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D79E1D-0B9E-4D9B-AEDD-0D0AEC4820D1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34418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265A4F-B842-441F-9EDC-B569EE24B491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155678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CBDCE0-56F7-4E04-AD88-A54675B987F8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354467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F63634-42D9-4EE4-8FFC-B9A4212A2F86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154543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0B9235-268C-4525-BD55-F50D689CE780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7842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E350EC-4B87-4624-8DB4-80B19BDC8EBF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73991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187450"/>
            <a:ext cx="71977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2159000"/>
            <a:ext cx="719772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8925" y="6332538"/>
            <a:ext cx="23241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fld id="{72D44990-1282-4960-A3C7-978D7B9C46E4}" type="slidenum">
              <a:rPr lang="da-DK" altLang="da-DK"/>
              <a:pPr/>
              <a:t>‹nr.›</a:t>
            </a:fld>
            <a:r>
              <a:rPr lang="da-DK" altLang="da-DK"/>
              <a:t>  ▪  www.regionmidtjylland.dk</a:t>
            </a:r>
          </a:p>
        </p:txBody>
      </p:sp>
      <p:grpSp>
        <p:nvGrpSpPr>
          <p:cNvPr id="38019" name="Group 131"/>
          <p:cNvGrpSpPr>
            <a:grpSpLocks noChangeAspect="1"/>
          </p:cNvGrpSpPr>
          <p:nvPr/>
        </p:nvGrpSpPr>
        <p:grpSpPr bwMode="auto">
          <a:xfrm>
            <a:off x="7877175" y="196850"/>
            <a:ext cx="1071563" cy="520700"/>
            <a:chOff x="2425" y="7208"/>
            <a:chExt cx="7069" cy="3441"/>
          </a:xfrm>
        </p:grpSpPr>
        <p:sp>
          <p:nvSpPr>
            <p:cNvPr id="38020" name="Freeform 13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1" name="Freeform 13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2" name="Freeform 13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3" name="Freeform 13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4" name="Freeform 13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5" name="Freeform 13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6" name="Freeform 13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7" name="Freeform 13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8" name="Freeform 14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9" name="Freeform 14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0" name="Freeform 14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1" name="Freeform 14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2" name="Freeform 14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3" name="Freeform 14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4" name="Freeform 14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5" name="Rectangle 14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6" name="Rectangle 14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7" name="Freeform 14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8" name="Freeform 15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9" name="Freeform 15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3050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343025" indent="-18097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92300" indent="-1825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3320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7892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32464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7036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41608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m.dk/siteassets/om-os/organisation/koncernoekonomi/byggeriejendomme/godkendte-designguides/ensengsstue-med-toilet-bad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altLang="da-DK"/>
              <a:t>www.regionmidtjylland.dk</a:t>
            </a:r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altLang="da-DK" dirty="0" smtClean="0"/>
              <a:t>Klinisk d</a:t>
            </a:r>
            <a:r>
              <a:rPr lang="da-DK" altLang="da-DK" dirty="0" smtClean="0"/>
              <a:t>okumentation på </a:t>
            </a:r>
            <a:r>
              <a:rPr lang="da-DK" altLang="da-DK" dirty="0" err="1" smtClean="0"/>
              <a:t>ensengsstuen</a:t>
            </a:r>
            <a:endParaRPr lang="da-DK" altLang="da-DK" dirty="0"/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Generelle observationer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Hurtigt login</a:t>
            </a:r>
          </a:p>
          <a:p>
            <a:pPr marL="0" indent="0">
              <a:buNone/>
            </a:pPr>
            <a:r>
              <a:rPr lang="da-DK" dirty="0" smtClean="0"/>
              <a:t>Løbende og dynamisk visning af værdier</a:t>
            </a:r>
          </a:p>
          <a:p>
            <a:pPr marL="0" indent="0">
              <a:buNone/>
            </a:pPr>
            <a:r>
              <a:rPr lang="da-DK" dirty="0" smtClean="0"/>
              <a:t>Automatisk genereret data (TOKS og lign.)</a:t>
            </a:r>
          </a:p>
          <a:p>
            <a:pPr marL="0" indent="0">
              <a:buNone/>
            </a:pPr>
            <a:r>
              <a:rPr lang="da-DK" dirty="0" smtClean="0"/>
              <a:t>Automatisk registrering af personale på stuen</a:t>
            </a:r>
          </a:p>
          <a:p>
            <a:pPr marL="0" indent="0">
              <a:buNone/>
            </a:pPr>
            <a:r>
              <a:rPr lang="da-DK" dirty="0" smtClean="0"/>
              <a:t>Patientgenereret data (smerte, befindende...)</a:t>
            </a:r>
          </a:p>
          <a:p>
            <a:pPr marL="0" indent="0">
              <a:buNone/>
            </a:pPr>
            <a:r>
              <a:rPr lang="da-DK" dirty="0" smtClean="0"/>
              <a:t>Strømlinet bestilling (blodprøver, EKG, mad)</a:t>
            </a:r>
          </a:p>
          <a:p>
            <a:pPr marL="0" indent="0">
              <a:buNone/>
            </a:pPr>
            <a:r>
              <a:rPr lang="da-DK" dirty="0" smtClean="0"/>
              <a:t>‘Dagens program’ på skærm</a:t>
            </a:r>
          </a:p>
          <a:p>
            <a:pPr marL="0" indent="0">
              <a:buNone/>
            </a:pPr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B812FDB-CFCD-41F2-85DF-563ADE85FB7D}" type="slidenum">
              <a:rPr lang="da-DK" altLang="da-DK" smtClean="0"/>
              <a:pPr/>
              <a:t>10</a:t>
            </a:fld>
            <a:r>
              <a:rPr lang="da-DK" altLang="da-DK" smtClean="0"/>
              <a:t>  ▪  www.regionmidtjylland.dk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914539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Effektivisering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Færre dobbeltregistreringer</a:t>
            </a:r>
          </a:p>
          <a:p>
            <a:pPr marL="0" indent="0">
              <a:buNone/>
            </a:pPr>
            <a:r>
              <a:rPr lang="da-DK" dirty="0" smtClean="0"/>
              <a:t>Færre fejl</a:t>
            </a:r>
          </a:p>
          <a:p>
            <a:pPr marL="0" indent="0">
              <a:buNone/>
            </a:pPr>
            <a:r>
              <a:rPr lang="da-DK" dirty="0" smtClean="0"/>
              <a:t>Reelt øjebliksbillede så forandringer hurtigt observeres</a:t>
            </a:r>
          </a:p>
          <a:p>
            <a:pPr marL="0" indent="0">
              <a:buNone/>
            </a:pPr>
            <a:r>
              <a:rPr lang="da-DK" dirty="0" smtClean="0"/>
              <a:t>Muligt at sammenlægge epikrise og udskrivningsnotat?</a:t>
            </a:r>
          </a:p>
          <a:p>
            <a:pPr marL="0" indent="0">
              <a:buNone/>
            </a:pPr>
            <a:r>
              <a:rPr lang="da-DK" dirty="0" smtClean="0"/>
              <a:t>Mindre behov for triviel dataindsamling</a:t>
            </a:r>
          </a:p>
          <a:p>
            <a:pPr marL="0" indent="0">
              <a:buNone/>
            </a:pPr>
            <a:r>
              <a:rPr lang="da-DK" dirty="0" smtClean="0"/>
              <a:t>Enklere overdragelse ved vagtskifte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B812FDB-CFCD-41F2-85DF-563ADE85FB7D}" type="slidenum">
              <a:rPr lang="da-DK" altLang="da-DK" smtClean="0"/>
              <a:pPr/>
              <a:t>11</a:t>
            </a:fld>
            <a:r>
              <a:rPr lang="da-DK" altLang="da-DK" smtClean="0"/>
              <a:t>  ▪  www.regionmidtjylland.dk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146910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....og ikke mindst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Patientens aktive deltagelse i udredning, diagnosticering og behandling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B812FDB-CFCD-41F2-85DF-563ADE85FB7D}" type="slidenum">
              <a:rPr lang="da-DK" altLang="da-DK" smtClean="0"/>
              <a:pPr/>
              <a:t>12</a:t>
            </a:fld>
            <a:r>
              <a:rPr lang="da-DK" altLang="da-DK" smtClean="0"/>
              <a:t>  ▪  www.regionmidtjylland.dk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896360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Så hvad skal der hænges op på væggen?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a-DK" sz="16600" b="1" dirty="0" smtClean="0"/>
              <a:t>????</a:t>
            </a:r>
            <a:endParaRPr lang="da-DK" b="1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B812FDB-CFCD-41F2-85DF-563ADE85FB7D}" type="slidenum">
              <a:rPr lang="da-DK" altLang="da-DK" smtClean="0"/>
              <a:pPr/>
              <a:t>13</a:t>
            </a:fld>
            <a:r>
              <a:rPr lang="da-DK" altLang="da-DK" smtClean="0"/>
              <a:t>  ▪  www.regionmidtjylland.dk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36370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Tue Lindstrøm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Specialkonsulent</a:t>
            </a:r>
          </a:p>
          <a:p>
            <a:pPr marL="0" indent="0">
              <a:buNone/>
            </a:pPr>
            <a:r>
              <a:rPr lang="da-DK" dirty="0" smtClean="0"/>
              <a:t>HR Fysisk Arbejdsmiljø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B812FDB-CFCD-41F2-85DF-563ADE85FB7D}" type="slidenum">
              <a:rPr lang="da-DK" altLang="da-DK" smtClean="0"/>
              <a:pPr/>
              <a:t>2</a:t>
            </a:fld>
            <a:r>
              <a:rPr lang="da-DK" altLang="da-DK" smtClean="0"/>
              <a:t>  ▪  www.regionmidtjylland.dk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90652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Jacob Haagerup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Arkitekt</a:t>
            </a:r>
          </a:p>
          <a:p>
            <a:pPr marL="0" indent="0">
              <a:buNone/>
            </a:pPr>
            <a:r>
              <a:rPr lang="da-DK" dirty="0" smtClean="0"/>
              <a:t>Sundhedsplanlægning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B812FDB-CFCD-41F2-85DF-563ADE85FB7D}" type="slidenum">
              <a:rPr lang="da-DK" altLang="da-DK" smtClean="0"/>
              <a:pPr/>
              <a:t>3</a:t>
            </a:fld>
            <a:r>
              <a:rPr lang="da-DK" altLang="da-DK" smtClean="0"/>
              <a:t>  ▪  www.regionmidtjylland.dk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79290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2400" dirty="0" smtClean="0"/>
              <a:t>Designguides for hospitalsbyggeri i Region Midtjylland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10000" y="2159000"/>
            <a:ext cx="4106863" cy="4010025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Udarbejdes af en gruppe sammensat af medlemmer fra HR Fysisk Arbejdsmiljø og Sundhedsplanlægning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B812FDB-CFCD-41F2-85DF-563ADE85FB7D}" type="slidenum">
              <a:rPr lang="da-DK" altLang="da-DK" smtClean="0"/>
              <a:pPr/>
              <a:t>4</a:t>
            </a:fld>
            <a:r>
              <a:rPr lang="da-DK" altLang="da-DK" smtClean="0"/>
              <a:t>  ▪  www.regionmidtjylland.dk</a:t>
            </a:r>
            <a:endParaRPr lang="da-DK" altLang="da-DK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7" name="Picture 3" descr="Somatisk Ensengsstue og toilet_bad">
            <a:hlinkClick r:id="rId2" tooltip="Somatisk Ensengsstue og toilet_bad (pdf)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2268536"/>
            <a:ext cx="2874962" cy="4068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8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2400" b="0" dirty="0" smtClean="0"/>
              <a:t>Spørgsmålet fra projekterne var enkelt:</a:t>
            </a:r>
            <a:endParaRPr lang="da-DK" sz="2400" b="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a-DK" sz="4000" b="1" dirty="0" smtClean="0"/>
              <a:t>Hvad skal vi skrue op på væggen i sengestuerne?</a:t>
            </a:r>
            <a:endParaRPr lang="da-DK" sz="4000" b="1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B812FDB-CFCD-41F2-85DF-563ADE85FB7D}" type="slidenum">
              <a:rPr lang="da-DK" altLang="da-DK" smtClean="0"/>
              <a:pPr/>
              <a:t>5</a:t>
            </a:fld>
            <a:r>
              <a:rPr lang="da-DK" altLang="da-DK" smtClean="0"/>
              <a:t>  ▪  www.regionmidtjylland.dk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438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5AE9652B-2DB3-4E6F-9785-0D69035AFC79}" type="slidenum">
              <a:rPr lang="da-DK" altLang="da-DK"/>
              <a:pPr/>
              <a:t>6</a:t>
            </a:fld>
            <a:r>
              <a:rPr lang="da-DK" altLang="da-DK"/>
              <a:t>  ▪  www.regionmidtjylland.dk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altLang="da-DK" dirty="0" smtClean="0"/>
              <a:t>Paradigmeskift</a:t>
            </a:r>
            <a:endParaRPr lang="da-DK" altLang="da-DK" dirty="0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algn="ctr">
              <a:buFont typeface="Wingdings" pitchFamily="2" charset="2"/>
              <a:buNone/>
            </a:pPr>
            <a:r>
              <a:rPr lang="da-DK" altLang="da-DK" dirty="0" smtClean="0"/>
              <a:t>Tidstro </a:t>
            </a:r>
            <a:r>
              <a:rPr lang="da-DK" altLang="da-DK" dirty="0" smtClean="0"/>
              <a:t>og patientnær dokumentation</a:t>
            </a:r>
          </a:p>
          <a:p>
            <a:pPr marL="266700" indent="-266700" algn="ctr">
              <a:buFont typeface="Wingdings" pitchFamily="2" charset="2"/>
              <a:buNone/>
            </a:pPr>
            <a:endParaRPr lang="da-DK" altLang="da-DK" dirty="0"/>
          </a:p>
          <a:p>
            <a:pPr marL="266700" indent="-266700" algn="ctr">
              <a:buFont typeface="Wingdings" pitchFamily="2" charset="2"/>
              <a:buNone/>
            </a:pPr>
            <a:r>
              <a:rPr lang="da-DK" altLang="da-DK" dirty="0" smtClean="0"/>
              <a:t>eller</a:t>
            </a:r>
          </a:p>
          <a:p>
            <a:pPr marL="266700" indent="-266700" algn="ctr">
              <a:buFont typeface="Wingdings" pitchFamily="2" charset="2"/>
              <a:buNone/>
            </a:pPr>
            <a:endParaRPr lang="da-DK" altLang="da-DK" dirty="0"/>
          </a:p>
          <a:p>
            <a:pPr marL="266700" indent="-266700" algn="ctr">
              <a:buFont typeface="Wingdings" pitchFamily="2" charset="2"/>
              <a:buNone/>
            </a:pPr>
            <a:r>
              <a:rPr lang="da-DK" altLang="da-DK" b="1" dirty="0" smtClean="0"/>
              <a:t>Intet om mig uden mig</a:t>
            </a:r>
            <a:endParaRPr lang="da-DK" altLang="da-D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En simpel opgave med langt videre og uforudset kompleksitet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Kliniske arbejdsgange</a:t>
            </a:r>
          </a:p>
          <a:p>
            <a:r>
              <a:rPr lang="da-DK" dirty="0" smtClean="0"/>
              <a:t>IT</a:t>
            </a:r>
          </a:p>
          <a:p>
            <a:r>
              <a:rPr lang="da-DK" dirty="0" smtClean="0"/>
              <a:t>Fysisk arbejdsmiljø</a:t>
            </a:r>
          </a:p>
          <a:p>
            <a:r>
              <a:rPr lang="da-DK" dirty="0" smtClean="0"/>
              <a:t>Diskretion</a:t>
            </a:r>
          </a:p>
          <a:p>
            <a:r>
              <a:rPr lang="da-DK" dirty="0" smtClean="0"/>
              <a:t>Datasikkerhed</a:t>
            </a:r>
          </a:p>
          <a:p>
            <a:r>
              <a:rPr lang="da-DK" dirty="0" smtClean="0"/>
              <a:t>Inddragelse af patient og pårørende</a:t>
            </a:r>
          </a:p>
          <a:p>
            <a:r>
              <a:rPr lang="da-DK" dirty="0" smtClean="0"/>
              <a:t>Effektivisering</a:t>
            </a:r>
          </a:p>
          <a:p>
            <a:r>
              <a:rPr lang="da-DK" dirty="0" smtClean="0"/>
              <a:t>.....og meget mere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B812FDB-CFCD-41F2-85DF-563ADE85FB7D}" type="slidenum">
              <a:rPr lang="da-DK" altLang="da-DK" smtClean="0"/>
              <a:pPr/>
              <a:t>7</a:t>
            </a:fld>
            <a:r>
              <a:rPr lang="da-DK" altLang="da-DK" smtClean="0"/>
              <a:t>  ▪  www.regionmidtjylland.dk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107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 simple løsning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9" y="2159000"/>
            <a:ext cx="3967162" cy="4010025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Mobilt EPJ bord udviklet i samarbejde med </a:t>
            </a:r>
            <a:r>
              <a:rPr lang="da-DK" dirty="0" err="1" smtClean="0"/>
              <a:t>Zystm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B812FDB-CFCD-41F2-85DF-563ADE85FB7D}" type="slidenum">
              <a:rPr lang="da-DK" altLang="da-DK" smtClean="0"/>
              <a:pPr/>
              <a:t>8</a:t>
            </a:fld>
            <a:r>
              <a:rPr lang="da-DK" altLang="da-DK" smtClean="0"/>
              <a:t>  ▪  www.regionmidtjylland.dk</a:t>
            </a:r>
            <a:endParaRPr lang="da-DK" altLang="da-DK"/>
          </a:p>
        </p:txBody>
      </p:sp>
      <p:pic>
        <p:nvPicPr>
          <p:cNvPr id="2050" name="Picture 2" descr="http://zystm.com/wp-content/uploads/2016/09/EPJ-med-monitor-M93_03-1-e14851569097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701" y="1046591"/>
            <a:ext cx="3431940" cy="514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954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Workshop med klinisk personale på DNU den 17. maj 2017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Deltagelse af:</a:t>
            </a:r>
          </a:p>
          <a:p>
            <a:r>
              <a:rPr lang="da-DK" dirty="0" smtClean="0"/>
              <a:t>Læger</a:t>
            </a:r>
          </a:p>
          <a:p>
            <a:r>
              <a:rPr lang="da-DK" dirty="0" smtClean="0"/>
              <a:t>Sygeplejesker</a:t>
            </a:r>
          </a:p>
          <a:p>
            <a:r>
              <a:rPr lang="da-DK" dirty="0" smtClean="0"/>
              <a:t>Terapeuter</a:t>
            </a:r>
          </a:p>
          <a:p>
            <a:r>
              <a:rPr lang="da-DK" dirty="0" smtClean="0"/>
              <a:t>Diætister</a:t>
            </a:r>
          </a:p>
          <a:p>
            <a:r>
              <a:rPr lang="da-DK" dirty="0" err="1" smtClean="0"/>
              <a:t>Bioanlytikere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B812FDB-CFCD-41F2-85DF-563ADE85FB7D}" type="slidenum">
              <a:rPr lang="da-DK" altLang="da-DK" smtClean="0"/>
              <a:pPr/>
              <a:t>9</a:t>
            </a:fld>
            <a:r>
              <a:rPr lang="da-DK" altLang="da-DK" smtClean="0"/>
              <a:t>  ▪  www.regionmidtjylland.dk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65134912"/>
      </p:ext>
    </p:extLst>
  </p:cSld>
  <p:clrMapOvr>
    <a:masterClrMapping/>
  </p:clrMapOvr>
</p:sld>
</file>

<file path=ppt/theme/theme1.xml><?xml version="1.0" encoding="utf-8"?>
<a:theme xmlns:a="http://schemas.openxmlformats.org/drawingml/2006/main" name="rm-skabelon">
  <a:themeElements>
    <a:clrScheme name="01a_RMdias_BRED 1">
      <a:dk1>
        <a:srgbClr val="3F3018"/>
      </a:dk1>
      <a:lt1>
        <a:srgbClr val="FFFFFF"/>
      </a:lt1>
      <a:dk2>
        <a:srgbClr val="990033"/>
      </a:dk2>
      <a:lt2>
        <a:srgbClr val="D2D2D2"/>
      </a:lt2>
      <a:accent1>
        <a:srgbClr val="E3DFD4"/>
      </a:accent1>
      <a:accent2>
        <a:srgbClr val="84715E"/>
      </a:accent2>
      <a:accent3>
        <a:srgbClr val="FFFFFF"/>
      </a:accent3>
      <a:accent4>
        <a:srgbClr val="342713"/>
      </a:accent4>
      <a:accent5>
        <a:srgbClr val="EFECE6"/>
      </a:accent5>
      <a:accent6>
        <a:srgbClr val="776654"/>
      </a:accent6>
      <a:hlink>
        <a:srgbClr val="990033"/>
      </a:hlink>
      <a:folHlink>
        <a:srgbClr val="3F3018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rm-skabelon</Template>
  <TotalTime>0</TotalTime>
  <Words>251</Words>
  <Application>Microsoft Office PowerPoint</Application>
  <PresentationFormat>Skærmshow 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rm-skabelon</vt:lpstr>
      <vt:lpstr>Klinisk dokumentation på ensengsstuen</vt:lpstr>
      <vt:lpstr>Tue Lindstrøm </vt:lpstr>
      <vt:lpstr>Jacob Haagerup</vt:lpstr>
      <vt:lpstr>Designguides for hospitalsbyggeri i Region Midtjylland</vt:lpstr>
      <vt:lpstr>Spørgsmålet fra projekterne var enkelt:</vt:lpstr>
      <vt:lpstr>Paradigmeskift</vt:lpstr>
      <vt:lpstr>En simpel opgave med langt videre og uforudset kompleksitet</vt:lpstr>
      <vt:lpstr>Den simple løsning</vt:lpstr>
      <vt:lpstr>Workshop med klinisk personale på DNU den 17. maj 2017</vt:lpstr>
      <vt:lpstr>Generelle observationer</vt:lpstr>
      <vt:lpstr>Effektivisering</vt:lpstr>
      <vt:lpstr>....og ikke mindst</vt:lpstr>
      <vt:lpstr>Så hvad skal der hænges op på væggen?</vt:lpstr>
    </vt:vector>
  </TitlesOfParts>
  <Company>Region Midtjylland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Klinisk dokumentation på ensengsstuen</dc:title>
  <dc:creator>Jacob Haagerup</dc:creator>
  <cp:lastModifiedBy>Jacob Haagerup</cp:lastModifiedBy>
  <cp:revision>9</cp:revision>
  <dcterms:created xsi:type="dcterms:W3CDTF">2017-08-29T21:59:54Z</dcterms:created>
  <dcterms:modified xsi:type="dcterms:W3CDTF">2017-08-31T08:36:11Z</dcterms:modified>
</cp:coreProperties>
</file>