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sdx" ContentType="application/vnd.ms-visio.drawing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handoutMasterIdLst>
    <p:handoutMasterId r:id="rId29"/>
  </p:handoutMasterIdLst>
  <p:sldIdLst>
    <p:sldId id="413" r:id="rId2"/>
    <p:sldId id="452" r:id="rId3"/>
    <p:sldId id="466" r:id="rId4"/>
    <p:sldId id="447" r:id="rId5"/>
    <p:sldId id="457" r:id="rId6"/>
    <p:sldId id="449" r:id="rId7"/>
    <p:sldId id="455" r:id="rId8"/>
    <p:sldId id="462" r:id="rId9"/>
    <p:sldId id="467" r:id="rId10"/>
    <p:sldId id="468" r:id="rId11"/>
    <p:sldId id="469" r:id="rId12"/>
    <p:sldId id="463" r:id="rId13"/>
    <p:sldId id="464" r:id="rId14"/>
    <p:sldId id="470" r:id="rId15"/>
    <p:sldId id="471" r:id="rId16"/>
    <p:sldId id="472" r:id="rId17"/>
    <p:sldId id="473" r:id="rId18"/>
    <p:sldId id="474" r:id="rId19"/>
    <p:sldId id="475" r:id="rId20"/>
    <p:sldId id="476" r:id="rId21"/>
    <p:sldId id="477" r:id="rId22"/>
    <p:sldId id="478" r:id="rId23"/>
    <p:sldId id="479" r:id="rId24"/>
    <p:sldId id="480" r:id="rId25"/>
    <p:sldId id="481" r:id="rId26"/>
    <p:sldId id="482" r:id="rId27"/>
  </p:sldIdLst>
  <p:sldSz cx="9144000" cy="6858000" type="screen4x3"/>
  <p:notesSz cx="6797675" cy="9926638"/>
  <p:defaultTextStyle>
    <a:defPPr>
      <a:defRPr lang="da-DK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6" userDrawn="1">
          <p15:clr>
            <a:srgbClr val="A4A3A4"/>
          </p15:clr>
        </p15:guide>
        <p15:guide id="2" pos="2140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C788A"/>
    <a:srgbClr val="FF0066"/>
    <a:srgbClr val="D8330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emlayout 2 - Markerin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7743" autoAdjust="0"/>
    <p:restoredTop sz="71813" autoAdjust="0"/>
  </p:normalViewPr>
  <p:slideViewPr>
    <p:cSldViewPr>
      <p:cViewPr varScale="1">
        <p:scale>
          <a:sx n="53" d="100"/>
          <a:sy n="53" d="100"/>
        </p:scale>
        <p:origin x="1398" y="78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52" d="100"/>
          <a:sy n="52" d="100"/>
        </p:scale>
        <p:origin x="-2946" y="-90"/>
      </p:cViewPr>
      <p:guideLst>
        <p:guide orient="horz" pos="3126"/>
        <p:guide pos="214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idehoved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2946571" cy="497159"/>
          </a:xfrm>
          <a:prstGeom prst="rect">
            <a:avLst/>
          </a:prstGeom>
        </p:spPr>
        <p:txBody>
          <a:bodyPr vert="horz" lIns="92072" tIns="46037" rIns="92072" bIns="46037" rtlCol="0"/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sz="quarter" idx="1"/>
          </p:nvPr>
        </p:nvSpPr>
        <p:spPr>
          <a:xfrm>
            <a:off x="3850010" y="0"/>
            <a:ext cx="2946571" cy="497159"/>
          </a:xfrm>
          <a:prstGeom prst="rect">
            <a:avLst/>
          </a:prstGeom>
        </p:spPr>
        <p:txBody>
          <a:bodyPr vert="horz" lIns="92072" tIns="46037" rIns="92072" bIns="46037" rtlCol="0"/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7A1259F5-AEDE-4574-8139-7FF3C7C5B2F2}" type="datetimeFigureOut">
              <a:rPr lang="da-DK"/>
              <a:pPr>
                <a:defRPr/>
              </a:pPr>
              <a:t>30-08-2017</a:t>
            </a:fld>
            <a:endParaRPr lang="da-DK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2"/>
          </p:nvPr>
        </p:nvSpPr>
        <p:spPr>
          <a:xfrm>
            <a:off x="2" y="9428380"/>
            <a:ext cx="2946571" cy="497158"/>
          </a:xfrm>
          <a:prstGeom prst="rect">
            <a:avLst/>
          </a:prstGeom>
        </p:spPr>
        <p:txBody>
          <a:bodyPr vert="horz" lIns="92072" tIns="46037" rIns="92072" bIns="46037" rtlCol="0" anchor="b"/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5" name="Pladsholder til diasnummer 4"/>
          <p:cNvSpPr>
            <a:spLocks noGrp="1"/>
          </p:cNvSpPr>
          <p:nvPr>
            <p:ph type="sldNum" sz="quarter" idx="3"/>
          </p:nvPr>
        </p:nvSpPr>
        <p:spPr>
          <a:xfrm>
            <a:off x="3850010" y="9428380"/>
            <a:ext cx="2946571" cy="497158"/>
          </a:xfrm>
          <a:prstGeom prst="rect">
            <a:avLst/>
          </a:prstGeom>
        </p:spPr>
        <p:txBody>
          <a:bodyPr vert="horz" wrap="square" lIns="92072" tIns="46037" rIns="92072" bIns="46037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32441BE8-0020-4BAF-A17A-9E0C3E9F97CE}" type="slidenum">
              <a:rPr lang="da-DK" altLang="da-DK"/>
              <a:pPr>
                <a:defRPr/>
              </a:pPr>
              <a:t>‹nr.›</a:t>
            </a:fld>
            <a:endParaRPr lang="da-DK" altLang="da-DK"/>
          </a:p>
        </p:txBody>
      </p:sp>
    </p:spTree>
    <p:extLst>
      <p:ext uri="{BB962C8B-B14F-4D97-AF65-F5344CB8AC3E}">
        <p14:creationId xmlns:p14="http://schemas.microsoft.com/office/powerpoint/2010/main" val="258204225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2" y="0"/>
            <a:ext cx="2946571" cy="4971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72" tIns="46037" rIns="92072" bIns="46037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da-DK" altLang="da-DK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0010" y="0"/>
            <a:ext cx="2946571" cy="4971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72" tIns="46037" rIns="92072" bIns="46037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da-DK" altLang="da-DK"/>
          </a:p>
        </p:txBody>
      </p:sp>
      <p:sp>
        <p:nvSpPr>
          <p:cNvPr id="133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7575" y="744538"/>
            <a:ext cx="4962525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221" y="4714740"/>
            <a:ext cx="5439234" cy="4467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72" tIns="46037" rIns="92072" bIns="4603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a-DK" altLang="da-DK" noProof="0"/>
              <a:t>Klik for at redigere teksttypografierne i masteren</a:t>
            </a:r>
          </a:p>
          <a:p>
            <a:pPr lvl="1"/>
            <a:r>
              <a:rPr lang="da-DK" altLang="da-DK" noProof="0"/>
              <a:t>Andet niveau</a:t>
            </a:r>
          </a:p>
          <a:p>
            <a:pPr lvl="2"/>
            <a:r>
              <a:rPr lang="da-DK" altLang="da-DK" noProof="0"/>
              <a:t>Tredje niveau</a:t>
            </a:r>
          </a:p>
          <a:p>
            <a:pPr lvl="3"/>
            <a:r>
              <a:rPr lang="da-DK" altLang="da-DK" noProof="0"/>
              <a:t>Fjerde niveau</a:t>
            </a:r>
          </a:p>
          <a:p>
            <a:pPr lvl="4"/>
            <a:r>
              <a:rPr lang="da-DK" altLang="da-DK" noProof="0"/>
              <a:t>Femte niveau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2" y="9428380"/>
            <a:ext cx="2946571" cy="4971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72" tIns="46037" rIns="92072" bIns="46037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da-DK" altLang="da-DK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0010" y="9428380"/>
            <a:ext cx="2946571" cy="4971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72" tIns="46037" rIns="92072" bIns="46037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694E2D64-E92D-48EC-A3E5-2394D636C797}" type="slidenum">
              <a:rPr lang="da-DK" altLang="da-DK"/>
              <a:pPr>
                <a:defRPr/>
              </a:pPr>
              <a:t>‹nr.›</a:t>
            </a:fld>
            <a:endParaRPr lang="da-DK" altLang="da-DK"/>
          </a:p>
        </p:txBody>
      </p:sp>
    </p:spTree>
    <p:extLst>
      <p:ext uri="{BB962C8B-B14F-4D97-AF65-F5344CB8AC3E}">
        <p14:creationId xmlns:p14="http://schemas.microsoft.com/office/powerpoint/2010/main" val="248450514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FDA7E04-1E0E-4F5B-9A30-A64389F52C6C}" type="slidenum">
              <a:rPr lang="da-DK" altLang="da-DK">
                <a:solidFill>
                  <a:prstClr val="black"/>
                </a:solidFill>
              </a:rPr>
              <a:pPr>
                <a:defRPr/>
              </a:pPr>
              <a:t>1</a:t>
            </a:fld>
            <a:endParaRPr lang="da-DK" altLang="da-DK" dirty="0">
              <a:solidFill>
                <a:prstClr val="black"/>
              </a:solidFill>
            </a:endParaRPr>
          </a:p>
        </p:txBody>
      </p:sp>
      <p:sp>
        <p:nvSpPr>
          <p:cNvPr id="18434" name="Rectangle 7"/>
          <p:cNvSpPr txBox="1">
            <a:spLocks noGrp="1" noChangeArrowheads="1"/>
          </p:cNvSpPr>
          <p:nvPr/>
        </p:nvSpPr>
        <p:spPr bwMode="auto">
          <a:xfrm>
            <a:off x="3713651" y="10977602"/>
            <a:ext cx="2842110" cy="5781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5505" tIns="47753" rIns="95505" bIns="47753" anchor="b"/>
          <a:lstStyle/>
          <a:p>
            <a:pPr algn="r" defTabSz="955961"/>
            <a:fld id="{47AF3717-5A23-4608-85F9-D1C19CF8FA14}" type="slidenum">
              <a:rPr lang="da-DK" altLang="da-DK" sz="1200">
                <a:solidFill>
                  <a:prstClr val="black"/>
                </a:solidFill>
              </a:rPr>
              <a:pPr algn="r" defTabSz="955961"/>
              <a:t>1</a:t>
            </a:fld>
            <a:endParaRPr lang="da-DK" altLang="da-DK" sz="1200" dirty="0">
              <a:solidFill>
                <a:prstClr val="black"/>
              </a:solidFill>
            </a:endParaRPr>
          </a:p>
        </p:txBody>
      </p:sp>
      <p:sp>
        <p:nvSpPr>
          <p:cNvPr id="18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lIns="95505" tIns="47753" rIns="95505" bIns="47753" numCol="1" anchor="t" anchorCtr="0" compatLnSpc="1">
            <a:prstTxWarp prst="textNoShape">
              <a:avLst/>
            </a:prstTxWarp>
          </a:bodyPr>
          <a:lstStyle/>
          <a:p>
            <a:endParaRPr lang="da-DK" altLang="da-DK" dirty="0"/>
          </a:p>
        </p:txBody>
      </p:sp>
    </p:spTree>
    <p:extLst>
      <p:ext uri="{BB962C8B-B14F-4D97-AF65-F5344CB8AC3E}">
        <p14:creationId xmlns:p14="http://schemas.microsoft.com/office/powerpoint/2010/main" val="230306888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FDA7E04-1E0E-4F5B-9A30-A64389F52C6C}" type="slidenum">
              <a:rPr lang="da-DK" altLang="da-DK">
                <a:solidFill>
                  <a:prstClr val="black"/>
                </a:solidFill>
              </a:rPr>
              <a:pPr>
                <a:defRPr/>
              </a:pPr>
              <a:t>10</a:t>
            </a:fld>
            <a:endParaRPr lang="da-DK" altLang="da-DK" dirty="0">
              <a:solidFill>
                <a:prstClr val="black"/>
              </a:solidFill>
            </a:endParaRPr>
          </a:p>
        </p:txBody>
      </p:sp>
      <p:sp>
        <p:nvSpPr>
          <p:cNvPr id="18434" name="Rectangle 7"/>
          <p:cNvSpPr txBox="1">
            <a:spLocks noGrp="1" noChangeArrowheads="1"/>
          </p:cNvSpPr>
          <p:nvPr/>
        </p:nvSpPr>
        <p:spPr bwMode="auto">
          <a:xfrm>
            <a:off x="3713651" y="10977602"/>
            <a:ext cx="2842110" cy="5781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5505" tIns="47753" rIns="95505" bIns="47753" anchor="b"/>
          <a:lstStyle/>
          <a:p>
            <a:pPr algn="r" defTabSz="955961"/>
            <a:fld id="{47AF3717-5A23-4608-85F9-D1C19CF8FA14}" type="slidenum">
              <a:rPr lang="da-DK" altLang="da-DK" sz="1200">
                <a:solidFill>
                  <a:prstClr val="black"/>
                </a:solidFill>
              </a:rPr>
              <a:pPr algn="r" defTabSz="955961"/>
              <a:t>10</a:t>
            </a:fld>
            <a:endParaRPr lang="da-DK" altLang="da-DK" sz="1200" dirty="0">
              <a:solidFill>
                <a:prstClr val="black"/>
              </a:solidFill>
            </a:endParaRPr>
          </a:p>
        </p:txBody>
      </p:sp>
      <p:sp>
        <p:nvSpPr>
          <p:cNvPr id="18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lIns="95505" tIns="47753" rIns="95505" bIns="47753" numCol="1" anchor="t" anchorCtr="0" compatLnSpc="1">
            <a:prstTxWarp prst="textNoShape">
              <a:avLst/>
            </a:prstTxWarp>
          </a:bodyPr>
          <a:lstStyle/>
          <a:p>
            <a:endParaRPr lang="da-DK" altLang="da-DK" dirty="0"/>
          </a:p>
        </p:txBody>
      </p:sp>
    </p:spTree>
    <p:extLst>
      <p:ext uri="{BB962C8B-B14F-4D97-AF65-F5344CB8AC3E}">
        <p14:creationId xmlns:p14="http://schemas.microsoft.com/office/powerpoint/2010/main" val="1031372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FDA7E04-1E0E-4F5B-9A30-A64389F52C6C}" type="slidenum">
              <a:rPr lang="da-DK" altLang="da-DK">
                <a:solidFill>
                  <a:prstClr val="black"/>
                </a:solidFill>
              </a:rPr>
              <a:pPr>
                <a:defRPr/>
              </a:pPr>
              <a:t>11</a:t>
            </a:fld>
            <a:endParaRPr lang="da-DK" altLang="da-DK" dirty="0">
              <a:solidFill>
                <a:prstClr val="black"/>
              </a:solidFill>
            </a:endParaRPr>
          </a:p>
        </p:txBody>
      </p:sp>
      <p:sp>
        <p:nvSpPr>
          <p:cNvPr id="18434" name="Rectangle 7"/>
          <p:cNvSpPr txBox="1">
            <a:spLocks noGrp="1" noChangeArrowheads="1"/>
          </p:cNvSpPr>
          <p:nvPr/>
        </p:nvSpPr>
        <p:spPr bwMode="auto">
          <a:xfrm>
            <a:off x="3713651" y="10977602"/>
            <a:ext cx="2842110" cy="5781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5505" tIns="47753" rIns="95505" bIns="47753" anchor="b"/>
          <a:lstStyle/>
          <a:p>
            <a:pPr algn="r" defTabSz="955961"/>
            <a:fld id="{47AF3717-5A23-4608-85F9-D1C19CF8FA14}" type="slidenum">
              <a:rPr lang="da-DK" altLang="da-DK" sz="1200">
                <a:solidFill>
                  <a:prstClr val="black"/>
                </a:solidFill>
              </a:rPr>
              <a:pPr algn="r" defTabSz="955961"/>
              <a:t>11</a:t>
            </a:fld>
            <a:endParaRPr lang="da-DK" altLang="da-DK" sz="1200" dirty="0">
              <a:solidFill>
                <a:prstClr val="black"/>
              </a:solidFill>
            </a:endParaRPr>
          </a:p>
        </p:txBody>
      </p:sp>
      <p:sp>
        <p:nvSpPr>
          <p:cNvPr id="18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lIns="95505" tIns="47753" rIns="95505" bIns="47753" numCol="1" anchor="t" anchorCtr="0" compatLnSpc="1">
            <a:prstTxWarp prst="textNoShape">
              <a:avLst/>
            </a:prstTxWarp>
          </a:bodyPr>
          <a:lstStyle/>
          <a:p>
            <a:endParaRPr lang="da-DK" altLang="da-DK" dirty="0"/>
          </a:p>
        </p:txBody>
      </p:sp>
    </p:spTree>
    <p:extLst>
      <p:ext uri="{BB962C8B-B14F-4D97-AF65-F5344CB8AC3E}">
        <p14:creationId xmlns:p14="http://schemas.microsoft.com/office/powerpoint/2010/main" val="1031372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FDA7E04-1E0E-4F5B-9A30-A64389F52C6C}" type="slidenum">
              <a:rPr lang="da-DK" altLang="da-DK">
                <a:solidFill>
                  <a:prstClr val="black"/>
                </a:solidFill>
              </a:rPr>
              <a:pPr>
                <a:defRPr/>
              </a:pPr>
              <a:t>12</a:t>
            </a:fld>
            <a:endParaRPr lang="da-DK" altLang="da-DK" dirty="0">
              <a:solidFill>
                <a:prstClr val="black"/>
              </a:solidFill>
            </a:endParaRPr>
          </a:p>
        </p:txBody>
      </p:sp>
      <p:sp>
        <p:nvSpPr>
          <p:cNvPr id="18434" name="Rectangle 7"/>
          <p:cNvSpPr txBox="1">
            <a:spLocks noGrp="1" noChangeArrowheads="1"/>
          </p:cNvSpPr>
          <p:nvPr/>
        </p:nvSpPr>
        <p:spPr bwMode="auto">
          <a:xfrm>
            <a:off x="3713651" y="10977602"/>
            <a:ext cx="2842110" cy="5781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5505" tIns="47753" rIns="95505" bIns="47753" anchor="b"/>
          <a:lstStyle/>
          <a:p>
            <a:pPr algn="r" defTabSz="955961"/>
            <a:fld id="{47AF3717-5A23-4608-85F9-D1C19CF8FA14}" type="slidenum">
              <a:rPr lang="da-DK" altLang="da-DK" sz="1200">
                <a:solidFill>
                  <a:prstClr val="black"/>
                </a:solidFill>
              </a:rPr>
              <a:pPr algn="r" defTabSz="955961"/>
              <a:t>12</a:t>
            </a:fld>
            <a:endParaRPr lang="da-DK" altLang="da-DK" sz="1200" dirty="0">
              <a:solidFill>
                <a:prstClr val="black"/>
              </a:solidFill>
            </a:endParaRPr>
          </a:p>
        </p:txBody>
      </p:sp>
      <p:sp>
        <p:nvSpPr>
          <p:cNvPr id="18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lIns="95505" tIns="47753" rIns="95505" bIns="47753" numCol="1" anchor="t" anchorCtr="0" compatLnSpc="1">
            <a:prstTxWarp prst="textNoShape">
              <a:avLst/>
            </a:prstTxWarp>
          </a:bodyPr>
          <a:lstStyle/>
          <a:p>
            <a:endParaRPr lang="da-DK" altLang="da-DK" dirty="0"/>
          </a:p>
        </p:txBody>
      </p:sp>
    </p:spTree>
    <p:extLst>
      <p:ext uri="{BB962C8B-B14F-4D97-AF65-F5344CB8AC3E}">
        <p14:creationId xmlns:p14="http://schemas.microsoft.com/office/powerpoint/2010/main" val="263552902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FDA7E04-1E0E-4F5B-9A30-A64389F52C6C}" type="slidenum">
              <a:rPr lang="da-DK" altLang="da-DK">
                <a:solidFill>
                  <a:prstClr val="black"/>
                </a:solidFill>
              </a:rPr>
              <a:pPr>
                <a:defRPr/>
              </a:pPr>
              <a:t>13</a:t>
            </a:fld>
            <a:endParaRPr lang="da-DK" altLang="da-DK" dirty="0">
              <a:solidFill>
                <a:prstClr val="black"/>
              </a:solidFill>
            </a:endParaRPr>
          </a:p>
        </p:txBody>
      </p:sp>
      <p:sp>
        <p:nvSpPr>
          <p:cNvPr id="18434" name="Rectangle 7"/>
          <p:cNvSpPr txBox="1">
            <a:spLocks noGrp="1" noChangeArrowheads="1"/>
          </p:cNvSpPr>
          <p:nvPr/>
        </p:nvSpPr>
        <p:spPr bwMode="auto">
          <a:xfrm>
            <a:off x="3713651" y="10977602"/>
            <a:ext cx="2842110" cy="5781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5505" tIns="47753" rIns="95505" bIns="47753" anchor="b"/>
          <a:lstStyle/>
          <a:p>
            <a:pPr algn="r" defTabSz="955961"/>
            <a:fld id="{47AF3717-5A23-4608-85F9-D1C19CF8FA14}" type="slidenum">
              <a:rPr lang="da-DK" altLang="da-DK" sz="1200">
                <a:solidFill>
                  <a:prstClr val="black"/>
                </a:solidFill>
              </a:rPr>
              <a:pPr algn="r" defTabSz="955961"/>
              <a:t>13</a:t>
            </a:fld>
            <a:endParaRPr lang="da-DK" altLang="da-DK" sz="1200" dirty="0">
              <a:solidFill>
                <a:prstClr val="black"/>
              </a:solidFill>
            </a:endParaRPr>
          </a:p>
        </p:txBody>
      </p:sp>
      <p:sp>
        <p:nvSpPr>
          <p:cNvPr id="18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lIns="95505" tIns="47753" rIns="95505" bIns="47753" numCol="1" anchor="t" anchorCtr="0" compatLnSpc="1">
            <a:prstTxWarp prst="textNoShape">
              <a:avLst/>
            </a:prstTxWarp>
          </a:bodyPr>
          <a:lstStyle/>
          <a:p>
            <a:endParaRPr lang="da-DK" altLang="da-DK" dirty="0"/>
          </a:p>
        </p:txBody>
      </p:sp>
    </p:spTree>
    <p:extLst>
      <p:ext uri="{BB962C8B-B14F-4D97-AF65-F5344CB8AC3E}">
        <p14:creationId xmlns:p14="http://schemas.microsoft.com/office/powerpoint/2010/main" val="228926223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FDA7E04-1E0E-4F5B-9A30-A64389F52C6C}" type="slidenum">
              <a:rPr lang="da-DK" altLang="da-DK">
                <a:solidFill>
                  <a:prstClr val="black"/>
                </a:solidFill>
              </a:rPr>
              <a:pPr>
                <a:defRPr/>
              </a:pPr>
              <a:t>14</a:t>
            </a:fld>
            <a:endParaRPr lang="da-DK" altLang="da-DK" dirty="0">
              <a:solidFill>
                <a:prstClr val="black"/>
              </a:solidFill>
            </a:endParaRPr>
          </a:p>
        </p:txBody>
      </p:sp>
      <p:sp>
        <p:nvSpPr>
          <p:cNvPr id="18434" name="Rectangle 7"/>
          <p:cNvSpPr txBox="1">
            <a:spLocks noGrp="1" noChangeArrowheads="1"/>
          </p:cNvSpPr>
          <p:nvPr/>
        </p:nvSpPr>
        <p:spPr bwMode="auto">
          <a:xfrm>
            <a:off x="3713651" y="10977602"/>
            <a:ext cx="2842110" cy="5781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5505" tIns="47753" rIns="95505" bIns="47753" anchor="b"/>
          <a:lstStyle/>
          <a:p>
            <a:pPr algn="r" defTabSz="955961"/>
            <a:fld id="{47AF3717-5A23-4608-85F9-D1C19CF8FA14}" type="slidenum">
              <a:rPr lang="da-DK" altLang="da-DK" sz="1200">
                <a:solidFill>
                  <a:prstClr val="black"/>
                </a:solidFill>
              </a:rPr>
              <a:pPr algn="r" defTabSz="955961"/>
              <a:t>14</a:t>
            </a:fld>
            <a:endParaRPr lang="da-DK" altLang="da-DK" sz="1200" dirty="0">
              <a:solidFill>
                <a:prstClr val="black"/>
              </a:solidFill>
            </a:endParaRPr>
          </a:p>
        </p:txBody>
      </p:sp>
      <p:sp>
        <p:nvSpPr>
          <p:cNvPr id="18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lIns="95505" tIns="47753" rIns="95505" bIns="47753" numCol="1" anchor="t" anchorCtr="0" compatLnSpc="1">
            <a:prstTxWarp prst="textNoShape">
              <a:avLst/>
            </a:prstTxWarp>
          </a:bodyPr>
          <a:lstStyle/>
          <a:p>
            <a:endParaRPr lang="da-DK" altLang="da-DK" dirty="0"/>
          </a:p>
        </p:txBody>
      </p:sp>
    </p:spTree>
    <p:extLst>
      <p:ext uri="{BB962C8B-B14F-4D97-AF65-F5344CB8AC3E}">
        <p14:creationId xmlns:p14="http://schemas.microsoft.com/office/powerpoint/2010/main" val="230306888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FDA7E04-1E0E-4F5B-9A30-A64389F52C6C}" type="slidenum">
              <a:rPr lang="da-DK" altLang="da-DK">
                <a:solidFill>
                  <a:prstClr val="black"/>
                </a:solidFill>
              </a:rPr>
              <a:pPr>
                <a:defRPr/>
              </a:pPr>
              <a:t>2</a:t>
            </a:fld>
            <a:endParaRPr lang="da-DK" altLang="da-DK" dirty="0">
              <a:solidFill>
                <a:prstClr val="black"/>
              </a:solidFill>
            </a:endParaRPr>
          </a:p>
        </p:txBody>
      </p:sp>
      <p:sp>
        <p:nvSpPr>
          <p:cNvPr id="18434" name="Rectangle 7"/>
          <p:cNvSpPr txBox="1">
            <a:spLocks noGrp="1" noChangeArrowheads="1"/>
          </p:cNvSpPr>
          <p:nvPr/>
        </p:nvSpPr>
        <p:spPr bwMode="auto">
          <a:xfrm>
            <a:off x="3713651" y="10977602"/>
            <a:ext cx="2842110" cy="5781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5505" tIns="47753" rIns="95505" bIns="47753" anchor="b"/>
          <a:lstStyle/>
          <a:p>
            <a:pPr algn="r" defTabSz="955961"/>
            <a:fld id="{47AF3717-5A23-4608-85F9-D1C19CF8FA14}" type="slidenum">
              <a:rPr lang="da-DK" altLang="da-DK" sz="1200">
                <a:solidFill>
                  <a:prstClr val="black"/>
                </a:solidFill>
              </a:rPr>
              <a:pPr algn="r" defTabSz="955961"/>
              <a:t>2</a:t>
            </a:fld>
            <a:endParaRPr lang="da-DK" altLang="da-DK" sz="1200" dirty="0">
              <a:solidFill>
                <a:prstClr val="black"/>
              </a:solidFill>
            </a:endParaRPr>
          </a:p>
        </p:txBody>
      </p:sp>
      <p:sp>
        <p:nvSpPr>
          <p:cNvPr id="18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lIns="95505" tIns="47753" rIns="95505" bIns="47753" numCol="1" anchor="t" anchorCtr="0" compatLnSpc="1">
            <a:prstTxWarp prst="textNoShape">
              <a:avLst/>
            </a:prstTxWarp>
          </a:bodyPr>
          <a:lstStyle/>
          <a:p>
            <a:endParaRPr lang="da-DK" altLang="da-DK" dirty="0"/>
          </a:p>
        </p:txBody>
      </p:sp>
    </p:spTree>
    <p:extLst>
      <p:ext uri="{BB962C8B-B14F-4D97-AF65-F5344CB8AC3E}">
        <p14:creationId xmlns:p14="http://schemas.microsoft.com/office/powerpoint/2010/main" val="77211128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FDA7E04-1E0E-4F5B-9A30-A64389F52C6C}" type="slidenum">
              <a:rPr lang="da-DK" altLang="da-DK">
                <a:solidFill>
                  <a:prstClr val="black"/>
                </a:solidFill>
              </a:rPr>
              <a:pPr>
                <a:defRPr/>
              </a:pPr>
              <a:t>3</a:t>
            </a:fld>
            <a:endParaRPr lang="da-DK" altLang="da-DK" dirty="0">
              <a:solidFill>
                <a:prstClr val="black"/>
              </a:solidFill>
            </a:endParaRPr>
          </a:p>
        </p:txBody>
      </p:sp>
      <p:sp>
        <p:nvSpPr>
          <p:cNvPr id="18434" name="Rectangle 7"/>
          <p:cNvSpPr txBox="1">
            <a:spLocks noGrp="1" noChangeArrowheads="1"/>
          </p:cNvSpPr>
          <p:nvPr/>
        </p:nvSpPr>
        <p:spPr bwMode="auto">
          <a:xfrm>
            <a:off x="3713651" y="10977602"/>
            <a:ext cx="2842110" cy="5781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5505" tIns="47753" rIns="95505" bIns="47753" anchor="b"/>
          <a:lstStyle/>
          <a:p>
            <a:pPr algn="r" defTabSz="955961"/>
            <a:fld id="{47AF3717-5A23-4608-85F9-D1C19CF8FA14}" type="slidenum">
              <a:rPr lang="da-DK" altLang="da-DK" sz="1200">
                <a:solidFill>
                  <a:prstClr val="black"/>
                </a:solidFill>
              </a:rPr>
              <a:pPr algn="r" defTabSz="955961"/>
              <a:t>3</a:t>
            </a:fld>
            <a:endParaRPr lang="da-DK" altLang="da-DK" sz="1200" dirty="0">
              <a:solidFill>
                <a:prstClr val="black"/>
              </a:solidFill>
            </a:endParaRPr>
          </a:p>
        </p:txBody>
      </p:sp>
      <p:sp>
        <p:nvSpPr>
          <p:cNvPr id="18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lIns="95505" tIns="47753" rIns="95505" bIns="47753" numCol="1" anchor="t" anchorCtr="0" compatLnSpc="1">
            <a:prstTxWarp prst="textNoShape">
              <a:avLst/>
            </a:prstTxWarp>
          </a:bodyPr>
          <a:lstStyle/>
          <a:p>
            <a:endParaRPr lang="da-DK" altLang="da-DK" dirty="0"/>
          </a:p>
        </p:txBody>
      </p:sp>
    </p:spTree>
    <p:extLst>
      <p:ext uri="{BB962C8B-B14F-4D97-AF65-F5344CB8AC3E}">
        <p14:creationId xmlns:p14="http://schemas.microsoft.com/office/powerpoint/2010/main" val="38300366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FDA7E04-1E0E-4F5B-9A30-A64389F52C6C}" type="slidenum">
              <a:rPr lang="da-DK" altLang="da-DK">
                <a:solidFill>
                  <a:prstClr val="black"/>
                </a:solidFill>
              </a:rPr>
              <a:pPr>
                <a:defRPr/>
              </a:pPr>
              <a:t>4</a:t>
            </a:fld>
            <a:endParaRPr lang="da-DK" altLang="da-DK" dirty="0">
              <a:solidFill>
                <a:prstClr val="black"/>
              </a:solidFill>
            </a:endParaRPr>
          </a:p>
        </p:txBody>
      </p:sp>
      <p:sp>
        <p:nvSpPr>
          <p:cNvPr id="18434" name="Rectangle 7"/>
          <p:cNvSpPr txBox="1">
            <a:spLocks noGrp="1" noChangeArrowheads="1"/>
          </p:cNvSpPr>
          <p:nvPr/>
        </p:nvSpPr>
        <p:spPr bwMode="auto">
          <a:xfrm>
            <a:off x="3713651" y="10977602"/>
            <a:ext cx="2842110" cy="5781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5505" tIns="47753" rIns="95505" bIns="47753" anchor="b"/>
          <a:lstStyle/>
          <a:p>
            <a:pPr algn="r" defTabSz="955961"/>
            <a:fld id="{47AF3717-5A23-4608-85F9-D1C19CF8FA14}" type="slidenum">
              <a:rPr lang="da-DK" altLang="da-DK" sz="1200">
                <a:solidFill>
                  <a:prstClr val="black"/>
                </a:solidFill>
              </a:rPr>
              <a:pPr algn="r" defTabSz="955961"/>
              <a:t>4</a:t>
            </a:fld>
            <a:endParaRPr lang="da-DK" altLang="da-DK" sz="1200" dirty="0">
              <a:solidFill>
                <a:prstClr val="black"/>
              </a:solidFill>
            </a:endParaRPr>
          </a:p>
        </p:txBody>
      </p:sp>
      <p:sp>
        <p:nvSpPr>
          <p:cNvPr id="18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lIns="95505" tIns="47753" rIns="95505" bIns="47753" numCol="1" anchor="t" anchorCtr="0" compatLnSpc="1">
            <a:prstTxWarp prst="textNoShape">
              <a:avLst/>
            </a:prstTxWarp>
          </a:bodyPr>
          <a:lstStyle/>
          <a:p>
            <a:endParaRPr lang="da-DK" altLang="da-DK" dirty="0"/>
          </a:p>
        </p:txBody>
      </p:sp>
    </p:spTree>
    <p:extLst>
      <p:ext uri="{BB962C8B-B14F-4D97-AF65-F5344CB8AC3E}">
        <p14:creationId xmlns:p14="http://schemas.microsoft.com/office/powerpoint/2010/main" val="227269273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FDA7E04-1E0E-4F5B-9A30-A64389F52C6C}" type="slidenum">
              <a:rPr lang="da-DK" altLang="da-DK">
                <a:solidFill>
                  <a:prstClr val="black"/>
                </a:solidFill>
              </a:rPr>
              <a:pPr>
                <a:defRPr/>
              </a:pPr>
              <a:t>5</a:t>
            </a:fld>
            <a:endParaRPr lang="da-DK" altLang="da-DK" dirty="0">
              <a:solidFill>
                <a:prstClr val="black"/>
              </a:solidFill>
            </a:endParaRPr>
          </a:p>
        </p:txBody>
      </p:sp>
      <p:sp>
        <p:nvSpPr>
          <p:cNvPr id="18434" name="Rectangle 7"/>
          <p:cNvSpPr txBox="1">
            <a:spLocks noGrp="1" noChangeArrowheads="1"/>
          </p:cNvSpPr>
          <p:nvPr/>
        </p:nvSpPr>
        <p:spPr bwMode="auto">
          <a:xfrm>
            <a:off x="3713651" y="10977602"/>
            <a:ext cx="2842110" cy="5781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5505" tIns="47753" rIns="95505" bIns="47753" anchor="b"/>
          <a:lstStyle/>
          <a:p>
            <a:pPr algn="r" defTabSz="955961"/>
            <a:fld id="{47AF3717-5A23-4608-85F9-D1C19CF8FA14}" type="slidenum">
              <a:rPr lang="da-DK" altLang="da-DK" sz="1200">
                <a:solidFill>
                  <a:prstClr val="black"/>
                </a:solidFill>
              </a:rPr>
              <a:pPr algn="r" defTabSz="955961"/>
              <a:t>5</a:t>
            </a:fld>
            <a:endParaRPr lang="da-DK" altLang="da-DK" sz="1200" dirty="0">
              <a:solidFill>
                <a:prstClr val="black"/>
              </a:solidFill>
            </a:endParaRPr>
          </a:p>
        </p:txBody>
      </p:sp>
      <p:sp>
        <p:nvSpPr>
          <p:cNvPr id="18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lIns="95505" tIns="47753" rIns="95505" bIns="47753" numCol="1" anchor="t" anchorCtr="0" compatLnSpc="1">
            <a:prstTxWarp prst="textNoShape">
              <a:avLst/>
            </a:prstTxWarp>
          </a:bodyPr>
          <a:lstStyle/>
          <a:p>
            <a:endParaRPr lang="da-DK" altLang="da-DK" dirty="0"/>
          </a:p>
        </p:txBody>
      </p:sp>
    </p:spTree>
    <p:extLst>
      <p:ext uri="{BB962C8B-B14F-4D97-AF65-F5344CB8AC3E}">
        <p14:creationId xmlns:p14="http://schemas.microsoft.com/office/powerpoint/2010/main" val="298316848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FDA7E04-1E0E-4F5B-9A30-A64389F52C6C}" type="slidenum">
              <a:rPr lang="da-DK" altLang="da-DK">
                <a:solidFill>
                  <a:prstClr val="black"/>
                </a:solidFill>
              </a:rPr>
              <a:pPr>
                <a:defRPr/>
              </a:pPr>
              <a:t>6</a:t>
            </a:fld>
            <a:endParaRPr lang="da-DK" altLang="da-DK" dirty="0">
              <a:solidFill>
                <a:prstClr val="black"/>
              </a:solidFill>
            </a:endParaRPr>
          </a:p>
        </p:txBody>
      </p:sp>
      <p:sp>
        <p:nvSpPr>
          <p:cNvPr id="18434" name="Rectangle 7"/>
          <p:cNvSpPr txBox="1">
            <a:spLocks noGrp="1" noChangeArrowheads="1"/>
          </p:cNvSpPr>
          <p:nvPr/>
        </p:nvSpPr>
        <p:spPr bwMode="auto">
          <a:xfrm>
            <a:off x="3713651" y="10977602"/>
            <a:ext cx="2842110" cy="5781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5505" tIns="47753" rIns="95505" bIns="47753" anchor="b"/>
          <a:lstStyle/>
          <a:p>
            <a:pPr algn="r" defTabSz="955961"/>
            <a:fld id="{47AF3717-5A23-4608-85F9-D1C19CF8FA14}" type="slidenum">
              <a:rPr lang="da-DK" altLang="da-DK" sz="1200">
                <a:solidFill>
                  <a:prstClr val="black"/>
                </a:solidFill>
              </a:rPr>
              <a:pPr algn="r" defTabSz="955961"/>
              <a:t>6</a:t>
            </a:fld>
            <a:endParaRPr lang="da-DK" altLang="da-DK" sz="1200" dirty="0">
              <a:solidFill>
                <a:prstClr val="black"/>
              </a:solidFill>
            </a:endParaRPr>
          </a:p>
        </p:txBody>
      </p:sp>
      <p:sp>
        <p:nvSpPr>
          <p:cNvPr id="18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lIns="95505" tIns="47753" rIns="95505" bIns="47753" numCol="1" anchor="t" anchorCtr="0" compatLnSpc="1">
            <a:prstTxWarp prst="textNoShape">
              <a:avLst/>
            </a:prstTxWarp>
          </a:bodyPr>
          <a:lstStyle/>
          <a:p>
            <a:endParaRPr lang="da-DK" altLang="da-DK" dirty="0"/>
          </a:p>
        </p:txBody>
      </p:sp>
    </p:spTree>
    <p:extLst>
      <p:ext uri="{BB962C8B-B14F-4D97-AF65-F5344CB8AC3E}">
        <p14:creationId xmlns:p14="http://schemas.microsoft.com/office/powerpoint/2010/main" val="26423143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FDA7E04-1E0E-4F5B-9A30-A64389F52C6C}" type="slidenum">
              <a:rPr lang="da-DK" altLang="da-DK">
                <a:solidFill>
                  <a:prstClr val="black"/>
                </a:solidFill>
              </a:rPr>
              <a:pPr>
                <a:defRPr/>
              </a:pPr>
              <a:t>7</a:t>
            </a:fld>
            <a:endParaRPr lang="da-DK" altLang="da-DK" dirty="0">
              <a:solidFill>
                <a:prstClr val="black"/>
              </a:solidFill>
            </a:endParaRPr>
          </a:p>
        </p:txBody>
      </p:sp>
      <p:sp>
        <p:nvSpPr>
          <p:cNvPr id="18434" name="Rectangle 7"/>
          <p:cNvSpPr txBox="1">
            <a:spLocks noGrp="1" noChangeArrowheads="1"/>
          </p:cNvSpPr>
          <p:nvPr/>
        </p:nvSpPr>
        <p:spPr bwMode="auto">
          <a:xfrm>
            <a:off x="3713651" y="10977602"/>
            <a:ext cx="2842110" cy="5781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5505" tIns="47753" rIns="95505" bIns="47753" anchor="b"/>
          <a:lstStyle/>
          <a:p>
            <a:pPr algn="r" defTabSz="955961"/>
            <a:fld id="{47AF3717-5A23-4608-85F9-D1C19CF8FA14}" type="slidenum">
              <a:rPr lang="da-DK" altLang="da-DK" sz="1200">
                <a:solidFill>
                  <a:prstClr val="black"/>
                </a:solidFill>
              </a:rPr>
              <a:pPr algn="r" defTabSz="955961"/>
              <a:t>7</a:t>
            </a:fld>
            <a:endParaRPr lang="da-DK" altLang="da-DK" sz="1200" dirty="0">
              <a:solidFill>
                <a:prstClr val="black"/>
              </a:solidFill>
            </a:endParaRPr>
          </a:p>
        </p:txBody>
      </p:sp>
      <p:sp>
        <p:nvSpPr>
          <p:cNvPr id="18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lIns="95505" tIns="47753" rIns="95505" bIns="47753" numCol="1" anchor="t" anchorCtr="0" compatLnSpc="1">
            <a:prstTxWarp prst="textNoShape">
              <a:avLst/>
            </a:prstTxWarp>
          </a:bodyPr>
          <a:lstStyle/>
          <a:p>
            <a:endParaRPr lang="da-DK" altLang="da-DK" dirty="0"/>
          </a:p>
        </p:txBody>
      </p:sp>
    </p:spTree>
    <p:extLst>
      <p:ext uri="{BB962C8B-B14F-4D97-AF65-F5344CB8AC3E}">
        <p14:creationId xmlns:p14="http://schemas.microsoft.com/office/powerpoint/2010/main" val="401709857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FDA7E04-1E0E-4F5B-9A30-A64389F52C6C}" type="slidenum">
              <a:rPr lang="da-DK" altLang="da-DK">
                <a:solidFill>
                  <a:prstClr val="black"/>
                </a:solidFill>
              </a:rPr>
              <a:pPr>
                <a:defRPr/>
              </a:pPr>
              <a:t>8</a:t>
            </a:fld>
            <a:endParaRPr lang="da-DK" altLang="da-DK" dirty="0">
              <a:solidFill>
                <a:prstClr val="black"/>
              </a:solidFill>
            </a:endParaRPr>
          </a:p>
        </p:txBody>
      </p:sp>
      <p:sp>
        <p:nvSpPr>
          <p:cNvPr id="18434" name="Rectangle 7"/>
          <p:cNvSpPr txBox="1">
            <a:spLocks noGrp="1" noChangeArrowheads="1"/>
          </p:cNvSpPr>
          <p:nvPr/>
        </p:nvSpPr>
        <p:spPr bwMode="auto">
          <a:xfrm>
            <a:off x="3713651" y="10977602"/>
            <a:ext cx="2842110" cy="5781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5505" tIns="47753" rIns="95505" bIns="47753" anchor="b"/>
          <a:lstStyle/>
          <a:p>
            <a:pPr algn="r" defTabSz="955961"/>
            <a:fld id="{47AF3717-5A23-4608-85F9-D1C19CF8FA14}" type="slidenum">
              <a:rPr lang="da-DK" altLang="da-DK" sz="1200">
                <a:solidFill>
                  <a:prstClr val="black"/>
                </a:solidFill>
              </a:rPr>
              <a:pPr algn="r" defTabSz="955961"/>
              <a:t>8</a:t>
            </a:fld>
            <a:endParaRPr lang="da-DK" altLang="da-DK" sz="1200" dirty="0">
              <a:solidFill>
                <a:prstClr val="black"/>
              </a:solidFill>
            </a:endParaRPr>
          </a:p>
        </p:txBody>
      </p:sp>
      <p:sp>
        <p:nvSpPr>
          <p:cNvPr id="18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lIns="95505" tIns="47753" rIns="95505" bIns="47753" numCol="1" anchor="t" anchorCtr="0" compatLnSpc="1">
            <a:prstTxWarp prst="textNoShape">
              <a:avLst/>
            </a:prstTxWarp>
          </a:bodyPr>
          <a:lstStyle/>
          <a:p>
            <a:endParaRPr lang="da-DK" altLang="da-DK" dirty="0"/>
          </a:p>
        </p:txBody>
      </p:sp>
    </p:spTree>
    <p:extLst>
      <p:ext uri="{BB962C8B-B14F-4D97-AF65-F5344CB8AC3E}">
        <p14:creationId xmlns:p14="http://schemas.microsoft.com/office/powerpoint/2010/main" val="1031372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FDA7E04-1E0E-4F5B-9A30-A64389F52C6C}" type="slidenum">
              <a:rPr lang="da-DK" altLang="da-DK">
                <a:solidFill>
                  <a:prstClr val="black"/>
                </a:solidFill>
              </a:rPr>
              <a:pPr>
                <a:defRPr/>
              </a:pPr>
              <a:t>9</a:t>
            </a:fld>
            <a:endParaRPr lang="da-DK" altLang="da-DK" dirty="0">
              <a:solidFill>
                <a:prstClr val="black"/>
              </a:solidFill>
            </a:endParaRPr>
          </a:p>
        </p:txBody>
      </p:sp>
      <p:sp>
        <p:nvSpPr>
          <p:cNvPr id="18434" name="Rectangle 7"/>
          <p:cNvSpPr txBox="1">
            <a:spLocks noGrp="1" noChangeArrowheads="1"/>
          </p:cNvSpPr>
          <p:nvPr/>
        </p:nvSpPr>
        <p:spPr bwMode="auto">
          <a:xfrm>
            <a:off x="3713651" y="10977602"/>
            <a:ext cx="2842110" cy="5781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5505" tIns="47753" rIns="95505" bIns="47753" anchor="b"/>
          <a:lstStyle/>
          <a:p>
            <a:pPr algn="r" defTabSz="955961"/>
            <a:fld id="{47AF3717-5A23-4608-85F9-D1C19CF8FA14}" type="slidenum">
              <a:rPr lang="da-DK" altLang="da-DK" sz="1200">
                <a:solidFill>
                  <a:prstClr val="black"/>
                </a:solidFill>
              </a:rPr>
              <a:pPr algn="r" defTabSz="955961"/>
              <a:t>9</a:t>
            </a:fld>
            <a:endParaRPr lang="da-DK" altLang="da-DK" sz="1200" dirty="0">
              <a:solidFill>
                <a:prstClr val="black"/>
              </a:solidFill>
            </a:endParaRPr>
          </a:p>
        </p:txBody>
      </p:sp>
      <p:sp>
        <p:nvSpPr>
          <p:cNvPr id="18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lIns="95505" tIns="47753" rIns="95505" bIns="47753" numCol="1" anchor="t" anchorCtr="0" compatLnSpc="1">
            <a:prstTxWarp prst="textNoShape">
              <a:avLst/>
            </a:prstTxWarp>
          </a:bodyPr>
          <a:lstStyle/>
          <a:p>
            <a:endParaRPr lang="da-DK" altLang="da-DK" dirty="0"/>
          </a:p>
        </p:txBody>
      </p:sp>
    </p:spTree>
    <p:extLst>
      <p:ext uri="{BB962C8B-B14F-4D97-AF65-F5344CB8AC3E}">
        <p14:creationId xmlns:p14="http://schemas.microsoft.com/office/powerpoint/2010/main" val="103137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a-DK"/>
              <a:t>Klik for at redigere i master</a:t>
            </a:r>
          </a:p>
        </p:txBody>
      </p:sp>
      <p:sp>
        <p:nvSpPr>
          <p:cNvPr id="3" name="Undertitel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a-DK"/>
              <a:t>Klik for at redigere i master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 altLang="da-DK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 altLang="da-DK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AA9888-4A50-41B3-9555-E9E1BB8C6BF1}" type="slidenum">
              <a:rPr lang="da-DK" altLang="da-DK"/>
              <a:pPr>
                <a:defRPr/>
              </a:pPr>
              <a:t>‹nr.›</a:t>
            </a:fld>
            <a:endParaRPr lang="da-DK" altLang="da-DK"/>
          </a:p>
        </p:txBody>
      </p:sp>
    </p:spTree>
    <p:extLst>
      <p:ext uri="{BB962C8B-B14F-4D97-AF65-F5344CB8AC3E}">
        <p14:creationId xmlns:p14="http://schemas.microsoft.com/office/powerpoint/2010/main" val="17716348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i master</a:t>
            </a:r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 altLang="da-DK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 altLang="da-DK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6CA3A0-49B3-46C4-99F5-093AC3EB4996}" type="slidenum">
              <a:rPr lang="da-DK" altLang="da-DK"/>
              <a:pPr>
                <a:defRPr/>
              </a:pPr>
              <a:t>‹nr.›</a:t>
            </a:fld>
            <a:endParaRPr lang="da-DK" altLang="da-DK"/>
          </a:p>
        </p:txBody>
      </p:sp>
    </p:spTree>
    <p:extLst>
      <p:ext uri="{BB962C8B-B14F-4D97-AF65-F5344CB8AC3E}">
        <p14:creationId xmlns:p14="http://schemas.microsoft.com/office/powerpoint/2010/main" val="13532163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et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a-DK"/>
              <a:t>Klik for at redigere i master</a:t>
            </a:r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 altLang="da-DK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 altLang="da-DK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CE6E3F-03A3-48C8-AD96-17F5C538A7B8}" type="slidenum">
              <a:rPr lang="da-DK" altLang="da-DK"/>
              <a:pPr>
                <a:defRPr/>
              </a:pPr>
              <a:t>‹nr.›</a:t>
            </a:fld>
            <a:endParaRPr lang="da-DK" altLang="da-DK"/>
          </a:p>
        </p:txBody>
      </p:sp>
    </p:spTree>
    <p:extLst>
      <p:ext uri="{BB962C8B-B14F-4D97-AF65-F5344CB8AC3E}">
        <p14:creationId xmlns:p14="http://schemas.microsoft.com/office/powerpoint/2010/main" val="42468062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583202" y="1844675"/>
            <a:ext cx="8221133" cy="4392637"/>
          </a:xfrm>
          <a:prstGeom prst="rect">
            <a:avLst/>
          </a:prstGeom>
        </p:spPr>
        <p:txBody>
          <a:bodyPr lIns="90000" tIns="46800" rIns="90000" bIns="46800"/>
          <a:lstStyle>
            <a:lvl1pPr marL="342861" indent="-342861">
              <a:buClr>
                <a:srgbClr val="009DDC"/>
              </a:buClr>
              <a:buFont typeface="Wingdings" pitchFamily="2" charset="2"/>
              <a:buChar char="§"/>
              <a:defRPr sz="2600">
                <a:latin typeface="Verdana" pitchFamily="34" charset="0"/>
              </a:defRPr>
            </a:lvl1pPr>
            <a:lvl2pPr marL="742866" indent="-285717">
              <a:buClr>
                <a:srgbClr val="009DDC"/>
              </a:buClr>
              <a:buFont typeface="Wingdings" pitchFamily="2" charset="2"/>
              <a:buChar char="§"/>
              <a:defRPr sz="2400">
                <a:latin typeface="Verdana" pitchFamily="34" charset="0"/>
              </a:defRPr>
            </a:lvl2pPr>
            <a:lvl3pPr marL="1142870" indent="-228574">
              <a:buClr>
                <a:srgbClr val="009DDC"/>
              </a:buClr>
              <a:buFont typeface="Wingdings" pitchFamily="2" charset="2"/>
              <a:buChar char="§"/>
              <a:defRPr sz="2000">
                <a:latin typeface="Verdana" pitchFamily="34" charset="0"/>
              </a:defRPr>
            </a:lvl3pPr>
            <a:lvl4pPr marL="1600017" indent="-228574">
              <a:buClr>
                <a:srgbClr val="009DDC"/>
              </a:buClr>
              <a:buFont typeface="Wingdings" pitchFamily="2" charset="2"/>
              <a:buChar char="§"/>
              <a:defRPr sz="1600">
                <a:latin typeface="Verdana" pitchFamily="34" charset="0"/>
              </a:defRPr>
            </a:lvl4pPr>
            <a:lvl5pPr marL="2057166" indent="-228574">
              <a:buClr>
                <a:srgbClr val="009DDC"/>
              </a:buClr>
              <a:buFont typeface="Wingdings" pitchFamily="2" charset="2"/>
              <a:buChar char="§"/>
              <a:defRPr sz="1400" b="0">
                <a:latin typeface="Verdana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a-DK" dirty="0" smtClean="0"/>
          </a:p>
        </p:txBody>
      </p:sp>
      <p:sp>
        <p:nvSpPr>
          <p:cNvPr id="8" name="Text Placeholder 2"/>
          <p:cNvSpPr>
            <a:spLocks noGrp="1"/>
          </p:cNvSpPr>
          <p:nvPr>
            <p:ph type="body" sz="quarter" idx="17"/>
          </p:nvPr>
        </p:nvSpPr>
        <p:spPr>
          <a:xfrm>
            <a:off x="583225" y="1340768"/>
            <a:ext cx="5317881" cy="360363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 b="1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itle Placeholder 1"/>
          <p:cNvSpPr>
            <a:spLocks noGrp="1"/>
          </p:cNvSpPr>
          <p:nvPr>
            <p:ph type="title"/>
          </p:nvPr>
        </p:nvSpPr>
        <p:spPr>
          <a:xfrm>
            <a:off x="583200" y="720000"/>
            <a:ext cx="8229600" cy="476752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40740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321255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i master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 altLang="da-DK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 altLang="da-DK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E5FA98-87D1-4C2E-BE9B-EF8681697A3A}" type="slidenum">
              <a:rPr lang="da-DK" altLang="da-DK"/>
              <a:pPr>
                <a:defRPr/>
              </a:pPr>
              <a:t>‹nr.›</a:t>
            </a:fld>
            <a:endParaRPr lang="da-DK" altLang="da-DK"/>
          </a:p>
        </p:txBody>
      </p:sp>
    </p:spTree>
    <p:extLst>
      <p:ext uri="{BB962C8B-B14F-4D97-AF65-F5344CB8AC3E}">
        <p14:creationId xmlns:p14="http://schemas.microsoft.com/office/powerpoint/2010/main" val="11576323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a-DK"/>
              <a:t>Klik for at redigere i master</a:t>
            </a:r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 altLang="da-DK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 altLang="da-DK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089D6D-0C1A-4542-B5C2-E6912532B972}" type="slidenum">
              <a:rPr lang="da-DK" altLang="da-DK"/>
              <a:pPr>
                <a:defRPr/>
              </a:pPr>
              <a:t>‹nr.›</a:t>
            </a:fld>
            <a:endParaRPr lang="da-DK" altLang="da-DK"/>
          </a:p>
        </p:txBody>
      </p:sp>
    </p:spTree>
    <p:extLst>
      <p:ext uri="{BB962C8B-B14F-4D97-AF65-F5344CB8AC3E}">
        <p14:creationId xmlns:p14="http://schemas.microsoft.com/office/powerpoint/2010/main" val="34803902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i master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 altLang="da-DK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 altLang="da-DK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C3EDF7-AEB0-4BCA-A24B-647C4ED205FB}" type="slidenum">
              <a:rPr lang="da-DK" altLang="da-DK"/>
              <a:pPr>
                <a:defRPr/>
              </a:pPr>
              <a:t>‹nr.›</a:t>
            </a:fld>
            <a:endParaRPr lang="da-DK" altLang="da-DK"/>
          </a:p>
        </p:txBody>
      </p:sp>
    </p:spTree>
    <p:extLst>
      <p:ext uri="{BB962C8B-B14F-4D97-AF65-F5344CB8AC3E}">
        <p14:creationId xmlns:p14="http://schemas.microsoft.com/office/powerpoint/2010/main" val="38197280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da-DK"/>
              <a:t>Klik for at redigere i master</a:t>
            </a:r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tekst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6" name="Pladsholder til indhold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 altLang="da-DK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 altLang="da-DK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388580-9DF5-4EFE-BDB5-35EBAFF32F2B}" type="slidenum">
              <a:rPr lang="da-DK" altLang="da-DK"/>
              <a:pPr>
                <a:defRPr/>
              </a:pPr>
              <a:t>‹nr.›</a:t>
            </a:fld>
            <a:endParaRPr lang="da-DK" altLang="da-DK"/>
          </a:p>
        </p:txBody>
      </p:sp>
    </p:spTree>
    <p:extLst>
      <p:ext uri="{BB962C8B-B14F-4D97-AF65-F5344CB8AC3E}">
        <p14:creationId xmlns:p14="http://schemas.microsoft.com/office/powerpoint/2010/main" val="1579151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i master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 altLang="da-DK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 altLang="da-DK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8184DC-C5C6-4E99-8E26-7C7A3ED0C439}" type="slidenum">
              <a:rPr lang="da-DK" altLang="da-DK"/>
              <a:pPr>
                <a:defRPr/>
              </a:pPr>
              <a:t>‹nr.›</a:t>
            </a:fld>
            <a:endParaRPr lang="da-DK" altLang="da-DK"/>
          </a:p>
        </p:txBody>
      </p:sp>
    </p:spTree>
    <p:extLst>
      <p:ext uri="{BB962C8B-B14F-4D97-AF65-F5344CB8AC3E}">
        <p14:creationId xmlns:p14="http://schemas.microsoft.com/office/powerpoint/2010/main" val="26837960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 altLang="da-DK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 altLang="da-DK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1A445C-8CBE-49F3-9B9D-0934837FEB8D}" type="slidenum">
              <a:rPr lang="da-DK" altLang="da-DK"/>
              <a:pPr>
                <a:defRPr/>
              </a:pPr>
              <a:t>‹nr.›</a:t>
            </a:fld>
            <a:endParaRPr lang="da-DK" altLang="da-DK"/>
          </a:p>
        </p:txBody>
      </p:sp>
    </p:spTree>
    <p:extLst>
      <p:ext uri="{BB962C8B-B14F-4D97-AF65-F5344CB8AC3E}">
        <p14:creationId xmlns:p14="http://schemas.microsoft.com/office/powerpoint/2010/main" val="20272077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a-DK"/>
              <a:t>Klik for at redigere i master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 altLang="da-DK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 altLang="da-DK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6ED77F-8CEB-44BC-B8FF-BE6F20623C15}" type="slidenum">
              <a:rPr lang="da-DK" altLang="da-DK"/>
              <a:pPr>
                <a:defRPr/>
              </a:pPr>
              <a:t>‹nr.›</a:t>
            </a:fld>
            <a:endParaRPr lang="da-DK" altLang="da-DK"/>
          </a:p>
        </p:txBody>
      </p:sp>
    </p:spTree>
    <p:extLst>
      <p:ext uri="{BB962C8B-B14F-4D97-AF65-F5344CB8AC3E}">
        <p14:creationId xmlns:p14="http://schemas.microsoft.com/office/powerpoint/2010/main" val="24270966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a-DK"/>
              <a:t>Klik for at redigere i master</a:t>
            </a:r>
          </a:p>
        </p:txBody>
      </p:sp>
      <p:sp>
        <p:nvSpPr>
          <p:cNvPr id="3" name="Pladsholder til billede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a-DK" noProof="0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 altLang="da-DK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 altLang="da-DK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BACB48-1156-441A-AD9D-942BE4789C56}" type="slidenum">
              <a:rPr lang="da-DK" altLang="da-DK"/>
              <a:pPr>
                <a:defRPr/>
              </a:pPr>
              <a:t>‹nr.›</a:t>
            </a:fld>
            <a:endParaRPr lang="da-DK" altLang="da-DK"/>
          </a:p>
        </p:txBody>
      </p:sp>
    </p:spTree>
    <p:extLst>
      <p:ext uri="{BB962C8B-B14F-4D97-AF65-F5344CB8AC3E}">
        <p14:creationId xmlns:p14="http://schemas.microsoft.com/office/powerpoint/2010/main" val="182167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a-DK" altLang="da-DK"/>
              <a:t>Klik for at redigere titeltypografi i masteren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a-DK" altLang="da-DK"/>
              <a:t>Klik for at redigere teksttypografierne i masteren</a:t>
            </a:r>
          </a:p>
          <a:p>
            <a:pPr lvl="1"/>
            <a:r>
              <a:rPr lang="da-DK" altLang="da-DK"/>
              <a:t>Andet niveau</a:t>
            </a:r>
          </a:p>
          <a:p>
            <a:pPr lvl="2"/>
            <a:r>
              <a:rPr lang="da-DK" altLang="da-DK"/>
              <a:t>Tredje niveau</a:t>
            </a:r>
          </a:p>
          <a:p>
            <a:pPr lvl="3"/>
            <a:r>
              <a:rPr lang="da-DK" altLang="da-DK"/>
              <a:t>Fjerde niveau</a:t>
            </a:r>
          </a:p>
          <a:p>
            <a:pPr lvl="4"/>
            <a:r>
              <a:rPr lang="da-DK" altLang="da-DK"/>
              <a:t>Femte niveau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da-DK" altLang="da-DK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da-DK" altLang="da-DK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>
              <a:defRPr/>
            </a:pPr>
            <a:fld id="{15E50FFC-3418-43B7-A1ED-C9B56AB8E63F}" type="slidenum">
              <a:rPr lang="da-DK" altLang="da-DK"/>
              <a:pPr>
                <a:defRPr/>
              </a:pPr>
              <a:t>‹nr.›</a:t>
            </a:fld>
            <a:endParaRPr lang="da-DK" altLang="da-D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496" r:id="rId1"/>
    <p:sldLayoutId id="2147484497" r:id="rId2"/>
    <p:sldLayoutId id="2147484498" r:id="rId3"/>
    <p:sldLayoutId id="2147484499" r:id="rId4"/>
    <p:sldLayoutId id="2147484500" r:id="rId5"/>
    <p:sldLayoutId id="2147484501" r:id="rId6"/>
    <p:sldLayoutId id="2147484502" r:id="rId7"/>
    <p:sldLayoutId id="2147484503" r:id="rId8"/>
    <p:sldLayoutId id="2147484504" r:id="rId9"/>
    <p:sldLayoutId id="2147484505" r:id="rId10"/>
    <p:sldLayoutId id="2147484506" r:id="rId11"/>
    <p:sldLayoutId id="2147484507" r:id="rId12"/>
    <p:sldLayoutId id="2147484508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7" Type="http://schemas.openxmlformats.org/officeDocument/2006/relationships/image" Target="../media/image3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package" Target="../embeddings/Microsoft_Visio-tegning1.vsdx"/><Relationship Id="rId5" Type="http://schemas.openxmlformats.org/officeDocument/2006/relationships/oleObject" Target="../embeddings/oleObject1.bin"/><Relationship Id="rId4" Type="http://schemas.openxmlformats.org/officeDocument/2006/relationships/image" Target="../media/image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9" name="Picture 7" descr="U:\1600-1699\1647 Nyt OUH\1647.03\1_ADM\03_For\skabeloner\Skabeloner_bygherrerådgiver\Skabelon_powerpoint Folder\Links\logo Sidehoved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08888" y="239713"/>
            <a:ext cx="1027112" cy="692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0" name="Text Placeholder 15"/>
          <p:cNvSpPr txBox="1">
            <a:spLocks/>
          </p:cNvSpPr>
          <p:nvPr/>
        </p:nvSpPr>
        <p:spPr bwMode="auto">
          <a:xfrm>
            <a:off x="395288" y="304800"/>
            <a:ext cx="5832896" cy="42068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  <a:buFont typeface="Arial" charset="0"/>
              <a:buNone/>
            </a:pPr>
            <a:r>
              <a:rPr lang="da-DK" altLang="da-DK" sz="2400" b="1" dirty="0" smtClean="0">
                <a:solidFill>
                  <a:srgbClr val="44546A"/>
                </a:solidFill>
                <a:latin typeface="Calibri"/>
                <a:cs typeface="Arial" charset="0"/>
              </a:rPr>
              <a:t>Nyborg 31. august 2017</a:t>
            </a:r>
            <a:endParaRPr lang="da-DK" altLang="da-DK" sz="2400" b="1" dirty="0">
              <a:solidFill>
                <a:srgbClr val="44546A"/>
              </a:solidFill>
              <a:latin typeface="Calibri"/>
              <a:cs typeface="Arial" charset="0"/>
            </a:endParaRPr>
          </a:p>
        </p:txBody>
      </p:sp>
      <p:cxnSp>
        <p:nvCxnSpPr>
          <p:cNvPr id="19" name="Straight Connector 16"/>
          <p:cNvCxnSpPr/>
          <p:nvPr/>
        </p:nvCxnSpPr>
        <p:spPr>
          <a:xfrm rot="10800000">
            <a:off x="395288" y="6381750"/>
            <a:ext cx="8286750" cy="0"/>
          </a:xfrm>
          <a:prstGeom prst="line">
            <a:avLst/>
          </a:prstGeom>
          <a:ln w="9525">
            <a:solidFill>
              <a:srgbClr val="239FA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11"/>
          <p:cNvCxnSpPr/>
          <p:nvPr/>
        </p:nvCxnSpPr>
        <p:spPr>
          <a:xfrm rot="10800000">
            <a:off x="395288" y="725487"/>
            <a:ext cx="7215188" cy="0"/>
          </a:xfrm>
          <a:prstGeom prst="line">
            <a:avLst/>
          </a:prstGeom>
          <a:ln w="9525">
            <a:solidFill>
              <a:srgbClr val="239FA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413" name="Text Placeholder 15"/>
          <p:cNvSpPr txBox="1">
            <a:spLocks/>
          </p:cNvSpPr>
          <p:nvPr/>
        </p:nvSpPr>
        <p:spPr bwMode="auto">
          <a:xfrm>
            <a:off x="7236296" y="6437312"/>
            <a:ext cx="1584176" cy="420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  <a:buFont typeface="Arial" charset="0"/>
              <a:buNone/>
            </a:pPr>
            <a:r>
              <a:rPr lang="da-DK" altLang="da-DK" sz="1400" b="1" dirty="0" smtClean="0">
                <a:solidFill>
                  <a:prstClr val="black"/>
                </a:solidFill>
                <a:latin typeface="Calibri"/>
                <a:cs typeface="Arial" charset="0"/>
              </a:rPr>
              <a:t>Claus Bille Nielsen</a:t>
            </a:r>
            <a:endParaRPr lang="da-DK" altLang="da-DK" sz="1400" b="1" dirty="0">
              <a:solidFill>
                <a:prstClr val="black"/>
              </a:solidFill>
              <a:latin typeface="Calibri"/>
              <a:cs typeface="Arial" charset="0"/>
            </a:endParaRPr>
          </a:p>
        </p:txBody>
      </p:sp>
      <p:sp>
        <p:nvSpPr>
          <p:cNvPr id="9" name="Text Placeholder 15"/>
          <p:cNvSpPr txBox="1">
            <a:spLocks/>
          </p:cNvSpPr>
          <p:nvPr/>
        </p:nvSpPr>
        <p:spPr bwMode="auto">
          <a:xfrm>
            <a:off x="3746574" y="4725144"/>
            <a:ext cx="1617513" cy="360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  <a:buFont typeface="Arial" charset="0"/>
              <a:buNone/>
            </a:pPr>
            <a:r>
              <a:rPr lang="da-DK" altLang="da-DK" sz="1400" b="1" dirty="0" smtClean="0">
                <a:solidFill>
                  <a:prstClr val="black"/>
                </a:solidFill>
                <a:latin typeface="Calibri"/>
                <a:cs typeface="Arial" charset="0"/>
              </a:rPr>
              <a:t>27. marts 2017</a:t>
            </a:r>
            <a:endParaRPr lang="da-DK" altLang="da-DK" sz="1400" b="1" dirty="0">
              <a:solidFill>
                <a:prstClr val="black"/>
              </a:solidFill>
              <a:latin typeface="Calibri"/>
              <a:cs typeface="Arial" charset="0"/>
            </a:endParaRPr>
          </a:p>
        </p:txBody>
      </p:sp>
      <p:pic>
        <p:nvPicPr>
          <p:cNvPr id="10" name="Billede 9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223" y="1176178"/>
            <a:ext cx="7920880" cy="4694553"/>
          </a:xfrm>
          <a:prstGeom prst="rect">
            <a:avLst/>
          </a:prstGeom>
        </p:spPr>
      </p:pic>
      <p:sp>
        <p:nvSpPr>
          <p:cNvPr id="2" name="Rektangel 1"/>
          <p:cNvSpPr/>
          <p:nvPr/>
        </p:nvSpPr>
        <p:spPr>
          <a:xfrm>
            <a:off x="625707" y="1236506"/>
            <a:ext cx="624173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a-DK" sz="3200" dirty="0" smtClean="0">
                <a:solidFill>
                  <a:schemeClr val="accent2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Overvejelser på vej mod Nyt OUH</a:t>
            </a:r>
            <a:endParaRPr lang="da-DK" sz="3200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646672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9" name="Picture 7" descr="U:\1600-1699\1647 Nyt OUH\1647.03\1_ADM\03_For\skabeloner\Skabeloner_bygherrerådgiver\Skabelon_powerpoint Folder\Links\logo Sidehoved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08888" y="239713"/>
            <a:ext cx="1027112" cy="692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0" name="Text Placeholder 15"/>
          <p:cNvSpPr txBox="1">
            <a:spLocks/>
          </p:cNvSpPr>
          <p:nvPr/>
        </p:nvSpPr>
        <p:spPr bwMode="auto">
          <a:xfrm>
            <a:off x="428624" y="340221"/>
            <a:ext cx="7311728" cy="42068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da-DK" sz="2000" b="1" dirty="0"/>
          </a:p>
        </p:txBody>
      </p:sp>
      <p:cxnSp>
        <p:nvCxnSpPr>
          <p:cNvPr id="19" name="Straight Connector 16"/>
          <p:cNvCxnSpPr/>
          <p:nvPr/>
        </p:nvCxnSpPr>
        <p:spPr>
          <a:xfrm rot="10800000">
            <a:off x="395288" y="6381750"/>
            <a:ext cx="8286750" cy="0"/>
          </a:xfrm>
          <a:prstGeom prst="line">
            <a:avLst/>
          </a:prstGeom>
          <a:ln w="9525">
            <a:solidFill>
              <a:srgbClr val="239FA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16"/>
          <p:cNvCxnSpPr/>
          <p:nvPr/>
        </p:nvCxnSpPr>
        <p:spPr>
          <a:xfrm rot="10800000">
            <a:off x="539552" y="980728"/>
            <a:ext cx="8286750" cy="0"/>
          </a:xfrm>
          <a:prstGeom prst="line">
            <a:avLst/>
          </a:prstGeom>
          <a:ln w="9525">
            <a:solidFill>
              <a:srgbClr val="239FA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89"/>
          </a:xfrm>
        </p:spPr>
        <p:txBody>
          <a:bodyPr/>
          <a:lstStyle/>
          <a:p>
            <a:pPr algn="l"/>
            <a:r>
              <a:rPr lang="da-DK" sz="3600" dirty="0"/>
              <a:t>Hvor er det henne – </a:t>
            </a:r>
            <a:r>
              <a:rPr lang="da-DK" sz="3600" dirty="0" smtClean="0"/>
              <a:t>Navngivning</a:t>
            </a:r>
            <a:endParaRPr lang="da-DK" sz="36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a-DK" dirty="0" smtClean="0"/>
              <a:t>Patienter</a:t>
            </a:r>
          </a:p>
          <a:p>
            <a:r>
              <a:rPr lang="da-DK" dirty="0" smtClean="0"/>
              <a:t>Kliniker</a:t>
            </a:r>
          </a:p>
          <a:p>
            <a:r>
              <a:rPr lang="da-DK" dirty="0" smtClean="0"/>
              <a:t>Håndværker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29922868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9" name="Picture 7" descr="U:\1600-1699\1647 Nyt OUH\1647.03\1_ADM\03_For\skabeloner\Skabeloner_bygherrerådgiver\Skabelon_powerpoint Folder\Links\logo Sidehoved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08888" y="239713"/>
            <a:ext cx="1027112" cy="692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0" name="Text Placeholder 15"/>
          <p:cNvSpPr txBox="1">
            <a:spLocks/>
          </p:cNvSpPr>
          <p:nvPr/>
        </p:nvSpPr>
        <p:spPr bwMode="auto">
          <a:xfrm>
            <a:off x="428624" y="340221"/>
            <a:ext cx="7311728" cy="42068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da-DK" sz="2000" b="1" dirty="0"/>
          </a:p>
        </p:txBody>
      </p:sp>
      <p:cxnSp>
        <p:nvCxnSpPr>
          <p:cNvPr id="19" name="Straight Connector 16"/>
          <p:cNvCxnSpPr/>
          <p:nvPr/>
        </p:nvCxnSpPr>
        <p:spPr>
          <a:xfrm rot="10800000">
            <a:off x="395288" y="6381750"/>
            <a:ext cx="8286750" cy="0"/>
          </a:xfrm>
          <a:prstGeom prst="line">
            <a:avLst/>
          </a:prstGeom>
          <a:ln w="9525">
            <a:solidFill>
              <a:srgbClr val="239FA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16"/>
          <p:cNvCxnSpPr/>
          <p:nvPr/>
        </p:nvCxnSpPr>
        <p:spPr>
          <a:xfrm rot="10800000">
            <a:off x="539552" y="980728"/>
            <a:ext cx="8286750" cy="0"/>
          </a:xfrm>
          <a:prstGeom prst="line">
            <a:avLst/>
          </a:prstGeom>
          <a:ln w="9525">
            <a:solidFill>
              <a:srgbClr val="239FA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89"/>
          </a:xfrm>
        </p:spPr>
        <p:txBody>
          <a:bodyPr/>
          <a:lstStyle/>
          <a:p>
            <a:pPr algn="l"/>
            <a:r>
              <a:rPr lang="da-DK" sz="3600" dirty="0"/>
              <a:t>Hvor er det henne – </a:t>
            </a:r>
            <a:r>
              <a:rPr lang="da-DK" sz="3600" dirty="0" smtClean="0"/>
              <a:t>Navngivning</a:t>
            </a:r>
            <a:endParaRPr lang="da-DK" sz="36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a-DK" dirty="0" smtClean="0"/>
              <a:t>Lokaler kan skifte ”ejer”</a:t>
            </a:r>
          </a:p>
          <a:p>
            <a:pPr lvl="1"/>
            <a:r>
              <a:rPr lang="da-DK" dirty="0" smtClean="0"/>
              <a:t>Ambulatorier</a:t>
            </a:r>
          </a:p>
          <a:p>
            <a:pPr lvl="1"/>
            <a:r>
              <a:rPr lang="da-DK" dirty="0" smtClean="0"/>
              <a:t>Patientstuer</a:t>
            </a:r>
          </a:p>
          <a:p>
            <a:pPr lvl="1"/>
            <a:r>
              <a:rPr lang="da-DK" dirty="0" smtClean="0"/>
              <a:t>Operationsstuer</a:t>
            </a:r>
          </a:p>
          <a:p>
            <a:r>
              <a:rPr lang="da-DK" dirty="0" smtClean="0"/>
              <a:t>Lokaler kan skifte funktion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07884686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9" name="Picture 7" descr="U:\1600-1699\1647 Nyt OUH\1647.03\1_ADM\03_For\skabeloner\Skabeloner_bygherrerådgiver\Skabelon_powerpoint Folder\Links\logo Sidehoved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08888" y="239713"/>
            <a:ext cx="1027112" cy="692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0" name="Text Placeholder 15"/>
          <p:cNvSpPr txBox="1">
            <a:spLocks/>
          </p:cNvSpPr>
          <p:nvPr/>
        </p:nvSpPr>
        <p:spPr bwMode="auto">
          <a:xfrm>
            <a:off x="428624" y="340221"/>
            <a:ext cx="7311728" cy="42068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da-DK" sz="2000" b="1" dirty="0"/>
          </a:p>
        </p:txBody>
      </p:sp>
      <p:cxnSp>
        <p:nvCxnSpPr>
          <p:cNvPr id="19" name="Straight Connector 16"/>
          <p:cNvCxnSpPr/>
          <p:nvPr/>
        </p:nvCxnSpPr>
        <p:spPr>
          <a:xfrm rot="10800000">
            <a:off x="395288" y="6381750"/>
            <a:ext cx="8286750" cy="0"/>
          </a:xfrm>
          <a:prstGeom prst="line">
            <a:avLst/>
          </a:prstGeom>
          <a:ln w="9525">
            <a:solidFill>
              <a:srgbClr val="239FA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16"/>
          <p:cNvCxnSpPr/>
          <p:nvPr/>
        </p:nvCxnSpPr>
        <p:spPr>
          <a:xfrm rot="10800000">
            <a:off x="539552" y="980728"/>
            <a:ext cx="8286750" cy="0"/>
          </a:xfrm>
          <a:prstGeom prst="line">
            <a:avLst/>
          </a:prstGeom>
          <a:ln w="9525">
            <a:solidFill>
              <a:srgbClr val="239FA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89"/>
          </a:xfrm>
        </p:spPr>
        <p:txBody>
          <a:bodyPr/>
          <a:lstStyle/>
          <a:p>
            <a:pPr algn="l"/>
            <a:r>
              <a:rPr lang="da-DK" dirty="0" smtClean="0"/>
              <a:t>Just in Time til klinikken!</a:t>
            </a:r>
            <a:endParaRPr lang="da-DK" dirty="0"/>
          </a:p>
        </p:txBody>
      </p:sp>
      <p:sp>
        <p:nvSpPr>
          <p:cNvPr id="5" name="Pladsholder til indhold 4"/>
          <p:cNvSpPr>
            <a:spLocks noGrp="1"/>
          </p:cNvSpPr>
          <p:nvPr>
            <p:ph idx="1"/>
          </p:nvPr>
        </p:nvSpPr>
        <p:spPr>
          <a:xfrm>
            <a:off x="457200" y="1142564"/>
            <a:ext cx="8224838" cy="5715436"/>
          </a:xfrm>
        </p:spPr>
        <p:txBody>
          <a:bodyPr/>
          <a:lstStyle/>
          <a:p>
            <a:pPr marL="0" indent="0">
              <a:buNone/>
            </a:pPr>
            <a:r>
              <a:rPr lang="da-DK" b="1" dirty="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</a:rPr>
              <a:t>Forudsætning!</a:t>
            </a:r>
          </a:p>
          <a:p>
            <a:pPr marL="0" indent="0">
              <a:buNone/>
            </a:pPr>
            <a:r>
              <a:rPr lang="da-DK" sz="2800" dirty="0">
                <a:solidFill>
                  <a:srgbClr val="141414"/>
                </a:solidFill>
                <a:latin typeface="Segoe UI" panose="020B0502040204020203" pitchFamily="34" charset="0"/>
              </a:rPr>
              <a:t>Hvad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da-DK" sz="2800" b="1" dirty="0">
                <a:solidFill>
                  <a:prstClr val="black"/>
                </a:solidFill>
                <a:latin typeface="System"/>
              </a:rPr>
              <a:t> </a:t>
            </a:r>
            <a:r>
              <a:rPr lang="da-DK" sz="2800" dirty="0" smtClean="0">
                <a:solidFill>
                  <a:srgbClr val="141414"/>
                </a:solidFill>
                <a:latin typeface="Segoe UI" panose="020B0502040204020203" pitchFamily="34" charset="0"/>
              </a:rPr>
              <a:t>Hvad </a:t>
            </a:r>
            <a:r>
              <a:rPr lang="da-DK" sz="2800" dirty="0">
                <a:solidFill>
                  <a:srgbClr val="141414"/>
                </a:solidFill>
                <a:latin typeface="Segoe UI" panose="020B0502040204020203" pitchFamily="34" charset="0"/>
              </a:rPr>
              <a:t>skal de bruge?</a:t>
            </a:r>
          </a:p>
          <a:p>
            <a:pPr marL="0" indent="0">
              <a:buNone/>
            </a:pPr>
            <a:r>
              <a:rPr lang="da-DK" sz="2800" dirty="0">
                <a:solidFill>
                  <a:srgbClr val="141414"/>
                </a:solidFill>
                <a:latin typeface="Segoe UI" panose="020B0502040204020203" pitchFamily="34" charset="0"/>
              </a:rPr>
              <a:t>Hvor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da-DK" sz="2800" dirty="0" smtClean="0">
                <a:solidFill>
                  <a:srgbClr val="141414"/>
                </a:solidFill>
                <a:latin typeface="Segoe UI" panose="020B0502040204020203" pitchFamily="34" charset="0"/>
              </a:rPr>
              <a:t>Hvor </a:t>
            </a:r>
            <a:r>
              <a:rPr lang="da-DK" sz="2800" dirty="0">
                <a:solidFill>
                  <a:srgbClr val="141414"/>
                </a:solidFill>
                <a:latin typeface="Segoe UI" panose="020B0502040204020203" pitchFamily="34" charset="0"/>
              </a:rPr>
              <a:t>er det, de skal bruge</a:t>
            </a:r>
            <a:r>
              <a:rPr lang="da-DK" sz="2800" dirty="0" smtClean="0">
                <a:solidFill>
                  <a:srgbClr val="141414"/>
                </a:solidFill>
                <a:latin typeface="Segoe UI" panose="020B0502040204020203" pitchFamily="34" charset="0"/>
              </a:rPr>
              <a:t>?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da-DK" sz="2800" dirty="0" smtClean="0">
                <a:solidFill>
                  <a:srgbClr val="141414"/>
                </a:solidFill>
                <a:latin typeface="Segoe UI" panose="020B0502040204020203" pitchFamily="34" charset="0"/>
              </a:rPr>
              <a:t>Hvor skal de bruge det?</a:t>
            </a:r>
            <a:endParaRPr lang="da-DK" sz="2800" dirty="0">
              <a:solidFill>
                <a:srgbClr val="141414"/>
              </a:solidFill>
              <a:latin typeface="Segoe UI" panose="020B0502040204020203" pitchFamily="34" charset="0"/>
            </a:endParaRPr>
          </a:p>
          <a:p>
            <a:pPr marL="0" indent="0">
              <a:buNone/>
            </a:pPr>
            <a:r>
              <a:rPr lang="da-DK" sz="2800" dirty="0">
                <a:solidFill>
                  <a:srgbClr val="141414"/>
                </a:solidFill>
                <a:latin typeface="Segoe UI" panose="020B0502040204020203" pitchFamily="34" charset="0"/>
              </a:rPr>
              <a:t>Hvordan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da-DK" sz="2800" dirty="0" smtClean="0">
                <a:solidFill>
                  <a:srgbClr val="141414"/>
                </a:solidFill>
                <a:latin typeface="Segoe UI" panose="020B0502040204020203" pitchFamily="34" charset="0"/>
              </a:rPr>
              <a:t>Hvordan </a:t>
            </a:r>
            <a:r>
              <a:rPr lang="da-DK" sz="2800" dirty="0">
                <a:solidFill>
                  <a:srgbClr val="141414"/>
                </a:solidFill>
                <a:latin typeface="Segoe UI" panose="020B0502040204020203" pitchFamily="34" charset="0"/>
              </a:rPr>
              <a:t>får de fat i </a:t>
            </a:r>
            <a:r>
              <a:rPr lang="da-DK" sz="2800" dirty="0" smtClean="0">
                <a:solidFill>
                  <a:srgbClr val="141414"/>
                </a:solidFill>
                <a:latin typeface="Segoe UI" panose="020B0502040204020203" pitchFamily="34" charset="0"/>
              </a:rPr>
              <a:t>det, </a:t>
            </a:r>
            <a:r>
              <a:rPr lang="da-DK" sz="2800" dirty="0">
                <a:solidFill>
                  <a:srgbClr val="141414"/>
                </a:solidFill>
                <a:latin typeface="Segoe UI" panose="020B0502040204020203" pitchFamily="34" charset="0"/>
              </a:rPr>
              <a:t>de skal </a:t>
            </a:r>
            <a:r>
              <a:rPr lang="da-DK" sz="2800" dirty="0" smtClean="0">
                <a:solidFill>
                  <a:srgbClr val="141414"/>
                </a:solidFill>
                <a:latin typeface="Segoe UI" panose="020B0502040204020203" pitchFamily="34" charset="0"/>
              </a:rPr>
              <a:t>bruge?</a:t>
            </a:r>
          </a:p>
          <a:p>
            <a:pPr marL="0" indent="0">
              <a:buNone/>
            </a:pPr>
            <a:r>
              <a:rPr lang="da-DK" sz="2800" dirty="0" smtClean="0">
                <a:solidFill>
                  <a:srgbClr val="141414"/>
                </a:solidFill>
                <a:latin typeface="Segoe UI" panose="020B0502040204020203" pitchFamily="34" charset="0"/>
              </a:rPr>
              <a:t>Hvornår</a:t>
            </a:r>
          </a:p>
          <a:p>
            <a:r>
              <a:rPr lang="da-DK" sz="2800" dirty="0" smtClean="0">
                <a:solidFill>
                  <a:srgbClr val="141414"/>
                </a:solidFill>
                <a:latin typeface="Segoe UI" panose="020B0502040204020203" pitchFamily="34" charset="0"/>
              </a:rPr>
              <a:t>Hvornår skal de bruge det?</a:t>
            </a:r>
          </a:p>
        </p:txBody>
      </p:sp>
    </p:spTree>
    <p:extLst>
      <p:ext uri="{BB962C8B-B14F-4D97-AF65-F5344CB8AC3E}">
        <p14:creationId xmlns:p14="http://schemas.microsoft.com/office/powerpoint/2010/main" val="315021724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9" name="Picture 7" descr="U:\1600-1699\1647 Nyt OUH\1647.03\1_ADM\03_For\skabeloner\Skabeloner_bygherrerådgiver\Skabelon_powerpoint Folder\Links\logo Sidehoved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08888" y="239713"/>
            <a:ext cx="1027112" cy="692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9" name="Straight Connector 16"/>
          <p:cNvCxnSpPr/>
          <p:nvPr/>
        </p:nvCxnSpPr>
        <p:spPr>
          <a:xfrm rot="10800000">
            <a:off x="395288" y="6381750"/>
            <a:ext cx="8286750" cy="0"/>
          </a:xfrm>
          <a:prstGeom prst="line">
            <a:avLst/>
          </a:prstGeom>
          <a:ln w="9525">
            <a:solidFill>
              <a:srgbClr val="239FA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16"/>
          <p:cNvCxnSpPr/>
          <p:nvPr/>
        </p:nvCxnSpPr>
        <p:spPr>
          <a:xfrm rot="10800000">
            <a:off x="539552" y="980728"/>
            <a:ext cx="8286750" cy="0"/>
          </a:xfrm>
          <a:prstGeom prst="line">
            <a:avLst/>
          </a:prstGeom>
          <a:ln w="9525">
            <a:solidFill>
              <a:srgbClr val="239FA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95288" y="14288"/>
            <a:ext cx="8229600" cy="1143000"/>
          </a:xfrm>
        </p:spPr>
        <p:txBody>
          <a:bodyPr/>
          <a:lstStyle/>
          <a:p>
            <a:pPr algn="l"/>
            <a:r>
              <a:rPr lang="da-DK" dirty="0" smtClean="0"/>
              <a:t>Just in Time til klinikken!</a:t>
            </a:r>
            <a:endParaRPr lang="da-DK" dirty="0"/>
          </a:p>
        </p:txBody>
      </p:sp>
      <p:sp>
        <p:nvSpPr>
          <p:cNvPr id="8" name="Pladsholder til indhold 7"/>
          <p:cNvSpPr>
            <a:spLocks noGrp="1"/>
          </p:cNvSpPr>
          <p:nvPr>
            <p:ph idx="1"/>
          </p:nvPr>
        </p:nvSpPr>
        <p:spPr>
          <a:xfrm>
            <a:off x="507544" y="1255940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da-DK" dirty="0" smtClean="0">
                <a:solidFill>
                  <a:schemeClr val="accent1">
                    <a:lumMod val="50000"/>
                  </a:schemeClr>
                </a:solidFill>
              </a:rPr>
              <a:t>Forudsætning!</a:t>
            </a:r>
          </a:p>
          <a:p>
            <a:r>
              <a:rPr lang="da-DK" dirty="0" smtClean="0">
                <a:solidFill>
                  <a:schemeClr val="accent1">
                    <a:lumMod val="50000"/>
                  </a:schemeClr>
                </a:solidFill>
              </a:rPr>
              <a:t>Løbende opfølgning</a:t>
            </a:r>
          </a:p>
          <a:p>
            <a:pPr lvl="1"/>
            <a:r>
              <a:rPr lang="da-DK" dirty="0" smtClean="0">
                <a:solidFill>
                  <a:schemeClr val="accent1">
                    <a:lumMod val="50000"/>
                  </a:schemeClr>
                </a:solidFill>
              </a:rPr>
              <a:t>Forbrugsmønstre</a:t>
            </a:r>
          </a:p>
          <a:p>
            <a:pPr lvl="1"/>
            <a:r>
              <a:rPr lang="da-DK" dirty="0" smtClean="0">
                <a:solidFill>
                  <a:schemeClr val="accent1">
                    <a:lumMod val="50000"/>
                  </a:schemeClr>
                </a:solidFill>
              </a:rPr>
              <a:t>Beholdningstørrelser</a:t>
            </a:r>
          </a:p>
          <a:p>
            <a:pPr lvl="1"/>
            <a:r>
              <a:rPr lang="da-DK" dirty="0" smtClean="0">
                <a:solidFill>
                  <a:schemeClr val="accent1">
                    <a:lumMod val="50000"/>
                  </a:schemeClr>
                </a:solidFill>
              </a:rPr>
              <a:t>Knudepunkter</a:t>
            </a:r>
          </a:p>
          <a:p>
            <a:pPr lvl="2"/>
            <a:r>
              <a:rPr lang="da-DK" dirty="0" smtClean="0">
                <a:solidFill>
                  <a:schemeClr val="accent1">
                    <a:lumMod val="50000"/>
                  </a:schemeClr>
                </a:solidFill>
              </a:rPr>
              <a:t>Tid og sted</a:t>
            </a:r>
          </a:p>
          <a:p>
            <a:r>
              <a:rPr lang="da-DK" dirty="0" smtClean="0">
                <a:solidFill>
                  <a:schemeClr val="accent1">
                    <a:lumMod val="50000"/>
                  </a:schemeClr>
                </a:solidFill>
              </a:rPr>
              <a:t>Lokalisering</a:t>
            </a:r>
          </a:p>
          <a:p>
            <a:r>
              <a:rPr lang="da-DK" dirty="0" smtClean="0">
                <a:solidFill>
                  <a:schemeClr val="accent1">
                    <a:lumMod val="50000"/>
                  </a:schemeClr>
                </a:solidFill>
              </a:rPr>
              <a:t>Status</a:t>
            </a:r>
          </a:p>
        </p:txBody>
      </p:sp>
    </p:spTree>
    <p:extLst>
      <p:ext uri="{BB962C8B-B14F-4D97-AF65-F5344CB8AC3E}">
        <p14:creationId xmlns:p14="http://schemas.microsoft.com/office/powerpoint/2010/main" val="240650467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9" name="Picture 7" descr="U:\1600-1699\1647 Nyt OUH\1647.03\1_ADM\03_For\skabeloner\Skabeloner_bygherrerådgiver\Skabelon_powerpoint Folder\Links\logo Sidehoved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08888" y="239713"/>
            <a:ext cx="1027112" cy="692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0" name="Text Placeholder 15"/>
          <p:cNvSpPr txBox="1">
            <a:spLocks/>
          </p:cNvSpPr>
          <p:nvPr/>
        </p:nvSpPr>
        <p:spPr bwMode="auto">
          <a:xfrm>
            <a:off x="395288" y="304800"/>
            <a:ext cx="5832896" cy="42068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  <a:buFont typeface="Arial" charset="0"/>
              <a:buNone/>
            </a:pPr>
            <a:r>
              <a:rPr lang="da-DK" altLang="da-DK" sz="2400" b="1" dirty="0" smtClean="0">
                <a:solidFill>
                  <a:srgbClr val="44546A"/>
                </a:solidFill>
                <a:latin typeface="Calibri"/>
                <a:cs typeface="Arial" charset="0"/>
              </a:rPr>
              <a:t>Nyborg 31. august 2017</a:t>
            </a:r>
            <a:endParaRPr lang="da-DK" altLang="da-DK" sz="2400" b="1" dirty="0">
              <a:solidFill>
                <a:srgbClr val="44546A"/>
              </a:solidFill>
              <a:latin typeface="Calibri"/>
              <a:cs typeface="Arial" charset="0"/>
            </a:endParaRPr>
          </a:p>
        </p:txBody>
      </p:sp>
      <p:cxnSp>
        <p:nvCxnSpPr>
          <p:cNvPr id="19" name="Straight Connector 16"/>
          <p:cNvCxnSpPr/>
          <p:nvPr/>
        </p:nvCxnSpPr>
        <p:spPr>
          <a:xfrm rot="10800000">
            <a:off x="395288" y="6381750"/>
            <a:ext cx="8286750" cy="0"/>
          </a:xfrm>
          <a:prstGeom prst="line">
            <a:avLst/>
          </a:prstGeom>
          <a:ln w="9525">
            <a:solidFill>
              <a:srgbClr val="239FA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11"/>
          <p:cNvCxnSpPr/>
          <p:nvPr/>
        </p:nvCxnSpPr>
        <p:spPr>
          <a:xfrm rot="10800000">
            <a:off x="395288" y="725487"/>
            <a:ext cx="7215188" cy="0"/>
          </a:xfrm>
          <a:prstGeom prst="line">
            <a:avLst/>
          </a:prstGeom>
          <a:ln w="9525">
            <a:solidFill>
              <a:srgbClr val="239FA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413" name="Text Placeholder 15"/>
          <p:cNvSpPr txBox="1">
            <a:spLocks/>
          </p:cNvSpPr>
          <p:nvPr/>
        </p:nvSpPr>
        <p:spPr bwMode="auto">
          <a:xfrm>
            <a:off x="7236296" y="6437312"/>
            <a:ext cx="1584176" cy="420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  <a:buFont typeface="Arial" charset="0"/>
              <a:buNone/>
            </a:pPr>
            <a:r>
              <a:rPr lang="da-DK" altLang="da-DK" sz="1400" b="1" dirty="0" smtClean="0">
                <a:solidFill>
                  <a:prstClr val="black"/>
                </a:solidFill>
                <a:latin typeface="Calibri"/>
                <a:cs typeface="Arial" charset="0"/>
              </a:rPr>
              <a:t>Claus Bille Nielsen</a:t>
            </a:r>
            <a:endParaRPr lang="da-DK" altLang="da-DK" sz="1400" b="1" dirty="0">
              <a:solidFill>
                <a:prstClr val="black"/>
              </a:solidFill>
              <a:latin typeface="Calibri"/>
              <a:cs typeface="Arial" charset="0"/>
            </a:endParaRPr>
          </a:p>
        </p:txBody>
      </p:sp>
      <p:sp>
        <p:nvSpPr>
          <p:cNvPr id="9" name="Text Placeholder 15"/>
          <p:cNvSpPr txBox="1">
            <a:spLocks/>
          </p:cNvSpPr>
          <p:nvPr/>
        </p:nvSpPr>
        <p:spPr bwMode="auto">
          <a:xfrm>
            <a:off x="3746574" y="4725144"/>
            <a:ext cx="1617513" cy="360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  <a:buFont typeface="Arial" charset="0"/>
              <a:buNone/>
            </a:pPr>
            <a:r>
              <a:rPr lang="da-DK" altLang="da-DK" sz="1400" b="1" dirty="0" smtClean="0">
                <a:solidFill>
                  <a:prstClr val="black"/>
                </a:solidFill>
                <a:latin typeface="Calibri"/>
                <a:cs typeface="Arial" charset="0"/>
              </a:rPr>
              <a:t>27. marts 2017</a:t>
            </a:r>
            <a:endParaRPr lang="da-DK" altLang="da-DK" sz="1400" b="1" dirty="0">
              <a:solidFill>
                <a:prstClr val="black"/>
              </a:solidFill>
              <a:latin typeface="Calibri"/>
              <a:cs typeface="Arial" charset="0"/>
            </a:endParaRPr>
          </a:p>
        </p:txBody>
      </p:sp>
      <p:pic>
        <p:nvPicPr>
          <p:cNvPr id="10" name="Billede 9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223" y="1176178"/>
            <a:ext cx="7920880" cy="4694553"/>
          </a:xfrm>
          <a:prstGeom prst="rect">
            <a:avLst/>
          </a:prstGeom>
        </p:spPr>
      </p:pic>
      <p:sp>
        <p:nvSpPr>
          <p:cNvPr id="2" name="Rektangel 1"/>
          <p:cNvSpPr/>
          <p:nvPr/>
        </p:nvSpPr>
        <p:spPr>
          <a:xfrm>
            <a:off x="625707" y="1236506"/>
            <a:ext cx="6241733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a-DK" sz="6600" dirty="0" smtClean="0">
                <a:solidFill>
                  <a:schemeClr val="accent2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Spørgsmål ?</a:t>
            </a:r>
            <a:endParaRPr lang="da-DK" sz="6600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732567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ladsholder til indhold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1484785"/>
            <a:ext cx="8064896" cy="4919587"/>
          </a:xfrm>
        </p:spPr>
      </p:pic>
      <p:sp>
        <p:nvSpPr>
          <p:cNvPr id="3" name="Pladsholder til tekst 2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583200" y="1001276"/>
            <a:ext cx="8229600" cy="357564"/>
          </a:xfrm>
        </p:spPr>
        <p:txBody>
          <a:bodyPr/>
          <a:lstStyle/>
          <a:p>
            <a:r>
              <a:rPr lang="da-DK" dirty="0" smtClean="0"/>
              <a:t>Johnny Olsson, Region Midtjylland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607266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indhold 1"/>
          <p:cNvSpPr>
            <a:spLocks noGrp="1"/>
          </p:cNvSpPr>
          <p:nvPr>
            <p:ph idx="1"/>
          </p:nvPr>
        </p:nvSpPr>
        <p:spPr>
          <a:xfrm>
            <a:off x="599340" y="2240756"/>
            <a:ext cx="8221133" cy="3294478"/>
          </a:xfrm>
        </p:spPr>
        <p:txBody>
          <a:bodyPr/>
          <a:lstStyle/>
          <a:p>
            <a:endParaRPr lang="da-DK" dirty="0" smtClean="0"/>
          </a:p>
          <a:p>
            <a:r>
              <a:rPr lang="da-DK" dirty="0" smtClean="0"/>
              <a:t>Understøtte </a:t>
            </a:r>
            <a:r>
              <a:rPr lang="da-DK" dirty="0" err="1" smtClean="0"/>
              <a:t>logistikflow</a:t>
            </a:r>
            <a:endParaRPr lang="da-DK" dirty="0" smtClean="0"/>
          </a:p>
          <a:p>
            <a:r>
              <a:rPr lang="da-DK" dirty="0" smtClean="0"/>
              <a:t>Understøtte </a:t>
            </a:r>
            <a:r>
              <a:rPr lang="da-DK" dirty="0" err="1" smtClean="0"/>
              <a:t>serviceflow</a:t>
            </a:r>
            <a:endParaRPr lang="da-DK" dirty="0" smtClean="0"/>
          </a:p>
          <a:p>
            <a:r>
              <a:rPr lang="da-DK" dirty="0" smtClean="0"/>
              <a:t>Lokalisering af udstyr og personer</a:t>
            </a:r>
          </a:p>
          <a:p>
            <a:endParaRPr lang="da-DK" dirty="0"/>
          </a:p>
          <a:p>
            <a:pPr marL="0" indent="0">
              <a:buNone/>
            </a:pPr>
            <a:r>
              <a:rPr lang="da-DK" dirty="0" smtClean="0"/>
              <a:t>Fra koncept til implementering</a:t>
            </a:r>
            <a:endParaRPr lang="da-DK" dirty="0"/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583200" y="1469258"/>
            <a:ext cx="8229600" cy="807614"/>
          </a:xfrm>
        </p:spPr>
        <p:txBody>
          <a:bodyPr/>
          <a:lstStyle/>
          <a:p>
            <a:r>
              <a:rPr lang="da-DK" dirty="0" smtClean="0"/>
              <a:t>Eksempler på anvendelser af lokalisering på AUH/DNU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4057475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indhold 1"/>
          <p:cNvSpPr>
            <a:spLocks noGrp="1"/>
          </p:cNvSpPr>
          <p:nvPr>
            <p:ph idx="1"/>
          </p:nvPr>
        </p:nvSpPr>
        <p:spPr>
          <a:xfrm>
            <a:off x="583202" y="1916832"/>
            <a:ext cx="8221133" cy="3618402"/>
          </a:xfrm>
        </p:spPr>
        <p:txBody>
          <a:bodyPr/>
          <a:lstStyle/>
          <a:p>
            <a:r>
              <a:rPr lang="da-DK" sz="2000" dirty="0"/>
              <a:t>Udnytte kapacitet bedre</a:t>
            </a:r>
          </a:p>
          <a:p>
            <a:r>
              <a:rPr lang="da-DK" sz="2000" dirty="0"/>
              <a:t>Undgå spildtid</a:t>
            </a:r>
          </a:p>
          <a:p>
            <a:r>
              <a:rPr lang="da-DK" sz="2000" dirty="0"/>
              <a:t>Direkte </a:t>
            </a:r>
            <a:r>
              <a:rPr lang="da-DK" sz="2000" dirty="0"/>
              <a:t>sparet tid</a:t>
            </a:r>
          </a:p>
          <a:p>
            <a:r>
              <a:rPr lang="da-DK" sz="2000" dirty="0"/>
              <a:t>Hurtigere finde </a:t>
            </a:r>
            <a:r>
              <a:rPr lang="da-DK" sz="2000" dirty="0"/>
              <a:t>ting</a:t>
            </a:r>
          </a:p>
          <a:p>
            <a:r>
              <a:rPr lang="da-DK" sz="2000" dirty="0"/>
              <a:t>Reduceret </a:t>
            </a:r>
            <a:r>
              <a:rPr lang="da-DK" sz="2000" dirty="0"/>
              <a:t>beholdning af udstyr, hjælpemidler mv. </a:t>
            </a:r>
          </a:p>
          <a:p>
            <a:r>
              <a:rPr lang="da-DK" sz="2000" dirty="0"/>
              <a:t>Øget personale- og patientsikkerhed</a:t>
            </a:r>
          </a:p>
          <a:p>
            <a:r>
              <a:rPr lang="da-DK" sz="2000" dirty="0"/>
              <a:t>Sparede minutter i livskritiske situationer</a:t>
            </a:r>
          </a:p>
          <a:p>
            <a:r>
              <a:rPr lang="da-DK" sz="2000" dirty="0"/>
              <a:t>Kompensere for større geografiske forhold</a:t>
            </a:r>
            <a:endParaRPr lang="da-DK" sz="2000" dirty="0"/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583200" y="1487260"/>
            <a:ext cx="8229600" cy="357564"/>
          </a:xfrm>
        </p:spPr>
        <p:txBody>
          <a:bodyPr/>
          <a:lstStyle/>
          <a:p>
            <a:r>
              <a:rPr lang="da-DK" dirty="0" smtClean="0"/>
              <a:t>Generelle muligheder med lokalisering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76631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Vognlogistik</a:t>
            </a:r>
            <a:endParaRPr lang="da-DK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46" t="28535" r="33316" b="9842"/>
          <a:stretch/>
        </p:blipFill>
        <p:spPr bwMode="auto">
          <a:xfrm>
            <a:off x="539552" y="1844824"/>
            <a:ext cx="8280000" cy="432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97728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indhold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a-DK" sz="2000" dirty="0"/>
              <a:t>Overblik over vognes placering og deres destination</a:t>
            </a:r>
          </a:p>
          <a:p>
            <a:r>
              <a:rPr lang="da-DK" sz="2000" dirty="0"/>
              <a:t>Mulighed for at optimere overdragelser af vogne</a:t>
            </a:r>
            <a:endParaRPr lang="da-DK" sz="2000" dirty="0"/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583200" y="1487260"/>
            <a:ext cx="8229600" cy="357564"/>
          </a:xfrm>
        </p:spPr>
        <p:txBody>
          <a:bodyPr/>
          <a:lstStyle/>
          <a:p>
            <a:r>
              <a:rPr lang="da-DK" dirty="0" smtClean="0"/>
              <a:t>Muligheder med lokalisering i </a:t>
            </a:r>
            <a:r>
              <a:rPr lang="da-DK" dirty="0" err="1" smtClean="0"/>
              <a:t>vognflow</a:t>
            </a:r>
            <a:endParaRPr lang="da-DK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3144480"/>
            <a:ext cx="6962478" cy="37513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84850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9" name="Picture 7" descr="U:\1600-1699\1647 Nyt OUH\1647.03\1_ADM\03_For\skabeloner\Skabeloner_bygherrerådgiver\Skabelon_powerpoint Folder\Links\logo Sidehoved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08888" y="239713"/>
            <a:ext cx="1027112" cy="692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0" name="Text Placeholder 15"/>
          <p:cNvSpPr txBox="1">
            <a:spLocks/>
          </p:cNvSpPr>
          <p:nvPr/>
        </p:nvSpPr>
        <p:spPr bwMode="auto">
          <a:xfrm>
            <a:off x="428624" y="340221"/>
            <a:ext cx="7311728" cy="42068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da-DK" sz="2000" b="1" dirty="0"/>
          </a:p>
        </p:txBody>
      </p:sp>
      <p:cxnSp>
        <p:nvCxnSpPr>
          <p:cNvPr id="19" name="Straight Connector 16"/>
          <p:cNvCxnSpPr/>
          <p:nvPr/>
        </p:nvCxnSpPr>
        <p:spPr>
          <a:xfrm rot="10800000">
            <a:off x="395288" y="6381750"/>
            <a:ext cx="8286750" cy="0"/>
          </a:xfrm>
          <a:prstGeom prst="line">
            <a:avLst/>
          </a:prstGeom>
          <a:ln w="9525">
            <a:solidFill>
              <a:srgbClr val="239FA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16"/>
          <p:cNvCxnSpPr/>
          <p:nvPr/>
        </p:nvCxnSpPr>
        <p:spPr>
          <a:xfrm rot="10800000">
            <a:off x="539552" y="980728"/>
            <a:ext cx="8286750" cy="0"/>
          </a:xfrm>
          <a:prstGeom prst="line">
            <a:avLst/>
          </a:prstGeom>
          <a:ln w="9525">
            <a:solidFill>
              <a:srgbClr val="239FA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89"/>
          </a:xfrm>
        </p:spPr>
        <p:txBody>
          <a:bodyPr/>
          <a:lstStyle/>
          <a:p>
            <a:pPr algn="l"/>
            <a:r>
              <a:rPr lang="da-DK" dirty="0" smtClean="0"/>
              <a:t>Punkter i dag</a:t>
            </a: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a-DK" dirty="0" smtClean="0"/>
              <a:t>Analyse af logistik på Nyt OUH</a:t>
            </a:r>
          </a:p>
          <a:p>
            <a:pPr lvl="1"/>
            <a:r>
              <a:rPr lang="da-DK" dirty="0" smtClean="0"/>
              <a:t>Kort baggrund</a:t>
            </a:r>
          </a:p>
          <a:p>
            <a:r>
              <a:rPr lang="da-DK" dirty="0" smtClean="0"/>
              <a:t>Nyt OUH som lagerbygning</a:t>
            </a:r>
          </a:p>
          <a:p>
            <a:r>
              <a:rPr lang="da-DK" dirty="0" smtClean="0"/>
              <a:t>Transporttid – Er det relevant?</a:t>
            </a:r>
          </a:p>
          <a:p>
            <a:r>
              <a:rPr lang="da-DK" dirty="0" smtClean="0"/>
              <a:t>Hvor er det henne – Navngivning</a:t>
            </a:r>
          </a:p>
          <a:p>
            <a:r>
              <a:rPr lang="da-DK" dirty="0" smtClean="0"/>
              <a:t>Just in time – </a:t>
            </a:r>
            <a:r>
              <a:rPr lang="da-DK" dirty="0"/>
              <a:t>H</a:t>
            </a:r>
            <a:r>
              <a:rPr lang="da-DK" dirty="0" smtClean="0"/>
              <a:t>vad kræver det?</a:t>
            </a:r>
          </a:p>
          <a:p>
            <a:endParaRPr lang="da-DK" dirty="0" smtClean="0"/>
          </a:p>
          <a:p>
            <a:endParaRPr lang="da-DK" dirty="0" smtClean="0"/>
          </a:p>
          <a:p>
            <a:endParaRPr lang="da-DK" dirty="0"/>
          </a:p>
          <a:p>
            <a:pPr lvl="1"/>
            <a:endParaRPr lang="da-DK" dirty="0" smtClean="0"/>
          </a:p>
          <a:p>
            <a:pPr lvl="1"/>
            <a:endParaRPr lang="da-DK" dirty="0" smtClean="0"/>
          </a:p>
        </p:txBody>
      </p:sp>
    </p:spTree>
    <p:extLst>
      <p:ext uri="{BB962C8B-B14F-4D97-AF65-F5344CB8AC3E}">
        <p14:creationId xmlns:p14="http://schemas.microsoft.com/office/powerpoint/2010/main" val="155516370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indhold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a-DK" sz="2000" dirty="0"/>
              <a:t>Patienttransporter</a:t>
            </a:r>
          </a:p>
          <a:p>
            <a:r>
              <a:rPr lang="da-DK" sz="2000" dirty="0"/>
              <a:t>Mobilisering</a:t>
            </a:r>
          </a:p>
          <a:p>
            <a:r>
              <a:rPr lang="da-DK" sz="2000" dirty="0"/>
              <a:t>Bestilling og rengøring af senge</a:t>
            </a:r>
          </a:p>
          <a:p>
            <a:r>
              <a:rPr lang="da-DK" sz="2000" dirty="0"/>
              <a:t>Levering </a:t>
            </a:r>
            <a:r>
              <a:rPr lang="da-DK" sz="2000" dirty="0"/>
              <a:t>af blodkomponenter</a:t>
            </a:r>
          </a:p>
          <a:p>
            <a:r>
              <a:rPr lang="da-DK" sz="2000" dirty="0"/>
              <a:t>Ad-hoc rengøring og soignering</a:t>
            </a:r>
          </a:p>
          <a:p>
            <a:pPr marL="0" indent="0">
              <a:buNone/>
            </a:pPr>
            <a:endParaRPr lang="da-DK" sz="2000" dirty="0"/>
          </a:p>
          <a:p>
            <a:pPr marL="0" indent="0">
              <a:buNone/>
            </a:pPr>
            <a:r>
              <a:rPr lang="da-DK" sz="2000" dirty="0"/>
              <a:t>Skal </a:t>
            </a:r>
            <a:r>
              <a:rPr lang="da-DK" sz="2000" dirty="0"/>
              <a:t>understøtte effektive arbejdsgange og at opgaver udføres til rette tid, så klinikken kan have fokus på patienten.</a:t>
            </a:r>
          </a:p>
          <a:p>
            <a:pPr marL="0" indent="0">
              <a:buNone/>
            </a:pPr>
            <a:endParaRPr lang="da-DK" sz="2000" dirty="0"/>
          </a:p>
        </p:txBody>
      </p:sp>
      <p:sp>
        <p:nvSpPr>
          <p:cNvPr id="3" name="Pladsholder til tekst 2"/>
          <p:cNvSpPr>
            <a:spLocks noGrp="1"/>
          </p:cNvSpPr>
          <p:nvPr>
            <p:ph type="body" sz="quarter" idx="17"/>
          </p:nvPr>
        </p:nvSpPr>
        <p:spPr>
          <a:xfrm>
            <a:off x="611561" y="1916832"/>
            <a:ext cx="5317881" cy="270272"/>
          </a:xfrm>
        </p:spPr>
        <p:txBody>
          <a:bodyPr/>
          <a:lstStyle/>
          <a:p>
            <a:r>
              <a:rPr lang="da-DK" dirty="0" smtClean="0"/>
              <a:t>eksempler på services</a:t>
            </a:r>
            <a:endParaRPr lang="da-DK" dirty="0"/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583200" y="1487260"/>
            <a:ext cx="8229600" cy="357564"/>
          </a:xfrm>
        </p:spPr>
        <p:txBody>
          <a:bodyPr/>
          <a:lstStyle/>
          <a:p>
            <a:r>
              <a:rPr lang="da-DK" dirty="0" smtClean="0"/>
              <a:t>Lokalisering til understøttelse af </a:t>
            </a:r>
            <a:r>
              <a:rPr lang="da-DK" dirty="0" err="1" smtClean="0"/>
              <a:t>serviceflow</a:t>
            </a:r>
            <a:endParaRPr lang="da-DK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3" y="2348880"/>
            <a:ext cx="657225" cy="196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ktangel 4"/>
          <p:cNvSpPr/>
          <p:nvPr/>
        </p:nvSpPr>
        <p:spPr>
          <a:xfrm>
            <a:off x="5892255" y="3103826"/>
            <a:ext cx="258275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a-DK" dirty="0"/>
              <a:t>Service bestilles digitalt</a:t>
            </a:r>
          </a:p>
        </p:txBody>
      </p:sp>
    </p:spTree>
    <p:extLst>
      <p:ext uri="{BB962C8B-B14F-4D97-AF65-F5344CB8AC3E}">
        <p14:creationId xmlns:p14="http://schemas.microsoft.com/office/powerpoint/2010/main" val="1176231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indhold 1"/>
          <p:cNvSpPr>
            <a:spLocks noGrp="1"/>
          </p:cNvSpPr>
          <p:nvPr>
            <p:ph idx="1"/>
          </p:nvPr>
        </p:nvSpPr>
        <p:spPr>
          <a:xfrm>
            <a:off x="583202" y="2132856"/>
            <a:ext cx="8221133" cy="3402378"/>
          </a:xfrm>
        </p:spPr>
        <p:txBody>
          <a:bodyPr/>
          <a:lstStyle/>
          <a:p>
            <a:pPr marL="342861" lvl="1" indent="-342861"/>
            <a:r>
              <a:rPr lang="da-DK" sz="2000" dirty="0"/>
              <a:t>Lokalisering giver mulighed for at servicemedarbejderne kan se deres opgaver i forhold til, hvor de befinder sig</a:t>
            </a:r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583200" y="1487260"/>
            <a:ext cx="8229600" cy="357564"/>
          </a:xfrm>
        </p:spPr>
        <p:txBody>
          <a:bodyPr/>
          <a:lstStyle/>
          <a:p>
            <a:r>
              <a:rPr lang="da-DK" dirty="0" smtClean="0"/>
              <a:t>Understøttelse af </a:t>
            </a:r>
            <a:r>
              <a:rPr lang="da-DK" dirty="0" err="1" smtClean="0"/>
              <a:t>serviceflow</a:t>
            </a:r>
            <a:endParaRPr lang="da-DK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2928274"/>
            <a:ext cx="5306692" cy="30930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Pladsholder til indhold 1"/>
          <p:cNvSpPr txBox="1">
            <a:spLocks/>
          </p:cNvSpPr>
          <p:nvPr/>
        </p:nvSpPr>
        <p:spPr bwMode="auto">
          <a:xfrm>
            <a:off x="599340" y="2780928"/>
            <a:ext cx="3180573" cy="34023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marL="342861" indent="-342861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9DDC"/>
              </a:buClr>
              <a:buFont typeface="Wingdings" pitchFamily="2" charset="2"/>
              <a:buChar char="§"/>
              <a:defRPr sz="26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1pPr>
            <a:lvl2pPr marL="742866" indent="-285717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9DDC"/>
              </a:buClr>
              <a:buFont typeface="Wingdings" pitchFamily="2" charset="2"/>
              <a:buChar char="§"/>
              <a:defRPr sz="24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2pPr>
            <a:lvl3pPr marL="1142870" indent="-228574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9DDC"/>
              </a:buClr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3pPr>
            <a:lvl4pPr marL="1600017" indent="-228574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9DDC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4pPr>
            <a:lvl5pPr marL="2057166" indent="-228574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9DDC"/>
              </a:buClr>
              <a:buFont typeface="Wingdings" pitchFamily="2" charset="2"/>
              <a:buChar char="§"/>
              <a:defRPr sz="1400" b="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861" lvl="1" indent="-342861"/>
            <a:r>
              <a:rPr lang="da-DK" sz="2000" dirty="0"/>
              <a:t>Opgaver knytter sig ting, fx seng, dens status og placering</a:t>
            </a:r>
          </a:p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981887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entagon 4"/>
          <p:cNvSpPr/>
          <p:nvPr/>
        </p:nvSpPr>
        <p:spPr>
          <a:xfrm>
            <a:off x="539552" y="2564904"/>
            <a:ext cx="2808312" cy="1368152"/>
          </a:xfrm>
          <a:prstGeom prst="homePlate">
            <a:avLst/>
          </a:prstGeom>
          <a:solidFill>
            <a:schemeClr val="accent4">
              <a:lumMod val="50000"/>
              <a:lumOff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da-DK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dirty="0" smtClean="0"/>
              <a:t>Digitalisering</a:t>
            </a:r>
            <a:endParaRPr lang="da-DK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dirty="0" smtClean="0"/>
              <a:t>Mobilitet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dirty="0" smtClean="0"/>
              <a:t>Servicekoncept</a:t>
            </a:r>
            <a:endParaRPr lang="da-DK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dirty="0" smtClean="0"/>
              <a:t>Lokalisering</a:t>
            </a:r>
            <a:endParaRPr lang="da-DK" dirty="0"/>
          </a:p>
          <a:p>
            <a:pPr algn="ctr"/>
            <a:endParaRPr lang="da-DK" dirty="0"/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583200" y="1469258"/>
            <a:ext cx="8229600" cy="807614"/>
          </a:xfrm>
        </p:spPr>
        <p:txBody>
          <a:bodyPr/>
          <a:lstStyle/>
          <a:p>
            <a:r>
              <a:rPr lang="da-DK" dirty="0" smtClean="0"/>
              <a:t>Gevinsten ligger i de organisatoriske ændringer</a:t>
            </a:r>
            <a:endParaRPr lang="da-DK" dirty="0"/>
          </a:p>
        </p:txBody>
      </p:sp>
      <p:sp>
        <p:nvSpPr>
          <p:cNvPr id="7" name="Pentagon 6"/>
          <p:cNvSpPr/>
          <p:nvPr/>
        </p:nvSpPr>
        <p:spPr>
          <a:xfrm>
            <a:off x="3465679" y="2636912"/>
            <a:ext cx="1944216" cy="1152128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dirty="0" smtClean="0"/>
              <a:t>Organisation</a:t>
            </a:r>
            <a:endParaRPr lang="da-DK" dirty="0"/>
          </a:p>
        </p:txBody>
      </p:sp>
      <p:sp>
        <p:nvSpPr>
          <p:cNvPr id="8" name="Pentagon 7"/>
          <p:cNvSpPr/>
          <p:nvPr/>
        </p:nvSpPr>
        <p:spPr>
          <a:xfrm>
            <a:off x="5580112" y="2636912"/>
            <a:ext cx="1944216" cy="1152128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dirty="0" smtClean="0"/>
              <a:t>Gevinster</a:t>
            </a:r>
            <a:endParaRPr lang="da-DK" dirty="0"/>
          </a:p>
        </p:txBody>
      </p:sp>
      <p:sp>
        <p:nvSpPr>
          <p:cNvPr id="10" name="Opadbuet pil 9"/>
          <p:cNvSpPr/>
          <p:nvPr/>
        </p:nvSpPr>
        <p:spPr>
          <a:xfrm flipH="1">
            <a:off x="3897727" y="3933056"/>
            <a:ext cx="2340260" cy="936104"/>
          </a:xfrm>
          <a:prstGeom prst="curvedUpArrow">
            <a:avLst>
              <a:gd name="adj1" fmla="val 25000"/>
              <a:gd name="adj2" fmla="val 87782"/>
              <a:gd name="adj3" fmla="val 25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>
              <a:solidFill>
                <a:schemeClr val="tx1"/>
              </a:solidFill>
            </a:endParaRPr>
          </a:p>
        </p:txBody>
      </p:sp>
      <p:sp>
        <p:nvSpPr>
          <p:cNvPr id="11" name="Tekstboks 10"/>
          <p:cNvSpPr txBox="1"/>
          <p:nvPr/>
        </p:nvSpPr>
        <p:spPr>
          <a:xfrm>
            <a:off x="6076856" y="4494098"/>
            <a:ext cx="6335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dirty="0" smtClean="0"/>
              <a:t>data</a:t>
            </a:r>
            <a:endParaRPr lang="da-DK" dirty="0"/>
          </a:p>
        </p:txBody>
      </p:sp>
      <p:sp>
        <p:nvSpPr>
          <p:cNvPr id="12" name="Tekstboks 11"/>
          <p:cNvSpPr txBox="1"/>
          <p:nvPr/>
        </p:nvSpPr>
        <p:spPr>
          <a:xfrm>
            <a:off x="3465680" y="4499828"/>
            <a:ext cx="8258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dirty="0" smtClean="0"/>
              <a:t>læring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976584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indhold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a-DK" sz="2000" dirty="0"/>
              <a:t>Lokalisering skal tjene et formål</a:t>
            </a:r>
          </a:p>
          <a:p>
            <a:r>
              <a:rPr lang="da-DK" sz="2000" dirty="0"/>
              <a:t>Lokalisering har ikke en isoleret værdi</a:t>
            </a:r>
          </a:p>
          <a:p>
            <a:r>
              <a:rPr lang="da-DK" sz="2000" dirty="0"/>
              <a:t>Lokalisering skal understøtte arbejdsgange der understøttes med it</a:t>
            </a:r>
          </a:p>
          <a:p>
            <a:r>
              <a:rPr lang="da-DK" sz="2000" dirty="0"/>
              <a:t>Lokalisering kan være meget virkningsfuldt</a:t>
            </a:r>
            <a:endParaRPr lang="da-DK" sz="2000" dirty="0"/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583200" y="1487260"/>
            <a:ext cx="8229600" cy="357564"/>
          </a:xfrm>
        </p:spPr>
        <p:txBody>
          <a:bodyPr/>
          <a:lstStyle/>
          <a:p>
            <a:r>
              <a:rPr lang="da-DK" dirty="0" smtClean="0"/>
              <a:t>Lokalisering er en kapabilitet 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4082153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874" name="Titel 1"/>
          <p:cNvSpPr>
            <a:spLocks noGrp="1"/>
          </p:cNvSpPr>
          <p:nvPr>
            <p:ph type="title" idx="4294967295"/>
          </p:nvPr>
        </p:nvSpPr>
        <p:spPr>
          <a:xfrm>
            <a:off x="482600" y="1203598"/>
            <a:ext cx="7366000" cy="857250"/>
          </a:xfrm>
        </p:spPr>
        <p:txBody>
          <a:bodyPr/>
          <a:lstStyle/>
          <a:p>
            <a:r>
              <a:rPr lang="da-DK" dirty="0" smtClean="0">
                <a:ea typeface="ＭＳ Ｐゴシック"/>
              </a:rPr>
              <a:t>Generel søgning</a:t>
            </a:r>
          </a:p>
        </p:txBody>
      </p:sp>
      <p:sp>
        <p:nvSpPr>
          <p:cNvPr id="335875" name="Pladsholder til indhold 2"/>
          <p:cNvSpPr>
            <a:spLocks noGrp="1"/>
          </p:cNvSpPr>
          <p:nvPr>
            <p:ph idx="4294967295"/>
          </p:nvPr>
        </p:nvSpPr>
        <p:spPr>
          <a:xfrm>
            <a:off x="457200" y="2057401"/>
            <a:ext cx="8229600" cy="3394472"/>
          </a:xfrm>
          <a:prstGeom prst="rect">
            <a:avLst/>
          </a:prstGeom>
        </p:spPr>
        <p:txBody>
          <a:bodyPr/>
          <a:lstStyle/>
          <a:p>
            <a:endParaRPr lang="da-DK" smtClean="0">
              <a:ea typeface="ＭＳ Ｐゴシック"/>
            </a:endParaRPr>
          </a:p>
          <a:p>
            <a:endParaRPr lang="da-DK" smtClean="0">
              <a:ea typeface="ＭＳ Ｐゴシック"/>
            </a:endParaRPr>
          </a:p>
          <a:p>
            <a:endParaRPr lang="en-US" smtClean="0">
              <a:ea typeface="ＭＳ Ｐゴシック"/>
            </a:endParaRPr>
          </a:p>
          <a:p>
            <a:endParaRPr lang="da-DK" smtClean="0">
              <a:ea typeface="ＭＳ Ｐゴシック"/>
            </a:endParaRPr>
          </a:p>
        </p:txBody>
      </p:sp>
      <p:pic>
        <p:nvPicPr>
          <p:cNvPr id="335876" name="Picture 8" descr="http://systematic.com/media/744274/52x52_HC-general-search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8938" y="2006700"/>
            <a:ext cx="495300" cy="37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5877" name="Rectangle 60"/>
          <p:cNvSpPr>
            <a:spLocks noChangeArrowheads="1"/>
          </p:cNvSpPr>
          <p:nvPr/>
        </p:nvSpPr>
        <p:spPr bwMode="auto">
          <a:xfrm>
            <a:off x="939802" y="1988841"/>
            <a:ext cx="2760663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a-DK" sz="2000" b="1" dirty="0">
                <a:solidFill>
                  <a:srgbClr val="000000"/>
                </a:solidFill>
                <a:latin typeface="Calibri" pitchFamily="34" charset="0"/>
              </a:rPr>
              <a:t>Generel søgning</a:t>
            </a:r>
            <a:endParaRPr lang="da-DK" sz="2000" dirty="0">
              <a:solidFill>
                <a:srgbClr val="000000"/>
              </a:solidFill>
              <a:latin typeface="Calibri" pitchFamily="34" charset="0"/>
            </a:endParaRPr>
          </a:p>
          <a:p>
            <a:r>
              <a:rPr lang="da-DK" sz="2000" dirty="0">
                <a:solidFill>
                  <a:srgbClr val="000000"/>
                </a:solidFill>
                <a:latin typeface="Calibri" pitchFamily="34" charset="0"/>
              </a:rPr>
              <a:t>Google-lignende søgning efter udstyr og personer</a:t>
            </a:r>
          </a:p>
        </p:txBody>
      </p:sp>
      <p:sp>
        <p:nvSpPr>
          <p:cNvPr id="335878" name="Text Placeholder 2"/>
          <p:cNvSpPr txBox="1">
            <a:spLocks/>
          </p:cNvSpPr>
          <p:nvPr/>
        </p:nvSpPr>
        <p:spPr bwMode="auto">
          <a:xfrm>
            <a:off x="322262" y="2996953"/>
            <a:ext cx="4249738" cy="27824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 typeface="Arial" charset="0"/>
              <a:buChar char="•"/>
            </a:pPr>
            <a:r>
              <a:rPr lang="en-US" sz="1600" dirty="0">
                <a:latin typeface="Calibri" pitchFamily="34" charset="0"/>
                <a:ea typeface="ＭＳ Ｐゴシック"/>
                <a:cs typeface="ＭＳ Ｐゴシック"/>
              </a:rPr>
              <a:t>S</a:t>
            </a:r>
            <a:r>
              <a:rPr lang="da-DK" sz="1600" dirty="0" err="1">
                <a:latin typeface="Calibri" pitchFamily="34" charset="0"/>
                <a:ea typeface="ＭＳ Ｐゴシック"/>
                <a:cs typeface="ＭＳ Ｐゴシック"/>
              </a:rPr>
              <a:t>øgeresultater</a:t>
            </a:r>
            <a:r>
              <a:rPr lang="da-DK" sz="1600" dirty="0">
                <a:latin typeface="Calibri" pitchFamily="34" charset="0"/>
                <a:ea typeface="ＭＳ Ｐゴシック"/>
                <a:cs typeface="ＭＳ Ｐゴシック"/>
              </a:rPr>
              <a:t> sorteres efter afstand fra hvor man selv befinder sig</a:t>
            </a:r>
            <a:endParaRPr lang="da-DK" sz="1600" i="1" dirty="0">
              <a:latin typeface="Calibri" pitchFamily="34" charset="0"/>
              <a:ea typeface="ＭＳ Ｐゴシック"/>
              <a:cs typeface="ＭＳ Ｐゴシック"/>
            </a:endParaRPr>
          </a:p>
          <a:p>
            <a:pPr marL="342900" indent="-342900">
              <a:spcBef>
                <a:spcPct val="20000"/>
              </a:spcBef>
              <a:buFont typeface="Arial" charset="0"/>
              <a:buChar char="•"/>
            </a:pPr>
            <a:r>
              <a:rPr lang="da-DK" sz="1600" dirty="0">
                <a:latin typeface="Calibri" pitchFamily="34" charset="0"/>
                <a:ea typeface="ＭＳ Ｐゴシック"/>
                <a:cs typeface="ＭＳ Ｐゴシック"/>
              </a:rPr>
              <a:t>Under indtastningen vises de søgninger, der matcher nu </a:t>
            </a:r>
          </a:p>
          <a:p>
            <a:pPr marL="342900" indent="-342900">
              <a:spcBef>
                <a:spcPct val="20000"/>
              </a:spcBef>
              <a:buFont typeface="Arial" charset="0"/>
              <a:buChar char="•"/>
            </a:pPr>
            <a:r>
              <a:rPr lang="da-DK" sz="1600" dirty="0">
                <a:latin typeface="Calibri" pitchFamily="34" charset="0"/>
                <a:ea typeface="ＭＳ Ｐゴシック"/>
                <a:cs typeface="ＭＳ Ｐゴシック"/>
              </a:rPr>
              <a:t>Den simple tekst matches op mod alle felter i de indekserede objekter </a:t>
            </a:r>
          </a:p>
          <a:p>
            <a:pPr marL="342900" indent="-342900">
              <a:spcBef>
                <a:spcPct val="20000"/>
              </a:spcBef>
              <a:buFont typeface="Arial" charset="0"/>
              <a:buChar char="•"/>
            </a:pPr>
            <a:r>
              <a:rPr lang="da-DK" sz="1600" dirty="0">
                <a:latin typeface="Calibri" pitchFamily="34" charset="0"/>
                <a:ea typeface="ＭＳ Ｐゴシック"/>
                <a:cs typeface="ＭＳ Ｐゴシック"/>
              </a:rPr>
              <a:t>Det er muligt at søge på position – dvs. man kan skrive position: Afdeling Y </a:t>
            </a:r>
            <a:endParaRPr lang="en-US" sz="1600" dirty="0">
              <a:latin typeface="Calibri" pitchFamily="34" charset="0"/>
              <a:ea typeface="ＭＳ Ｐゴシック"/>
              <a:cs typeface="ＭＳ Ｐゴシック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908721"/>
            <a:ext cx="4464496" cy="50839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11928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609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a-DK" smtClean="0">
              <a:ea typeface="ＭＳ Ｐゴシック"/>
            </a:endParaRPr>
          </a:p>
        </p:txBody>
      </p:sp>
      <p:sp>
        <p:nvSpPr>
          <p:cNvPr id="196610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a-DK" smtClean="0">
              <a:ea typeface="ＭＳ Ｐゴシック"/>
            </a:endParaRPr>
          </a:p>
        </p:txBody>
      </p:sp>
      <p:pic>
        <p:nvPicPr>
          <p:cNvPr id="6" name="Billede 5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984933"/>
            <a:ext cx="9144000" cy="4810836"/>
          </a:xfrm>
          <a:prstGeom prst="rect">
            <a:avLst/>
          </a:prstGeom>
        </p:spPr>
      </p:pic>
      <p:sp>
        <p:nvSpPr>
          <p:cNvPr id="8" name="Document"/>
          <p:cNvSpPr>
            <a:spLocks noEditPoints="1" noChangeArrowheads="1"/>
          </p:cNvSpPr>
          <p:nvPr/>
        </p:nvSpPr>
        <p:spPr bwMode="auto">
          <a:xfrm>
            <a:off x="3419872" y="1124744"/>
            <a:ext cx="5328592" cy="4320480"/>
          </a:xfrm>
          <a:custGeom>
            <a:avLst/>
            <a:gdLst>
              <a:gd name="T0" fmla="*/ 10757 w 21600"/>
              <a:gd name="T1" fmla="*/ 21632 h 21600"/>
              <a:gd name="T2" fmla="*/ 85 w 21600"/>
              <a:gd name="T3" fmla="*/ 10849 h 21600"/>
              <a:gd name="T4" fmla="*/ 10757 w 21600"/>
              <a:gd name="T5" fmla="*/ 81 h 21600"/>
              <a:gd name="T6" fmla="*/ 21706 w 21600"/>
              <a:gd name="T7" fmla="*/ 10652 h 21600"/>
              <a:gd name="T8" fmla="*/ 10757 w 21600"/>
              <a:gd name="T9" fmla="*/ 21632 h 21600"/>
              <a:gd name="T10" fmla="*/ 0 w 21600"/>
              <a:gd name="T11" fmla="*/ 0 h 21600"/>
              <a:gd name="T12" fmla="*/ 21600 w 21600"/>
              <a:gd name="T13" fmla="*/ 0 h 21600"/>
              <a:gd name="T14" fmla="*/ 21600 w 21600"/>
              <a:gd name="T15" fmla="*/ 21600 h 21600"/>
              <a:gd name="T16" fmla="*/ 977 w 21600"/>
              <a:gd name="T17" fmla="*/ 818 h 21600"/>
              <a:gd name="T18" fmla="*/ 20622 w 21600"/>
              <a:gd name="T19" fmla="*/ 16429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10757" y="21632"/>
                </a:moveTo>
                <a:lnTo>
                  <a:pt x="5187" y="21632"/>
                </a:lnTo>
                <a:lnTo>
                  <a:pt x="85" y="17509"/>
                </a:lnTo>
                <a:lnTo>
                  <a:pt x="85" y="10849"/>
                </a:lnTo>
                <a:lnTo>
                  <a:pt x="85" y="81"/>
                </a:lnTo>
                <a:lnTo>
                  <a:pt x="10757" y="81"/>
                </a:lnTo>
                <a:lnTo>
                  <a:pt x="21706" y="81"/>
                </a:lnTo>
                <a:lnTo>
                  <a:pt x="21706" y="10652"/>
                </a:lnTo>
                <a:lnTo>
                  <a:pt x="21706" y="21632"/>
                </a:lnTo>
                <a:lnTo>
                  <a:pt x="10757" y="21632"/>
                </a:lnTo>
                <a:close/>
              </a:path>
              <a:path w="21600" h="21600">
                <a:moveTo>
                  <a:pt x="85" y="17509"/>
                </a:moveTo>
                <a:lnTo>
                  <a:pt x="5187" y="17509"/>
                </a:lnTo>
                <a:lnTo>
                  <a:pt x="5187" y="21632"/>
                </a:lnTo>
                <a:lnTo>
                  <a:pt x="85" y="17509"/>
                </a:lnTo>
                <a:close/>
              </a:path>
            </a:pathLst>
          </a:custGeom>
          <a:solidFill>
            <a:srgbClr val="D8EBB3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da-DK" u="sng" dirty="0">
                <a:latin typeface="Courier New" panose="02070309020205020404" pitchFamily="49" charset="0"/>
                <a:ea typeface="ＭＳ Ｐゴシック"/>
                <a:cs typeface="Courier New" panose="02070309020205020404" pitchFamily="49" charset="0"/>
              </a:rPr>
              <a:t>Retningslinjer for lokalisering af personale</a:t>
            </a:r>
          </a:p>
          <a:p>
            <a:r>
              <a:rPr lang="da-DK" dirty="0">
                <a:latin typeface="Courier New" panose="02070309020205020404" pitchFamily="49" charset="0"/>
                <a:ea typeface="ＭＳ Ｐゴシック"/>
                <a:cs typeface="Courier New" panose="02070309020205020404" pitchFamily="49" charset="0"/>
              </a:rPr>
              <a:t>- Personalet må lokaliseres</a:t>
            </a:r>
          </a:p>
          <a:p>
            <a:r>
              <a:rPr lang="da-DK" dirty="0">
                <a:latin typeface="Courier New" panose="02070309020205020404" pitchFamily="49" charset="0"/>
                <a:ea typeface="ＭＳ Ｐゴシック"/>
                <a:cs typeface="Courier New" panose="02070309020205020404" pitchFamily="49" charset="0"/>
              </a:rPr>
              <a:t>- Kun seneste position vises</a:t>
            </a:r>
          </a:p>
          <a:p>
            <a:r>
              <a:rPr lang="da-DK" dirty="0">
                <a:latin typeface="Courier New" panose="02070309020205020404" pitchFamily="49" charset="0"/>
                <a:ea typeface="ＭＳ Ｐゴシック"/>
                <a:cs typeface="Courier New" panose="02070309020205020404" pitchFamily="49" charset="0"/>
              </a:rPr>
              <a:t>- Der gemmes ikke tidligere positioner</a:t>
            </a:r>
          </a:p>
          <a:p>
            <a:r>
              <a:rPr lang="da-DK" dirty="0" smtClean="0">
                <a:latin typeface="Courier New" panose="02070309020205020404" pitchFamily="49" charset="0"/>
                <a:ea typeface="ＭＳ Ｐゴシック"/>
                <a:cs typeface="Courier New" panose="02070309020205020404" pitchFamily="49" charset="0"/>
              </a:rPr>
              <a:t>- </a:t>
            </a:r>
            <a:r>
              <a:rPr lang="da-DK" dirty="0">
                <a:latin typeface="Courier New" panose="02070309020205020404" pitchFamily="49" charset="0"/>
                <a:ea typeface="ＭＳ Ｐゴシック"/>
                <a:cs typeface="Courier New" panose="02070309020205020404" pitchFamily="49" charset="0"/>
              </a:rPr>
              <a:t>Lokalisering skal understøtte </a:t>
            </a:r>
            <a:r>
              <a:rPr lang="da-DK" dirty="0" smtClean="0">
                <a:latin typeface="Courier New" panose="02070309020205020404" pitchFamily="49" charset="0"/>
                <a:ea typeface="ＭＳ Ｐゴシック"/>
                <a:cs typeface="Courier New" panose="02070309020205020404" pitchFamily="49" charset="0"/>
              </a:rPr>
              <a:t>arbejdsgange: at kunne se, hvor kolleger er</a:t>
            </a:r>
            <a:endParaRPr lang="da-DK" dirty="0">
              <a:latin typeface="Courier New" panose="02070309020205020404" pitchFamily="49" charset="0"/>
              <a:ea typeface="ＭＳ Ｐゴシック"/>
              <a:cs typeface="Courier New" panose="02070309020205020404" pitchFamily="49" charset="0"/>
            </a:endParaRPr>
          </a:p>
          <a:p>
            <a:endParaRPr lang="da-DK" dirty="0">
              <a:latin typeface="Courier New" panose="02070309020205020404" pitchFamily="49" charset="0"/>
              <a:ea typeface="ＭＳ Ｐゴシック"/>
              <a:cs typeface="Courier New" panose="02070309020205020404" pitchFamily="49" charset="0"/>
            </a:endParaRPr>
          </a:p>
          <a:p>
            <a:r>
              <a:rPr lang="da-DK" dirty="0">
                <a:latin typeface="Courier New" panose="02070309020205020404" pitchFamily="49" charset="0"/>
                <a:ea typeface="ＭＳ Ｐゴシック"/>
                <a:cs typeface="Courier New" panose="02070309020205020404" pitchFamily="49" charset="0"/>
              </a:rPr>
              <a:t>- Aftalt i RMU i foråret 2013</a:t>
            </a:r>
          </a:p>
          <a:p>
            <a:r>
              <a:rPr lang="da-DK" dirty="0">
                <a:latin typeface="Courier New" panose="02070309020205020404" pitchFamily="49" charset="0"/>
                <a:ea typeface="ＭＳ Ｐゴシック"/>
                <a:cs typeface="Courier New" panose="02070309020205020404" pitchFamily="49" charset="0"/>
              </a:rPr>
              <a:t>- Orientering i lokale MED-udvalg</a:t>
            </a:r>
          </a:p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4554544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Tekniske overvejelser om forskellige sporingsteknologier.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a-DK" dirty="0" smtClean="0"/>
              <a:t>Den nationale referencearkitektur for it-løsninger til lokalisering definerer bl.a. at applikationer skal være uafhængige af sporingsteknologier</a:t>
            </a:r>
          </a:p>
          <a:p>
            <a:r>
              <a:rPr lang="da-DK" dirty="0" smtClean="0"/>
              <a:t>AUH anvender </a:t>
            </a:r>
            <a:r>
              <a:rPr lang="da-DK" dirty="0" err="1" smtClean="0"/>
              <a:t>WiFi</a:t>
            </a:r>
            <a:r>
              <a:rPr lang="da-DK" dirty="0" smtClean="0"/>
              <a:t> og RFID</a:t>
            </a:r>
          </a:p>
        </p:txBody>
      </p:sp>
      <p:graphicFrame>
        <p:nvGraphicFramePr>
          <p:cNvPr id="4" name="Tabel 3"/>
          <p:cNvGraphicFramePr>
            <a:graphicFrameLocks noGrp="1"/>
          </p:cNvGraphicFramePr>
          <p:nvPr>
            <p:extLst/>
          </p:nvPr>
        </p:nvGraphicFramePr>
        <p:xfrm>
          <a:off x="899592" y="3789040"/>
          <a:ext cx="7704856" cy="2021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52428"/>
                <a:gridCol w="3852428"/>
              </a:tblGrid>
              <a:tr h="370840">
                <a:tc>
                  <a:txBody>
                    <a:bodyPr/>
                    <a:lstStyle/>
                    <a:p>
                      <a:r>
                        <a:rPr lang="da-DK" dirty="0" err="1" smtClean="0"/>
                        <a:t>WiFi</a:t>
                      </a:r>
                      <a:endParaRPr lang="da-D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dirty="0" smtClean="0"/>
                        <a:t>RFID</a:t>
                      </a:r>
                      <a:endParaRPr lang="da-DK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a-DK" dirty="0" smtClean="0"/>
                        <a:t>Billig at indføre og vedligeholde</a:t>
                      </a:r>
                      <a:endParaRPr lang="da-D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dirty="0" smtClean="0"/>
                        <a:t>Dyr at installere og vedligeholde</a:t>
                      </a:r>
                      <a:endParaRPr lang="da-DK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a-DK" dirty="0" smtClean="0"/>
                        <a:t>Lav præcision</a:t>
                      </a:r>
                      <a:endParaRPr lang="da-D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dirty="0" smtClean="0"/>
                        <a:t>Høj præcision/ retningsbestemmende</a:t>
                      </a:r>
                      <a:endParaRPr lang="da-DK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a-DK" dirty="0" smtClean="0"/>
                        <a:t>Kræver</a:t>
                      </a:r>
                      <a:r>
                        <a:rPr lang="da-DK" baseline="0" dirty="0" smtClean="0"/>
                        <a:t> batteri på enheder</a:t>
                      </a:r>
                      <a:endParaRPr lang="da-D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dirty="0" smtClean="0"/>
                        <a:t>Kræver</a:t>
                      </a:r>
                      <a:r>
                        <a:rPr lang="da-DK" baseline="0" dirty="0" smtClean="0"/>
                        <a:t> ikke batteri</a:t>
                      </a:r>
                      <a:endParaRPr lang="da-DK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23459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9" name="Picture 7" descr="U:\1600-1699\1647 Nyt OUH\1647.03\1_ADM\03_For\skabeloner\Skabeloner_bygherrerådgiver\Skabelon_powerpoint Folder\Links\logo Sidehoved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08888" y="239713"/>
            <a:ext cx="1027112" cy="692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0" name="Text Placeholder 15"/>
          <p:cNvSpPr txBox="1">
            <a:spLocks/>
          </p:cNvSpPr>
          <p:nvPr/>
        </p:nvSpPr>
        <p:spPr bwMode="auto">
          <a:xfrm>
            <a:off x="428624" y="340221"/>
            <a:ext cx="7311728" cy="42068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da-DK" sz="2000" b="1" dirty="0"/>
          </a:p>
        </p:txBody>
      </p:sp>
      <p:cxnSp>
        <p:nvCxnSpPr>
          <p:cNvPr id="19" name="Straight Connector 16"/>
          <p:cNvCxnSpPr/>
          <p:nvPr/>
        </p:nvCxnSpPr>
        <p:spPr>
          <a:xfrm rot="10800000">
            <a:off x="395288" y="6381750"/>
            <a:ext cx="8286750" cy="0"/>
          </a:xfrm>
          <a:prstGeom prst="line">
            <a:avLst/>
          </a:prstGeom>
          <a:ln w="9525">
            <a:solidFill>
              <a:srgbClr val="239FA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16"/>
          <p:cNvCxnSpPr/>
          <p:nvPr/>
        </p:nvCxnSpPr>
        <p:spPr>
          <a:xfrm rot="10800000">
            <a:off x="539552" y="980728"/>
            <a:ext cx="8286750" cy="0"/>
          </a:xfrm>
          <a:prstGeom prst="line">
            <a:avLst/>
          </a:prstGeom>
          <a:ln w="9525">
            <a:solidFill>
              <a:srgbClr val="239FA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89"/>
          </a:xfrm>
        </p:spPr>
        <p:txBody>
          <a:bodyPr/>
          <a:lstStyle/>
          <a:p>
            <a:pPr algn="l"/>
            <a:r>
              <a:rPr lang="da-DK" dirty="0" smtClean="0"/>
              <a:t>Punkter i dag</a:t>
            </a: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a-DK" dirty="0" smtClean="0"/>
              <a:t>Analyse af logistik på Nyt OUH</a:t>
            </a:r>
          </a:p>
          <a:p>
            <a:pPr lvl="1"/>
            <a:r>
              <a:rPr lang="da-DK" dirty="0" smtClean="0"/>
              <a:t>Ultimo 2015 – ultimo 2017</a:t>
            </a:r>
          </a:p>
          <a:p>
            <a:pPr lvl="1"/>
            <a:r>
              <a:rPr lang="da-DK" dirty="0" smtClean="0"/>
              <a:t>Klinisk logistik</a:t>
            </a:r>
          </a:p>
          <a:p>
            <a:pPr lvl="1"/>
            <a:r>
              <a:rPr lang="da-DK" dirty="0" smtClean="0"/>
              <a:t>Service logistik</a:t>
            </a:r>
          </a:p>
          <a:p>
            <a:pPr lvl="1"/>
            <a:r>
              <a:rPr lang="da-DK" dirty="0" smtClean="0"/>
              <a:t>Planlægning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40018164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9" name="Picture 7" descr="U:\1600-1699\1647 Nyt OUH\1647.03\1_ADM\03_For\skabeloner\Skabeloner_bygherrerådgiver\Skabelon_powerpoint Folder\Links\logo Sidehoved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608888" y="239713"/>
            <a:ext cx="1027112" cy="692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0" name="Text Placeholder 15"/>
          <p:cNvSpPr txBox="1">
            <a:spLocks/>
          </p:cNvSpPr>
          <p:nvPr/>
        </p:nvSpPr>
        <p:spPr bwMode="auto">
          <a:xfrm>
            <a:off x="428624" y="340221"/>
            <a:ext cx="7311728" cy="42068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da-DK" sz="2000" b="1" dirty="0"/>
          </a:p>
        </p:txBody>
      </p:sp>
      <p:cxnSp>
        <p:nvCxnSpPr>
          <p:cNvPr id="19" name="Straight Connector 16"/>
          <p:cNvCxnSpPr/>
          <p:nvPr/>
        </p:nvCxnSpPr>
        <p:spPr>
          <a:xfrm rot="10800000">
            <a:off x="395288" y="6381750"/>
            <a:ext cx="8286750" cy="0"/>
          </a:xfrm>
          <a:prstGeom prst="line">
            <a:avLst/>
          </a:prstGeom>
          <a:ln w="9525">
            <a:solidFill>
              <a:srgbClr val="239FA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16"/>
          <p:cNvCxnSpPr/>
          <p:nvPr/>
        </p:nvCxnSpPr>
        <p:spPr>
          <a:xfrm rot="10800000">
            <a:off x="539552" y="980728"/>
            <a:ext cx="8286750" cy="0"/>
          </a:xfrm>
          <a:prstGeom prst="line">
            <a:avLst/>
          </a:prstGeom>
          <a:ln w="9525">
            <a:solidFill>
              <a:srgbClr val="239FA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89"/>
          </a:xfrm>
        </p:spPr>
        <p:txBody>
          <a:bodyPr/>
          <a:lstStyle/>
          <a:p>
            <a:pPr algn="l"/>
            <a:r>
              <a:rPr lang="da-DK" dirty="0" smtClean="0"/>
              <a:t>Analyserapporten</a:t>
            </a:r>
            <a:endParaRPr lang="da-DK" dirty="0"/>
          </a:p>
        </p:txBody>
      </p:sp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403320" y="1060339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da-DK"/>
          </a:p>
        </p:txBody>
      </p:sp>
      <p:graphicFrame>
        <p:nvGraphicFramePr>
          <p:cNvPr id="9" name="Objek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89693245"/>
              </p:ext>
            </p:extLst>
          </p:nvPr>
        </p:nvGraphicFramePr>
        <p:xfrm>
          <a:off x="403320" y="1060339"/>
          <a:ext cx="6629400" cy="5067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7" name="Visio" r:id="rId6" imgW="9669782" imgH="7383744" progId="Visio.Drawing.15">
                  <p:embed/>
                </p:oleObj>
              </mc:Choice>
              <mc:Fallback>
                <p:oleObj name="Visio" r:id="rId6" imgW="9669782" imgH="7383744" progId="Visio.Drawing.15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3320" y="1060339"/>
                        <a:ext cx="6629400" cy="50673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18041523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9" name="Picture 7" descr="U:\1600-1699\1647 Nyt OUH\1647.03\1_ADM\03_For\skabeloner\Skabeloner_bygherrerådgiver\Skabelon_powerpoint Folder\Links\logo Sidehoved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08888" y="239713"/>
            <a:ext cx="1027112" cy="692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0" name="Text Placeholder 15"/>
          <p:cNvSpPr txBox="1">
            <a:spLocks/>
          </p:cNvSpPr>
          <p:nvPr/>
        </p:nvSpPr>
        <p:spPr bwMode="auto">
          <a:xfrm>
            <a:off x="428624" y="340221"/>
            <a:ext cx="7311728" cy="42068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da-DK" sz="4000" dirty="0" smtClean="0"/>
              <a:t>Nyt OUH som lagerbygning</a:t>
            </a:r>
            <a:endParaRPr lang="da-DK" sz="4000" dirty="0"/>
          </a:p>
        </p:txBody>
      </p:sp>
      <p:cxnSp>
        <p:nvCxnSpPr>
          <p:cNvPr id="19" name="Straight Connector 16"/>
          <p:cNvCxnSpPr/>
          <p:nvPr/>
        </p:nvCxnSpPr>
        <p:spPr>
          <a:xfrm rot="10800000">
            <a:off x="395288" y="6381750"/>
            <a:ext cx="8286750" cy="0"/>
          </a:xfrm>
          <a:prstGeom prst="line">
            <a:avLst/>
          </a:prstGeom>
          <a:ln w="9525">
            <a:solidFill>
              <a:srgbClr val="239FA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16"/>
          <p:cNvCxnSpPr/>
          <p:nvPr/>
        </p:nvCxnSpPr>
        <p:spPr>
          <a:xfrm rot="10800000">
            <a:off x="539552" y="980728"/>
            <a:ext cx="8286750" cy="0"/>
          </a:xfrm>
          <a:prstGeom prst="line">
            <a:avLst/>
          </a:prstGeom>
          <a:ln w="9525">
            <a:solidFill>
              <a:srgbClr val="239FA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423863" y="1198437"/>
            <a:ext cx="8229600" cy="4525963"/>
          </a:xfrm>
        </p:spPr>
        <p:txBody>
          <a:bodyPr/>
          <a:lstStyle/>
          <a:p>
            <a:r>
              <a:rPr lang="da-DK" dirty="0" smtClean="0"/>
              <a:t>Hvem ”ejer” indholdet på lageret?</a:t>
            </a:r>
          </a:p>
          <a:p>
            <a:pPr lvl="1"/>
            <a:r>
              <a:rPr lang="da-DK" dirty="0" smtClean="0"/>
              <a:t>Der skal kikkes på </a:t>
            </a:r>
          </a:p>
          <a:p>
            <a:r>
              <a:rPr lang="da-DK" dirty="0" smtClean="0"/>
              <a:t>Lokalisering</a:t>
            </a:r>
          </a:p>
          <a:p>
            <a:pPr lvl="1"/>
            <a:r>
              <a:rPr lang="da-DK" dirty="0" smtClean="0"/>
              <a:t>Hvad kan betale sig?</a:t>
            </a:r>
          </a:p>
          <a:p>
            <a:pPr lvl="1"/>
            <a:r>
              <a:rPr lang="da-DK" dirty="0" smtClean="0"/>
              <a:t>Det er let at blive teknologi begejstret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1907797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9" name="Picture 7" descr="U:\1600-1699\1647 Nyt OUH\1647.03\1_ADM\03_For\skabeloner\Skabeloner_bygherrerådgiver\Skabelon_powerpoint Folder\Links\logo Sidehoved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08888" y="239713"/>
            <a:ext cx="1027112" cy="692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0" name="Text Placeholder 15"/>
          <p:cNvSpPr txBox="1">
            <a:spLocks/>
          </p:cNvSpPr>
          <p:nvPr/>
        </p:nvSpPr>
        <p:spPr bwMode="auto">
          <a:xfrm>
            <a:off x="428624" y="340221"/>
            <a:ext cx="7311728" cy="42068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da-DK" sz="2000" b="1" dirty="0"/>
          </a:p>
        </p:txBody>
      </p:sp>
      <p:cxnSp>
        <p:nvCxnSpPr>
          <p:cNvPr id="19" name="Straight Connector 16"/>
          <p:cNvCxnSpPr/>
          <p:nvPr/>
        </p:nvCxnSpPr>
        <p:spPr>
          <a:xfrm rot="10800000">
            <a:off x="395288" y="6381750"/>
            <a:ext cx="8286750" cy="0"/>
          </a:xfrm>
          <a:prstGeom prst="line">
            <a:avLst/>
          </a:prstGeom>
          <a:ln w="9525">
            <a:solidFill>
              <a:srgbClr val="239FA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16"/>
          <p:cNvCxnSpPr/>
          <p:nvPr/>
        </p:nvCxnSpPr>
        <p:spPr>
          <a:xfrm rot="10800000">
            <a:off x="539552" y="980728"/>
            <a:ext cx="8286750" cy="0"/>
          </a:xfrm>
          <a:prstGeom prst="line">
            <a:avLst/>
          </a:prstGeom>
          <a:ln w="9525">
            <a:solidFill>
              <a:srgbClr val="239FA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51520" y="616690"/>
            <a:ext cx="6192688" cy="648072"/>
          </a:xfrm>
        </p:spPr>
        <p:txBody>
          <a:bodyPr/>
          <a:lstStyle/>
          <a:p>
            <a:pPr algn="l"/>
            <a:r>
              <a:rPr lang="da-DK" dirty="0"/>
              <a:t>Mere end 1 lager!</a:t>
            </a:r>
            <a:br>
              <a:rPr lang="da-DK" dirty="0"/>
            </a:br>
            <a:endParaRPr lang="da-DK" dirty="0"/>
          </a:p>
        </p:txBody>
      </p:sp>
      <p:sp>
        <p:nvSpPr>
          <p:cNvPr id="8" name="Pladsholder til indhold 2"/>
          <p:cNvSpPr txBox="1">
            <a:spLocks/>
          </p:cNvSpPr>
          <p:nvPr/>
        </p:nvSpPr>
        <p:spPr bwMode="auto">
          <a:xfrm>
            <a:off x="458188" y="1124744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a-DK" sz="3600" dirty="0" smtClean="0"/>
              <a:t>Klinikken</a:t>
            </a:r>
          </a:p>
          <a:p>
            <a:r>
              <a:rPr lang="da-DK" sz="3600" dirty="0" smtClean="0"/>
              <a:t>Sterilcentralen</a:t>
            </a:r>
          </a:p>
          <a:p>
            <a:r>
              <a:rPr lang="da-DK" sz="3600" dirty="0" smtClean="0"/>
              <a:t>Apotek</a:t>
            </a:r>
          </a:p>
          <a:p>
            <a:r>
              <a:rPr lang="da-DK" sz="3600" dirty="0" smtClean="0"/>
              <a:t>Laboratorier</a:t>
            </a:r>
          </a:p>
          <a:p>
            <a:r>
              <a:rPr lang="da-DK" sz="3600" dirty="0" smtClean="0"/>
              <a:t>Køkken</a:t>
            </a:r>
          </a:p>
          <a:p>
            <a:pPr marL="0" indent="0">
              <a:buNone/>
            </a:pPr>
            <a:r>
              <a:rPr lang="da-DK" sz="3600" dirty="0" smtClean="0"/>
              <a:t>Fælles VHM eller?</a:t>
            </a:r>
            <a:endParaRPr lang="da-DK" sz="3600" dirty="0"/>
          </a:p>
        </p:txBody>
      </p:sp>
    </p:spTree>
    <p:extLst>
      <p:ext uri="{BB962C8B-B14F-4D97-AF65-F5344CB8AC3E}">
        <p14:creationId xmlns:p14="http://schemas.microsoft.com/office/powerpoint/2010/main" val="39819447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9" name="Picture 7" descr="U:\1600-1699\1647 Nyt OUH\1647.03\1_ADM\03_For\skabeloner\Skabeloner_bygherrerådgiver\Skabelon_powerpoint Folder\Links\logo Sidehoved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08888" y="239713"/>
            <a:ext cx="1027112" cy="692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0" name="Text Placeholder 15"/>
          <p:cNvSpPr txBox="1">
            <a:spLocks/>
          </p:cNvSpPr>
          <p:nvPr/>
        </p:nvSpPr>
        <p:spPr bwMode="auto">
          <a:xfrm>
            <a:off x="428624" y="340221"/>
            <a:ext cx="7311728" cy="42068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da-DK" sz="2000" b="1" dirty="0"/>
          </a:p>
        </p:txBody>
      </p:sp>
      <p:cxnSp>
        <p:nvCxnSpPr>
          <p:cNvPr id="19" name="Straight Connector 16"/>
          <p:cNvCxnSpPr/>
          <p:nvPr/>
        </p:nvCxnSpPr>
        <p:spPr>
          <a:xfrm rot="10800000">
            <a:off x="395288" y="6381750"/>
            <a:ext cx="8286750" cy="0"/>
          </a:xfrm>
          <a:prstGeom prst="line">
            <a:avLst/>
          </a:prstGeom>
          <a:ln w="9525">
            <a:solidFill>
              <a:srgbClr val="239FA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16"/>
          <p:cNvCxnSpPr/>
          <p:nvPr/>
        </p:nvCxnSpPr>
        <p:spPr>
          <a:xfrm rot="10800000">
            <a:off x="539552" y="980728"/>
            <a:ext cx="8286750" cy="0"/>
          </a:xfrm>
          <a:prstGeom prst="line">
            <a:avLst/>
          </a:prstGeom>
          <a:ln w="9525">
            <a:solidFill>
              <a:srgbClr val="239FA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89"/>
          </a:xfrm>
        </p:spPr>
        <p:txBody>
          <a:bodyPr/>
          <a:lstStyle/>
          <a:p>
            <a:pPr algn="l"/>
            <a:r>
              <a:rPr lang="da-DK" sz="3600" dirty="0" smtClean="0">
                <a:solidFill>
                  <a:schemeClr val="accent1">
                    <a:lumMod val="50000"/>
                  </a:schemeClr>
                </a:solidFill>
              </a:rPr>
              <a:t>Transporttid – er det relevant?</a:t>
            </a:r>
            <a:endParaRPr lang="da-DK" sz="36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457200" y="1153994"/>
            <a:ext cx="8229600" cy="4525963"/>
          </a:xfrm>
        </p:spPr>
        <p:txBody>
          <a:bodyPr/>
          <a:lstStyle/>
          <a:p>
            <a:r>
              <a:rPr lang="da-DK" dirty="0" smtClean="0"/>
              <a:t>Decentrale lager</a:t>
            </a:r>
          </a:p>
          <a:p>
            <a:pPr lvl="1"/>
            <a:r>
              <a:rPr lang="da-DK" dirty="0" smtClean="0"/>
              <a:t>A-skabe eksistere stadig</a:t>
            </a:r>
          </a:p>
          <a:p>
            <a:r>
              <a:rPr lang="da-DK" dirty="0" smtClean="0"/>
              <a:t>Mobilt udstyr </a:t>
            </a:r>
          </a:p>
          <a:p>
            <a:pPr lvl="1"/>
            <a:r>
              <a:rPr lang="da-DK" dirty="0"/>
              <a:t>Fælles udstyr</a:t>
            </a:r>
          </a:p>
          <a:p>
            <a:pPr lvl="1"/>
            <a:r>
              <a:rPr lang="da-DK" dirty="0" smtClean="0"/>
              <a:t>Samlet på decentrale lager</a:t>
            </a:r>
          </a:p>
          <a:p>
            <a:pPr lvl="1"/>
            <a:r>
              <a:rPr lang="da-DK" dirty="0" smtClean="0"/>
              <a:t>Skal reserveres og transporteres</a:t>
            </a:r>
          </a:p>
          <a:p>
            <a:pPr lvl="2"/>
            <a:r>
              <a:rPr lang="da-DK" dirty="0" smtClean="0"/>
              <a:t>Klinik eller servicemedarbejder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99083280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9" name="Picture 7" descr="U:\1600-1699\1647 Nyt OUH\1647.03\1_ADM\03_For\skabeloner\Skabeloner_bygherrerådgiver\Skabelon_powerpoint Folder\Links\logo Sidehoved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08888" y="239713"/>
            <a:ext cx="1027112" cy="692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0" name="Text Placeholder 15"/>
          <p:cNvSpPr txBox="1">
            <a:spLocks/>
          </p:cNvSpPr>
          <p:nvPr/>
        </p:nvSpPr>
        <p:spPr bwMode="auto">
          <a:xfrm>
            <a:off x="428624" y="340221"/>
            <a:ext cx="7311728" cy="42068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da-DK" sz="2000" b="1" dirty="0"/>
          </a:p>
        </p:txBody>
      </p:sp>
      <p:cxnSp>
        <p:nvCxnSpPr>
          <p:cNvPr id="19" name="Straight Connector 16"/>
          <p:cNvCxnSpPr/>
          <p:nvPr/>
        </p:nvCxnSpPr>
        <p:spPr>
          <a:xfrm rot="10800000">
            <a:off x="395288" y="6381750"/>
            <a:ext cx="8286750" cy="0"/>
          </a:xfrm>
          <a:prstGeom prst="line">
            <a:avLst/>
          </a:prstGeom>
          <a:ln w="9525">
            <a:solidFill>
              <a:srgbClr val="239FA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16"/>
          <p:cNvCxnSpPr/>
          <p:nvPr/>
        </p:nvCxnSpPr>
        <p:spPr>
          <a:xfrm rot="10800000">
            <a:off x="539552" y="980728"/>
            <a:ext cx="8286750" cy="0"/>
          </a:xfrm>
          <a:prstGeom prst="line">
            <a:avLst/>
          </a:prstGeom>
          <a:ln w="9525">
            <a:solidFill>
              <a:srgbClr val="239FA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89"/>
          </a:xfrm>
        </p:spPr>
        <p:txBody>
          <a:bodyPr/>
          <a:lstStyle/>
          <a:p>
            <a:pPr algn="l"/>
            <a:r>
              <a:rPr lang="da-DK" sz="3600" dirty="0" smtClean="0">
                <a:solidFill>
                  <a:schemeClr val="accent1">
                    <a:lumMod val="50000"/>
                  </a:schemeClr>
                </a:solidFill>
              </a:rPr>
              <a:t>Transporttid – er det relevant?</a:t>
            </a:r>
            <a:endParaRPr lang="da-DK" sz="36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a-DK" dirty="0" smtClean="0"/>
              <a:t>Patienter, personale og pårørende</a:t>
            </a:r>
          </a:p>
          <a:p>
            <a:pPr lvl="1"/>
            <a:r>
              <a:rPr lang="da-DK" dirty="0" smtClean="0"/>
              <a:t>Fra A til B – Tænk lufthavn</a:t>
            </a:r>
          </a:p>
          <a:p>
            <a:pPr lvl="1"/>
            <a:r>
              <a:rPr lang="da-DK" dirty="0" smtClean="0"/>
              <a:t>Ruteplanlægning – Intern GPS</a:t>
            </a:r>
          </a:p>
        </p:txBody>
      </p:sp>
    </p:spTree>
    <p:extLst>
      <p:ext uri="{BB962C8B-B14F-4D97-AF65-F5344CB8AC3E}">
        <p14:creationId xmlns:p14="http://schemas.microsoft.com/office/powerpoint/2010/main" val="78903243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9" name="Picture 7" descr="U:\1600-1699\1647 Nyt OUH\1647.03\1_ADM\03_For\skabeloner\Skabeloner_bygherrerådgiver\Skabelon_powerpoint Folder\Links\logo Sidehoved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08888" y="239713"/>
            <a:ext cx="1027112" cy="692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0" name="Text Placeholder 15"/>
          <p:cNvSpPr txBox="1">
            <a:spLocks/>
          </p:cNvSpPr>
          <p:nvPr/>
        </p:nvSpPr>
        <p:spPr bwMode="auto">
          <a:xfrm>
            <a:off x="428624" y="340221"/>
            <a:ext cx="7311728" cy="42068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da-DK" sz="2000" b="1" dirty="0"/>
          </a:p>
        </p:txBody>
      </p:sp>
      <p:cxnSp>
        <p:nvCxnSpPr>
          <p:cNvPr id="19" name="Straight Connector 16"/>
          <p:cNvCxnSpPr/>
          <p:nvPr/>
        </p:nvCxnSpPr>
        <p:spPr>
          <a:xfrm rot="10800000">
            <a:off x="395288" y="6381750"/>
            <a:ext cx="8286750" cy="0"/>
          </a:xfrm>
          <a:prstGeom prst="line">
            <a:avLst/>
          </a:prstGeom>
          <a:ln w="9525">
            <a:solidFill>
              <a:srgbClr val="239FA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16"/>
          <p:cNvCxnSpPr/>
          <p:nvPr/>
        </p:nvCxnSpPr>
        <p:spPr>
          <a:xfrm rot="10800000">
            <a:off x="539552" y="980728"/>
            <a:ext cx="8286750" cy="0"/>
          </a:xfrm>
          <a:prstGeom prst="line">
            <a:avLst/>
          </a:prstGeom>
          <a:ln w="9525">
            <a:solidFill>
              <a:srgbClr val="239FA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89"/>
          </a:xfrm>
        </p:spPr>
        <p:txBody>
          <a:bodyPr/>
          <a:lstStyle/>
          <a:p>
            <a:pPr algn="l"/>
            <a:r>
              <a:rPr lang="da-DK" sz="3600" dirty="0"/>
              <a:t>Hvor er det henne – </a:t>
            </a:r>
            <a:r>
              <a:rPr lang="da-DK" sz="3600" dirty="0" smtClean="0"/>
              <a:t>Navngivning</a:t>
            </a:r>
            <a:endParaRPr lang="da-DK" sz="36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"</a:t>
            </a:r>
            <a:r>
              <a:rPr lang="en-US" b="1" dirty="0"/>
              <a:t>Rose is a rose is a rose is a rose</a:t>
            </a:r>
            <a:r>
              <a:rPr lang="en-US" b="1" dirty="0" smtClean="0"/>
              <a:t>.”</a:t>
            </a:r>
          </a:p>
          <a:p>
            <a:pPr lvl="1"/>
            <a:r>
              <a:rPr lang="da-DK" dirty="0" smtClean="0"/>
              <a:t>Gertrude </a:t>
            </a:r>
            <a:r>
              <a:rPr lang="da-DK" dirty="0"/>
              <a:t>Stein </a:t>
            </a:r>
            <a:r>
              <a:rPr lang="da-DK" dirty="0" smtClean="0"/>
              <a:t> 1913</a:t>
            </a:r>
          </a:p>
          <a:p>
            <a:pPr lvl="1"/>
            <a:r>
              <a:rPr lang="en-US" dirty="0"/>
              <a:t>meaning "things are what they </a:t>
            </a:r>
            <a:r>
              <a:rPr lang="en-US" dirty="0" smtClean="0"/>
              <a:t>are“</a:t>
            </a:r>
          </a:p>
          <a:p>
            <a:pPr lvl="1"/>
            <a:endParaRPr lang="en-US" dirty="0"/>
          </a:p>
          <a:p>
            <a:r>
              <a:rPr lang="da-DK" dirty="0" smtClean="0"/>
              <a:t>Det kommer an på hvem der kikker!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40312521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theme/theme1.xml><?xml version="1.0" encoding="utf-8"?>
<a:theme xmlns:a="http://schemas.openxmlformats.org/drawingml/2006/main" name="Standarddesign">
  <a:themeElements>
    <a:clrScheme name="Standard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Standard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Standard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e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ontor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Kontortema">
  <a:themeElements>
    <a:clrScheme name="Kont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ont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14866</TotalTime>
  <Words>697</Words>
  <Application>Microsoft Office PowerPoint</Application>
  <PresentationFormat>Skærmshow (4:3)</PresentationFormat>
  <Paragraphs>191</Paragraphs>
  <Slides>26</Slides>
  <Notes>14</Notes>
  <HiddenSlides>0</HiddenSlides>
  <MMClips>0</MMClips>
  <ScaleCrop>false</ScaleCrop>
  <HeadingPairs>
    <vt:vector size="8" baseType="variant">
      <vt:variant>
        <vt:lpstr>Benyttede skrifttyper</vt:lpstr>
      </vt:variant>
      <vt:variant>
        <vt:i4>9</vt:i4>
      </vt:variant>
      <vt:variant>
        <vt:lpstr>Tema</vt:lpstr>
      </vt:variant>
      <vt:variant>
        <vt:i4>1</vt:i4>
      </vt:variant>
      <vt:variant>
        <vt:lpstr>Integrerede OLE-servere</vt:lpstr>
      </vt:variant>
      <vt:variant>
        <vt:i4>1</vt:i4>
      </vt:variant>
      <vt:variant>
        <vt:lpstr>Slidetitler</vt:lpstr>
      </vt:variant>
      <vt:variant>
        <vt:i4>26</vt:i4>
      </vt:variant>
    </vt:vector>
  </HeadingPairs>
  <TitlesOfParts>
    <vt:vector size="37" baseType="lpstr">
      <vt:lpstr>ＭＳ Ｐゴシック</vt:lpstr>
      <vt:lpstr>Arial</vt:lpstr>
      <vt:lpstr>Calibri</vt:lpstr>
      <vt:lpstr>Courier New</vt:lpstr>
      <vt:lpstr>Segoe UI</vt:lpstr>
      <vt:lpstr>System</vt:lpstr>
      <vt:lpstr>Times New Roman</vt:lpstr>
      <vt:lpstr>Verdana</vt:lpstr>
      <vt:lpstr>Wingdings</vt:lpstr>
      <vt:lpstr>Standarddesign</vt:lpstr>
      <vt:lpstr>Visio</vt:lpstr>
      <vt:lpstr>PowerPoint-præsentation</vt:lpstr>
      <vt:lpstr>Punkter i dag</vt:lpstr>
      <vt:lpstr>Punkter i dag</vt:lpstr>
      <vt:lpstr>Analyserapporten</vt:lpstr>
      <vt:lpstr>PowerPoint-præsentation</vt:lpstr>
      <vt:lpstr>Mere end 1 lager! </vt:lpstr>
      <vt:lpstr>Transporttid – er det relevant?</vt:lpstr>
      <vt:lpstr>Transporttid – er det relevant?</vt:lpstr>
      <vt:lpstr>Hvor er det henne – Navngivning</vt:lpstr>
      <vt:lpstr>Hvor er det henne – Navngivning</vt:lpstr>
      <vt:lpstr>Hvor er det henne – Navngivning</vt:lpstr>
      <vt:lpstr>Just in Time til klinikken!</vt:lpstr>
      <vt:lpstr>Just in Time til klinikken!</vt:lpstr>
      <vt:lpstr>PowerPoint-præsentation</vt:lpstr>
      <vt:lpstr>Johnny Olsson, Region Midtjylland</vt:lpstr>
      <vt:lpstr>Eksempler på anvendelser af lokalisering på AUH/DNU</vt:lpstr>
      <vt:lpstr>Generelle muligheder med lokalisering</vt:lpstr>
      <vt:lpstr>Vognlogistik</vt:lpstr>
      <vt:lpstr>Muligheder med lokalisering i vognflow</vt:lpstr>
      <vt:lpstr>Lokalisering til understøttelse af serviceflow</vt:lpstr>
      <vt:lpstr>Understøttelse af serviceflow</vt:lpstr>
      <vt:lpstr>Gevinsten ligger i de organisatoriske ændringer</vt:lpstr>
      <vt:lpstr>Lokalisering er en kapabilitet </vt:lpstr>
      <vt:lpstr>Generel søgning</vt:lpstr>
      <vt:lpstr>PowerPoint-præsentation</vt:lpstr>
      <vt:lpstr>Tekniske overvejelser om forskellige sporingsteknologier.</vt:lpstr>
    </vt:vector>
  </TitlesOfParts>
  <Company>Region Syddanmark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Dias nummer 1</dc:title>
  <dc:creator>Trine Hynkemejer</dc:creator>
  <cp:keywords>LSG DDH</cp:keywords>
  <cp:lastModifiedBy>Claus Bille Nielsen</cp:lastModifiedBy>
  <cp:revision>579</cp:revision>
  <cp:lastPrinted>2017-08-07T07:05:30Z</cp:lastPrinted>
  <dcterms:created xsi:type="dcterms:W3CDTF">2015-03-19T09:30:26Z</dcterms:created>
  <dcterms:modified xsi:type="dcterms:W3CDTF">2017-08-30T21:43:28Z</dcterms:modified>
</cp:coreProperties>
</file>