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6" r:id="rId3"/>
    <p:sldId id="267" r:id="rId4"/>
    <p:sldId id="257" r:id="rId5"/>
    <p:sldId id="258" r:id="rId6"/>
    <p:sldId id="259" r:id="rId7"/>
    <p:sldId id="301" r:id="rId8"/>
    <p:sldId id="303" r:id="rId9"/>
    <p:sldId id="302" r:id="rId10"/>
    <p:sldId id="296" r:id="rId11"/>
    <p:sldId id="297" r:id="rId12"/>
    <p:sldId id="298" r:id="rId13"/>
    <p:sldId id="316" r:id="rId14"/>
    <p:sldId id="300" r:id="rId15"/>
    <p:sldId id="299" r:id="rId16"/>
    <p:sldId id="306" r:id="rId17"/>
    <p:sldId id="307" r:id="rId18"/>
    <p:sldId id="309" r:id="rId19"/>
    <p:sldId id="314" r:id="rId20"/>
    <p:sldId id="313" r:id="rId21"/>
    <p:sldId id="308" r:id="rId22"/>
    <p:sldId id="311" r:id="rId23"/>
    <p:sldId id="310" r:id="rId24"/>
    <p:sldId id="312" r:id="rId25"/>
    <p:sldId id="294" r:id="rId26"/>
    <p:sldId id="304" r:id="rId27"/>
    <p:sldId id="270" r:id="rId28"/>
    <p:sldId id="274" r:id="rId29"/>
    <p:sldId id="279" r:id="rId30"/>
    <p:sldId id="282" r:id="rId31"/>
    <p:sldId id="286" r:id="rId32"/>
    <p:sldId id="287" r:id="rId33"/>
    <p:sldId id="305" r:id="rId34"/>
    <p:sldId id="315" r:id="rId35"/>
    <p:sldId id="295" r:id="rId36"/>
    <p:sldId id="291" r:id="rId37"/>
    <p:sldId id="292" r:id="rId38"/>
    <p:sldId id="293" r:id="rId39"/>
    <p:sldId id="265" r:id="rId40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2447" autoAdjust="0"/>
  </p:normalViewPr>
  <p:slideViewPr>
    <p:cSldViewPr>
      <p:cViewPr varScale="1">
        <p:scale>
          <a:sx n="56" d="100"/>
          <a:sy n="56" d="100"/>
        </p:scale>
        <p:origin x="32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F0A7B-FDDC-4850-BB8E-092E2EE9DA64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7FFD-F86B-4AF3-B370-75F9108BFB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117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2099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sz="12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9F8BB1-1884-43F0-9D0E-AA78644B36D3}" type="datetime1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F0C-1C9E-AF47-AAEB-C8C09D50F7EA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676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sz="12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9F8BB1-1884-43F0-9D0E-AA78644B36D3}" type="datetime1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F0C-1C9E-AF47-AAEB-C8C09D50F7E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676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sz="12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9F8BB1-1884-43F0-9D0E-AA78644B36D3}" type="datetime1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F0C-1C9E-AF47-AAEB-C8C09D50F7EA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676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sz="12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9F8BB1-1884-43F0-9D0E-AA78644B36D3}" type="datetime1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F0C-1C9E-AF47-AAEB-C8C09D50F7EA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676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1519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defRPr/>
            </a:pPr>
            <a:endParaRPr lang="da-DK" dirty="0" smtClean="0"/>
          </a:p>
          <a:p>
            <a:endParaRPr lang="da-DK" altLang="da-DK" dirty="0" smtClean="0">
              <a:ea typeface="ＭＳ Ｐゴシック" pitchFamily="34" charset="-128"/>
            </a:endParaRPr>
          </a:p>
        </p:txBody>
      </p:sp>
      <p:sp>
        <p:nvSpPr>
          <p:cNvPr id="3891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48ED7A7-139D-4801-8620-95AC848E220B}" type="slidenum">
              <a:rPr lang="en-US" altLang="da-DK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1270273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 dirty="0" smtClean="0">
              <a:ea typeface="ＭＳ Ｐゴシック" pitchFamily="34" charset="-128"/>
            </a:endParaRPr>
          </a:p>
          <a:p>
            <a:endParaRPr lang="da-DK" altLang="da-DK" dirty="0" smtClean="0">
              <a:ea typeface="ＭＳ Ｐゴシック" pitchFamily="34" charset="-128"/>
            </a:endParaRPr>
          </a:p>
        </p:txBody>
      </p:sp>
      <p:sp>
        <p:nvSpPr>
          <p:cNvPr id="40964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3D69BEA-B05A-4D57-B9BC-6C73AA34B073}" type="slidenum">
              <a:rPr lang="en-US" altLang="da-DK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2890198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 dirty="0" smtClean="0">
              <a:ea typeface="ＭＳ Ｐゴシック" pitchFamily="34" charset="-128"/>
            </a:endParaRPr>
          </a:p>
        </p:txBody>
      </p:sp>
      <p:sp>
        <p:nvSpPr>
          <p:cNvPr id="4301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A01FFA9-36DC-4E49-A986-BCE2D6C2EBE9}" type="slidenum">
              <a:rPr lang="en-US" altLang="da-DK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407035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 dirty="0" smtClean="0">
              <a:ea typeface="ＭＳ Ｐゴシック" pitchFamily="34" charset="-128"/>
            </a:endParaRPr>
          </a:p>
        </p:txBody>
      </p:sp>
      <p:sp>
        <p:nvSpPr>
          <p:cNvPr id="4710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2840CBE-5688-46DC-80F6-4CE5956141DB}" type="slidenum">
              <a:rPr lang="en-US" altLang="da-DK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288001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 dirty="0" smtClean="0">
              <a:ea typeface="ＭＳ Ｐゴシック" pitchFamily="34" charset="-128"/>
            </a:endParaRPr>
          </a:p>
        </p:txBody>
      </p:sp>
      <p:sp>
        <p:nvSpPr>
          <p:cNvPr id="4813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7E83F99-D594-4EA3-A6AF-B80230CB38B7}" type="slidenum">
              <a:rPr lang="en-US" altLang="da-DK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156307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2099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9057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2099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2099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Aft>
                <a:spcPts val="400"/>
              </a:spcAft>
            </a:pPr>
            <a:endParaRPr lang="da-DK" sz="1050" b="1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51204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DD65218-8BA5-4F6F-BEC6-FE3EA9CD29FE}" type="slidenum">
              <a:rPr lang="en-US" altLang="da-DK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3957925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9633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dirty="0" smtClean="0">
              <a:ea typeface="ＭＳ Ｐゴシック" pitchFamily="34" charset="-128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3238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820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209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9F8BB1-1884-43F0-9D0E-AA78644B36D3}" type="datetime1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F0C-1C9E-AF47-AAEB-C8C09D50F7E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676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4438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FFD-F86B-4AF3-B370-75F9108BFBA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525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sz="12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9F8BB1-1884-43F0-9D0E-AA78644B36D3}" type="datetime1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F0C-1C9E-AF47-AAEB-C8C09D50F7EA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676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sz="12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9F8BB1-1884-43F0-9D0E-AA78644B36D3}" type="datetime1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F0C-1C9E-AF47-AAEB-C8C09D50F7E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67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sz="1200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9F8BB1-1884-43F0-9D0E-AA78644B36D3}" type="datetime1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F0C-1C9E-AF47-AAEB-C8C09D50F7EA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67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956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5102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4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34800-8924-4B68-90AF-347D155D6744}" type="datetime2">
              <a:rPr lang="da-DK" smtClean="0"/>
              <a:t>13. september 2017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t>‹nr.›</a:t>
            </a:fld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1440000"/>
            <a:ext cx="8121903" cy="48946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Overskrift 28 punkt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2160000"/>
            <a:ext cx="8121177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da-DK" dirty="0" smtClean="0"/>
              <a:t>Brødtekst 14 punkt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478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577-7793-4C19-81EB-810206968CA3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367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34800-8924-4B68-90AF-347D155D6744}" type="datetime2">
              <a:rPr lang="da-DK" smtClean="0"/>
              <a:t>13. september 2017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t>‹nr.›</a:t>
            </a:fld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1440000"/>
            <a:ext cx="8121903" cy="48946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Overskrift 28 punkt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2160000"/>
            <a:ext cx="8121177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da-DK" dirty="0" smtClean="0"/>
              <a:t>Brødtekst 14 punkt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478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34800-8924-4B68-90AF-347D155D6744}" type="datetime2">
              <a:rPr lang="da-DK" smtClean="0"/>
              <a:t>13. september 2017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t>‹nr.›</a:t>
            </a:fld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1440000"/>
            <a:ext cx="8121903" cy="48946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Overskrift 28 punkt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720724" y="2160000"/>
            <a:ext cx="8121177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da-DK" dirty="0" smtClean="0"/>
              <a:t>Brødtekst 14 punkt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478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248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285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192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566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502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760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233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19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20424-A9EB-4192-833C-FE6961439530}" type="datetimeFigureOut">
              <a:rPr lang="da-DK" smtClean="0"/>
              <a:t>13-09-2017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39EEB-178D-41EC-A52D-118DFEBA9C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943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ictionary.cambridge.org/dictionary/englis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da-DK" dirty="0"/>
              <a:t>                  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29969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a-DK" sz="7300" b="1" dirty="0" err="1" smtClean="0">
                <a:solidFill>
                  <a:schemeClr val="bg1"/>
                </a:solidFill>
              </a:rPr>
              <a:t>Mock-ups</a:t>
            </a:r>
            <a:r>
              <a:rPr lang="da-DK" b="1" dirty="0" smtClean="0">
                <a:solidFill>
                  <a:schemeClr val="bg1"/>
                </a:solidFill>
              </a:rPr>
              <a:t/>
            </a:r>
            <a:br>
              <a:rPr lang="da-DK" b="1" dirty="0" smtClean="0">
                <a:solidFill>
                  <a:schemeClr val="bg1"/>
                </a:solidFill>
              </a:rPr>
            </a:br>
            <a:r>
              <a:rPr lang="da-DK" dirty="0" smtClean="0">
                <a:solidFill>
                  <a:schemeClr val="bg1"/>
                </a:solidFill>
              </a:rPr>
              <a:t>Introduktion </a:t>
            </a:r>
            <a:r>
              <a:rPr lang="da-DK" dirty="0">
                <a:solidFill>
                  <a:schemeClr val="bg1"/>
                </a:solidFill>
              </a:rPr>
              <a:t>til metoden og drøftelser af dens </a:t>
            </a:r>
            <a:r>
              <a:rPr lang="da-DK" dirty="0" smtClean="0">
                <a:solidFill>
                  <a:schemeClr val="bg1"/>
                </a:solidFill>
              </a:rPr>
              <a:t>styrker og svagheder</a:t>
            </a:r>
            <a:r>
              <a:rPr lang="da-DK" b="1" dirty="0" smtClean="0">
                <a:solidFill>
                  <a:schemeClr val="bg1"/>
                </a:solidFill>
              </a:rPr>
              <a:t/>
            </a:r>
            <a:br>
              <a:rPr lang="da-DK" b="1" dirty="0" smtClean="0">
                <a:solidFill>
                  <a:schemeClr val="bg1"/>
                </a:solidFill>
              </a:rPr>
            </a:br>
            <a:r>
              <a:rPr lang="da-DK" b="1" dirty="0" smtClean="0">
                <a:solidFill>
                  <a:schemeClr val="bg1"/>
                </a:solidFill>
              </a:rPr>
              <a:t/>
            </a:r>
            <a:br>
              <a:rPr lang="da-DK" b="1" dirty="0" smtClean="0">
                <a:solidFill>
                  <a:schemeClr val="bg1"/>
                </a:solidFill>
              </a:rPr>
            </a:br>
            <a:r>
              <a:rPr lang="da-DK" b="1" dirty="0">
                <a:solidFill>
                  <a:schemeClr val="bg1"/>
                </a:solidFill>
              </a:rPr>
              <a:t/>
            </a:r>
            <a:br>
              <a:rPr lang="da-DK" b="1" dirty="0">
                <a:solidFill>
                  <a:schemeClr val="bg1"/>
                </a:solidFill>
              </a:rPr>
            </a:br>
            <a:r>
              <a:rPr lang="da-DK" sz="2700" b="1" dirty="0" smtClean="0">
                <a:solidFill>
                  <a:schemeClr val="bg1"/>
                </a:solidFill>
              </a:rPr>
              <a:t/>
            </a:r>
            <a:br>
              <a:rPr lang="da-DK" sz="2700" b="1" dirty="0" smtClean="0">
                <a:solidFill>
                  <a:schemeClr val="bg1"/>
                </a:solidFill>
              </a:rPr>
            </a:br>
            <a:endParaRPr lang="da-DK" sz="2700" b="1" dirty="0">
              <a:solidFill>
                <a:schemeClr val="bg1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79512" y="4863063"/>
            <a:ext cx="874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</a:rPr>
              <a:t>Dorte Dalkjær, </a:t>
            </a:r>
            <a:r>
              <a:rPr lang="da-DK" sz="2000" dirty="0">
                <a:solidFill>
                  <a:schemeClr val="bg1"/>
                </a:solidFill>
              </a:rPr>
              <a:t>Projektchef, </a:t>
            </a:r>
            <a:r>
              <a:rPr lang="da-DK" sz="2000" dirty="0" err="1">
                <a:solidFill>
                  <a:schemeClr val="bg1"/>
                </a:solidFill>
              </a:rPr>
              <a:t>CoLab</a:t>
            </a:r>
            <a:r>
              <a:rPr lang="da-DK" sz="2000" dirty="0">
                <a:solidFill>
                  <a:schemeClr val="bg1"/>
                </a:solidFill>
              </a:rPr>
              <a:t> Recovery &amp; </a:t>
            </a:r>
            <a:r>
              <a:rPr lang="da-DK" sz="2000" dirty="0" err="1">
                <a:solidFill>
                  <a:schemeClr val="bg1"/>
                </a:solidFill>
              </a:rPr>
              <a:t>Rehab</a:t>
            </a:r>
            <a:r>
              <a:rPr lang="da-DK" sz="2000" b="1" dirty="0">
                <a:solidFill>
                  <a:schemeClr val="bg1"/>
                </a:solidFill>
              </a:rPr>
              <a:t/>
            </a:r>
            <a:br>
              <a:rPr lang="da-DK" sz="2000" b="1" dirty="0">
                <a:solidFill>
                  <a:schemeClr val="bg1"/>
                </a:solidFill>
              </a:rPr>
            </a:br>
            <a:r>
              <a:rPr lang="da-DK" sz="2000" b="1" dirty="0">
                <a:solidFill>
                  <a:schemeClr val="bg1"/>
                </a:solidFill>
              </a:rPr>
              <a:t>Kristine Kjærsig, </a:t>
            </a:r>
            <a:r>
              <a:rPr lang="da-DK" sz="2000" dirty="0" smtClean="0">
                <a:solidFill>
                  <a:schemeClr val="bg1"/>
                </a:solidFill>
              </a:rPr>
              <a:t>Innovationskonsulent &amp; Arkitekt , </a:t>
            </a:r>
            <a:r>
              <a:rPr lang="da-DK" sz="2000" dirty="0">
                <a:solidFill>
                  <a:schemeClr val="bg1"/>
                </a:solidFill>
              </a:rPr>
              <a:t>Syddansk Sundhedsinnovation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99834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Syddansk Sundhedsinnovation\Byggeri og drift\Projekter\_Afsluttede projekter\Nyt OUH Ramme 2016-17\001 Test af ny patientstue (1709)\TEST af patientstue 1. marts 2017\Opsamling\Fotos\IMG_574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32"/>
            <a:ext cx="9132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>
            <a:off x="611560" y="54452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Fast og stabil mockup</a:t>
            </a: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323528" y="404664"/>
            <a:ext cx="2304256" cy="4248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Robust – afprøvning af reelle pladsforhold, man kan læne sig op af væggen.</a:t>
            </a:r>
          </a:p>
          <a:p>
            <a:r>
              <a:rPr lang="da-DK" dirty="0" smtClean="0"/>
              <a:t>Mulighed for at spotte detaljer </a:t>
            </a:r>
            <a:endParaRPr lang="da-DK" dirty="0"/>
          </a:p>
          <a:p>
            <a:endParaRPr lang="da-DK" dirty="0" smtClean="0"/>
          </a:p>
          <a:p>
            <a:r>
              <a:rPr lang="da-DK" dirty="0" smtClean="0"/>
              <a:t>Svagheder:</a:t>
            </a:r>
          </a:p>
          <a:p>
            <a:r>
              <a:rPr lang="da-DK" dirty="0" smtClean="0"/>
              <a:t>Tidskrævende at bygge/bekosteligt</a:t>
            </a:r>
            <a:endParaRPr lang="da-DK" dirty="0"/>
          </a:p>
          <a:p>
            <a:r>
              <a:rPr lang="da-DK" dirty="0"/>
              <a:t>Kræver </a:t>
            </a:r>
            <a:r>
              <a:rPr lang="da-DK" dirty="0" smtClean="0"/>
              <a:t> meget </a:t>
            </a:r>
            <a:r>
              <a:rPr lang="da-DK" dirty="0"/>
              <a:t>udstyr</a:t>
            </a:r>
          </a:p>
          <a:p>
            <a:r>
              <a:rPr lang="da-DK" dirty="0" smtClean="0"/>
              <a:t>Kan ikke ændres </a:t>
            </a:r>
            <a:r>
              <a:rPr lang="da-DK" dirty="0"/>
              <a:t>undervejs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71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Syddansk Sundhedsinnovation\Byggeri og drift\Projekter\_Afsluttede projekter\Nyt OUH Ramme 2016-17\001 Test af ny patientstue (1709)\TEST af patientstue 1. marts 2017\Opsamling\Fotos\IMG_576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019" y="0"/>
            <a:ext cx="9169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611560" y="54452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Fast og stabil mockup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23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4" name="Picture 2" descr="X:\Syddansk Sundhedsinnovation\Byggeri og drift\Projekter\_Afsluttede projekter\Nyt OUH Ramme 2016-17\001 Test af ny patientstue (1709)\TEST af patientstue 1. marts 2017\Opsamling\Fotos\IMG_57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636807" cy="695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X:\Syddansk Sundhedsinnovation\Byggeri og drift\Projekter\_Afsluttede projekter\Nyt OUH Ramme 2016-17\001 Test af ny patientstue (1709)\TEST af patientstue 1. marts 2017\Opsamling\Fotos\IMG_57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365"/>
            <a:ext cx="4716016" cy="70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entagon 7"/>
          <p:cNvSpPr/>
          <p:nvPr/>
        </p:nvSpPr>
        <p:spPr>
          <a:xfrm>
            <a:off x="611560" y="54452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Fast og stabil mockup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49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903"/>
            <a:ext cx="9396536" cy="436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tagon 4"/>
          <p:cNvSpPr/>
          <p:nvPr/>
        </p:nvSpPr>
        <p:spPr>
          <a:xfrm>
            <a:off x="763960" y="55976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Udgangspunkt: Scenarie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33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649" y="1504950"/>
            <a:ext cx="874395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entagon 6"/>
          <p:cNvSpPr/>
          <p:nvPr/>
        </p:nvSpPr>
        <p:spPr>
          <a:xfrm>
            <a:off x="611560" y="54452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Forberedelse: Eksempel på scenarie</a:t>
            </a:r>
            <a:endParaRPr lang="da-DK" dirty="0"/>
          </a:p>
        </p:txBody>
      </p:sp>
      <p:pic>
        <p:nvPicPr>
          <p:cNvPr id="8" name="Picture 2" descr="C:\Users\ady2ib\AppData\Local\Microsoft\Windows\Temporary Internet Files\Content.Outlook\9UMQ7CZ5\IMG_439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73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/>
          <p:cNvSpPr/>
          <p:nvPr/>
        </p:nvSpPr>
        <p:spPr>
          <a:xfrm>
            <a:off x="763960" y="55976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Formidling: Eksempel på opsamling under test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847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 descr="X:\Syddansk Sundhedsinnovation\Byggeri og drift\Projekter\_Afsluttede projekter\Nyt OUH_Innovationsprogram (1433)\01_SPOR_Brugerproces_Indretning af standardrum\TEST UGE 26\opsamling\Ambulatorier_standard\ambulatorium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162" y="1124744"/>
            <a:ext cx="889248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>
            <a:off x="611560" y="54452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Formidling: Eksempel på opsamling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8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290" name="Picture 2" descr="http://www.wice.dk/wp-content/uploads/2016/08/Aalborg-uni-hosp-2015-0067-bla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792" y="11288"/>
            <a:ext cx="12002616" cy="80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611560" y="5445224"/>
            <a:ext cx="4752528" cy="936104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Klinisk Mockup</a:t>
            </a:r>
          </a:p>
          <a:p>
            <a:r>
              <a:rPr lang="da-DK" dirty="0" smtClean="0"/>
              <a:t>Eksempel fra Aalborg Universitetshospital: Den tryghedsskabende Patientstue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683568" y="764704"/>
            <a:ext cx="2304256" cy="4104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1:1 test med patienter og klinikere</a:t>
            </a:r>
          </a:p>
          <a:p>
            <a:r>
              <a:rPr lang="da-DK" dirty="0" smtClean="0"/>
              <a:t>Muligt at fange ellers oversete detaljer, da rummet køres i drift.</a:t>
            </a:r>
          </a:p>
          <a:p>
            <a:r>
              <a:rPr lang="da-DK" dirty="0" smtClean="0"/>
              <a:t>Muligt at teste projekteret forslag.</a:t>
            </a:r>
          </a:p>
          <a:p>
            <a:r>
              <a:rPr lang="da-DK" dirty="0" smtClean="0"/>
              <a:t>Udvikling af nye arbejdsgange.</a:t>
            </a:r>
          </a:p>
          <a:p>
            <a:endParaRPr lang="da-DK" dirty="0" smtClean="0"/>
          </a:p>
          <a:p>
            <a:r>
              <a:rPr lang="da-DK" dirty="0"/>
              <a:t>S</a:t>
            </a:r>
            <a:r>
              <a:rPr lang="da-DK" dirty="0" smtClean="0"/>
              <a:t>vagheder:</a:t>
            </a:r>
          </a:p>
          <a:p>
            <a:r>
              <a:rPr lang="da-DK" dirty="0" smtClean="0"/>
              <a:t>Tidskrævende/bekosteligt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20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1075DCC-97FB-4805-8C00-147FE1B36CEE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5E545B8-A7A8-1443-BC4D-963AF6778DF4}" type="slidenum">
              <a:rPr lang="da-DK" smtClean="0"/>
              <a:t>17</a:t>
            </a:fld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830399" y="1412776"/>
            <a:ext cx="7197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chemeClr val="tx2"/>
                </a:solidFill>
              </a:rPr>
              <a:t>Psykiatrisk Afdeling Vejle (OPP)</a:t>
            </a:r>
          </a:p>
          <a:p>
            <a:endParaRPr lang="da-DK" sz="3200" b="1" dirty="0" smtClean="0">
              <a:solidFill>
                <a:schemeClr val="tx2"/>
              </a:solidFill>
            </a:endParaRPr>
          </a:p>
          <a:p>
            <a:r>
              <a:rPr lang="da-DK" sz="3200" dirty="0" smtClean="0">
                <a:solidFill>
                  <a:schemeClr val="tx2"/>
                </a:solidFill>
              </a:rPr>
              <a:t>Ideudvikling, dialog og test i samarbejde med privat part. </a:t>
            </a:r>
            <a:endParaRPr lang="da-DK" sz="3200" dirty="0">
              <a:solidFill>
                <a:schemeClr val="tx2"/>
              </a:solidFill>
            </a:endParaRPr>
          </a:p>
          <a:p>
            <a:r>
              <a:rPr lang="da-DK" sz="3200" b="1" dirty="0" smtClean="0">
                <a:solidFill>
                  <a:schemeClr val="tx2"/>
                </a:solidFill>
              </a:rPr>
              <a:t> </a:t>
            </a:r>
            <a:endParaRPr lang="da-DK" sz="3200" b="1" dirty="0">
              <a:solidFill>
                <a:schemeClr val="tx2"/>
              </a:solidFill>
            </a:endParaRPr>
          </a:p>
        </p:txBody>
      </p:sp>
      <p:sp>
        <p:nvSpPr>
          <p:cNvPr id="7" name="Pladsholder til tekst 4"/>
          <p:cNvSpPr txBox="1">
            <a:spLocks/>
          </p:cNvSpPr>
          <p:nvPr/>
        </p:nvSpPr>
        <p:spPr>
          <a:xfrm>
            <a:off x="830399" y="3717032"/>
            <a:ext cx="6053285" cy="263367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a-DK" sz="2000" b="1" dirty="0">
                <a:solidFill>
                  <a:schemeClr val="tx2"/>
                </a:solidFill>
                <a:latin typeface="Interstate-Light" panose="02000606030000020004" pitchFamily="2" charset="0"/>
              </a:rPr>
              <a:t>Formål: </a:t>
            </a:r>
            <a:endParaRPr lang="da-DK" sz="2000" b="1" dirty="0" smtClean="0">
              <a:solidFill>
                <a:schemeClr val="tx2"/>
              </a:solidFill>
              <a:latin typeface="Interstate-Light" panose="020006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a-DK" sz="200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Skabe visioner og ideer i VISIONSFASEN</a:t>
            </a:r>
            <a:endParaRPr lang="da-DK" sz="2000" dirty="0">
              <a:solidFill>
                <a:schemeClr val="tx2"/>
              </a:solidFill>
              <a:latin typeface="Interstate-Light" panose="020006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a-DK" sz="200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Kvalificere projektforslag i DIALOGFASEN</a:t>
            </a:r>
            <a:endParaRPr lang="da-DK" sz="2000" dirty="0">
              <a:solidFill>
                <a:schemeClr val="tx2"/>
              </a:solidFill>
              <a:latin typeface="Interstate-Light" panose="020006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a-DK" sz="200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Teste udvalgte funktioner og på den baggrund give anbefalinger til videre styregruppe i TESTFASEN</a:t>
            </a:r>
            <a:endParaRPr lang="da-DK" sz="2000" dirty="0">
              <a:solidFill>
                <a:schemeClr val="tx2"/>
              </a:solidFill>
              <a:latin typeface="Interstate-Light" panose="02000606030000020004" pitchFamily="2" charset="0"/>
            </a:endParaRPr>
          </a:p>
          <a:p>
            <a:endParaRPr lang="da-DK" sz="2000" b="1" dirty="0" smtClean="0">
              <a:solidFill>
                <a:schemeClr val="tx2"/>
              </a:solidFill>
              <a:latin typeface="Interstate-Light" panose="02000606030000020004" pitchFamily="2" charset="0"/>
            </a:endParaRPr>
          </a:p>
          <a:p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                                          </a:t>
            </a:r>
          </a:p>
          <a:p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								</a:t>
            </a:r>
            <a:endParaRPr lang="da-DK" sz="2000" dirty="0">
              <a:solidFill>
                <a:schemeClr val="tx2"/>
              </a:solidFill>
              <a:latin typeface="Interstate-Light" panose="020006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9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1075DCC-97FB-4805-8C00-147FE1B36CEE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5E545B8-A7A8-1443-BC4D-963AF6778DF4}" type="slidenum">
              <a:rPr lang="da-DK" smtClean="0"/>
              <a:t>18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6099577" y="436745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 smtClean="0">
                <a:solidFill>
                  <a:schemeClr val="bg1"/>
                </a:solidFill>
              </a:rPr>
              <a:t>Kilde: Arkitema/byggeplads.dk</a:t>
            </a:r>
            <a:endParaRPr lang="da-DK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/>
          </p:cNvSpPr>
          <p:nvPr>
            <p:ph type="title" idx="4294967295"/>
          </p:nvPr>
        </p:nvSpPr>
        <p:spPr>
          <a:xfrm>
            <a:off x="2736684" y="1164839"/>
            <a:ext cx="2458401" cy="699766"/>
          </a:xfrm>
        </p:spPr>
        <p:txBody>
          <a:bodyPr lIns="102397" tIns="51198" rIns="102397" bIns="51198">
            <a:noAutofit/>
          </a:bodyPr>
          <a:lstStyle/>
          <a:p>
            <a:pPr algn="l">
              <a:lnSpc>
                <a:spcPts val="2191"/>
              </a:lnSpc>
            </a:pP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  <a:ea typeface="ＭＳ Ｐゴシック" pitchFamily="34" charset="-128"/>
              </a:rPr>
              <a:t/>
            </a:r>
            <a:b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  <a:ea typeface="ＭＳ Ｐゴシック" pitchFamily="34" charset="-128"/>
              </a:rPr>
            </a:br>
            <a:r>
              <a:rPr lang="da-DK" altLang="da-DK" sz="1600" b="1" dirty="0" err="1">
                <a:solidFill>
                  <a:schemeClr val="tx2">
                    <a:lumMod val="75000"/>
                  </a:schemeClr>
                </a:solidFill>
                <a:latin typeface="Interstate-Light"/>
                <a:ea typeface="ＭＳ Ｐゴシック" pitchFamily="34" charset="-128"/>
              </a:rPr>
              <a:t>sept</a:t>
            </a:r>
            <a:r>
              <a:rPr lang="da-DK" altLang="da-DK" sz="1600" b="1" dirty="0">
                <a:solidFill>
                  <a:schemeClr val="tx2">
                    <a:lumMod val="75000"/>
                  </a:schemeClr>
                </a:solidFill>
                <a:latin typeface="Interstate-Light"/>
                <a:ea typeface="ＭＳ Ｐゴシック" pitchFamily="34" charset="-128"/>
              </a:rPr>
              <a:t> 2012:</a:t>
            </a: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  <a:ea typeface="ＭＳ Ｐゴシック" pitchFamily="34" charset="-128"/>
              </a:rPr>
              <a:t> </a:t>
            </a:r>
            <a:b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  <a:ea typeface="ＭＳ Ｐゴシック" pitchFamily="34" charset="-128"/>
              </a:rPr>
            </a:b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  <a:ea typeface="ＭＳ Ｐゴシック" pitchFamily="34" charset="-128"/>
              </a:rPr>
              <a:t>6 brugerdefinerede guidelines og scenarier for byggeriet – del af udbudsmaterialet</a:t>
            </a:r>
          </a:p>
        </p:txBody>
      </p:sp>
      <p:pic>
        <p:nvPicPr>
          <p:cNvPr id="516099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912" y="793357"/>
            <a:ext cx="2427178" cy="2177051"/>
          </a:xfrm>
        </p:spPr>
      </p:pic>
      <p:sp>
        <p:nvSpPr>
          <p:cNvPr id="516100" name="Text Box 4"/>
          <p:cNvSpPr txBox="1">
            <a:spLocks noChangeArrowheads="1"/>
          </p:cNvSpPr>
          <p:nvPr/>
        </p:nvSpPr>
        <p:spPr bwMode="auto">
          <a:xfrm>
            <a:off x="0" y="164143"/>
            <a:ext cx="2902931" cy="57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47" tIns="40074" rIns="80147" bIns="40074">
            <a:spAutoFit/>
          </a:bodyPr>
          <a:lstStyle>
            <a:lvl1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a-DK" altLang="da-DK" sz="1600" b="1">
                <a:latin typeface="Arial Narrow" pitchFamily="34" charset="0"/>
              </a:rPr>
              <a:t>RESULTATER OG NÆSTE SKRIDT</a:t>
            </a:r>
          </a:p>
          <a:p>
            <a:pPr eaLnBrk="1" hangingPunct="1"/>
            <a:endParaRPr lang="da-DK" altLang="da-DK" sz="1600">
              <a:latin typeface="Calibri" pitchFamily="34" charset="0"/>
            </a:endParaRPr>
          </a:p>
        </p:txBody>
      </p:sp>
      <p:sp>
        <p:nvSpPr>
          <p:cNvPr id="516101" name="Rectangle 2"/>
          <p:cNvSpPr>
            <a:spLocks/>
          </p:cNvSpPr>
          <p:nvPr/>
        </p:nvSpPr>
        <p:spPr bwMode="auto">
          <a:xfrm>
            <a:off x="5508104" y="3667295"/>
            <a:ext cx="2458401" cy="69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97" tIns="51198" rIns="102397" bIns="51198" anchor="b"/>
          <a:lstStyle>
            <a:lvl1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defTabSz="950913" eaLnBrk="0" fontAlgn="base" hangingPunct="0">
              <a:lnSpc>
                <a:spcPts val="3775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defTabSz="950913" eaLnBrk="0" fontAlgn="base" hangingPunct="0">
              <a:lnSpc>
                <a:spcPts val="3775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defTabSz="950913" eaLnBrk="0" fontAlgn="base" hangingPunct="0">
              <a:lnSpc>
                <a:spcPts val="3775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defTabSz="950913" eaLnBrk="0" fontAlgn="base" hangingPunct="0">
              <a:lnSpc>
                <a:spcPts val="3775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ts val="2191"/>
              </a:lnSpc>
            </a:pP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  <a:t/>
            </a:r>
            <a:b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</a:br>
            <a:r>
              <a:rPr lang="da-DK" altLang="da-DK" sz="1600" b="1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  <a:t>maj 2013:</a:t>
            </a: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  <a:t> </a:t>
            </a:r>
            <a:b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</a:b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  <a:t>Brugernes vurdering og kvalificering af 5 prækvalificerede projekter. </a:t>
            </a:r>
          </a:p>
        </p:txBody>
      </p:sp>
      <p:sp>
        <p:nvSpPr>
          <p:cNvPr id="516102" name="Rectangle 2"/>
          <p:cNvSpPr>
            <a:spLocks/>
          </p:cNvSpPr>
          <p:nvPr/>
        </p:nvSpPr>
        <p:spPr bwMode="auto">
          <a:xfrm>
            <a:off x="6560905" y="5871001"/>
            <a:ext cx="2458401" cy="69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97" tIns="51198" rIns="102397" bIns="51198" anchor="b"/>
          <a:lstStyle>
            <a:lvl1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l" defTabSz="950913" eaLnBrk="0" hangingPunct="0">
              <a:lnSpc>
                <a:spcPts val="3775"/>
              </a:lnSpc>
              <a:spcBef>
                <a:spcPct val="0"/>
              </a:spcBef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defTabSz="950913" eaLnBrk="0" fontAlgn="base" hangingPunct="0">
              <a:lnSpc>
                <a:spcPts val="3775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defTabSz="950913" eaLnBrk="0" fontAlgn="base" hangingPunct="0">
              <a:lnSpc>
                <a:spcPts val="3775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defTabSz="950913" eaLnBrk="0" fontAlgn="base" hangingPunct="0">
              <a:lnSpc>
                <a:spcPts val="3775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defTabSz="950913" eaLnBrk="0" fontAlgn="base" hangingPunct="0">
              <a:lnSpc>
                <a:spcPts val="3775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ts val="2191"/>
              </a:lnSpc>
            </a:pP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  <a:t/>
            </a:r>
            <a:b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</a:br>
            <a:r>
              <a:rPr lang="da-DK" altLang="da-DK" sz="1600" b="1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  <a:t>foråret 2013:</a:t>
            </a: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  <a:t> </a:t>
            </a:r>
            <a:b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</a:br>
            <a:r>
              <a:rPr lang="da-DK" altLang="da-DK" sz="1600" dirty="0">
                <a:solidFill>
                  <a:schemeClr val="tx2">
                    <a:lumMod val="75000"/>
                  </a:schemeClr>
                </a:solidFill>
                <a:latin typeface="Interstate-Light"/>
              </a:rPr>
              <a:t>Brugerne tester arbejdsgange og indretning i 1:1 modeller af bl.a. patientstuen, PAM m.m.</a:t>
            </a:r>
          </a:p>
        </p:txBody>
      </p:sp>
      <p:pic>
        <p:nvPicPr>
          <p:cNvPr id="516103" name="Picture 7" descr="P100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9" b="4288"/>
          <a:stretch>
            <a:fillRect/>
          </a:stretch>
        </p:blipFill>
        <p:spPr bwMode="auto">
          <a:xfrm>
            <a:off x="4375165" y="4827814"/>
            <a:ext cx="2166542" cy="173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16206"/>
            <a:ext cx="2295503" cy="189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107" name="Text Box 11"/>
          <p:cNvSpPr txBox="1">
            <a:spLocks noChangeArrowheads="1"/>
          </p:cNvSpPr>
          <p:nvPr/>
        </p:nvSpPr>
        <p:spPr bwMode="auto">
          <a:xfrm>
            <a:off x="5246669" y="881214"/>
            <a:ext cx="3285771" cy="81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147" tIns="40074" rIns="80147" bIns="40074">
            <a:spAutoFit/>
          </a:bodyPr>
          <a:lstStyle>
            <a:lvl1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da-DK" altLang="da-DK" sz="1600" i="1" dirty="0">
                <a:solidFill>
                  <a:srgbClr val="FF6600"/>
                </a:solidFill>
                <a:latin typeface="Interstate-Light"/>
              </a:rPr>
              <a:t>”Visionsprocessen har udfordret vores vanetænkning”</a:t>
            </a:r>
          </a:p>
          <a:p>
            <a:pPr algn="l" eaLnBrk="1" hangingPunct="1"/>
            <a:r>
              <a:rPr lang="da-DK" altLang="da-DK" sz="1600" i="1" dirty="0">
                <a:solidFill>
                  <a:srgbClr val="FF6600"/>
                </a:solidFill>
                <a:latin typeface="Interstate-Light"/>
              </a:rPr>
              <a:t>Psykiatriens Anlægssekretariat</a:t>
            </a:r>
          </a:p>
        </p:txBody>
      </p:sp>
      <p:sp>
        <p:nvSpPr>
          <p:cNvPr id="516108" name="Text Box 12"/>
          <p:cNvSpPr txBox="1">
            <a:spLocks noChangeArrowheads="1"/>
          </p:cNvSpPr>
          <p:nvPr/>
        </p:nvSpPr>
        <p:spPr bwMode="auto">
          <a:xfrm>
            <a:off x="107505" y="3256938"/>
            <a:ext cx="2448272" cy="180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147" tIns="40074" rIns="80147" bIns="40074">
            <a:spAutoFit/>
          </a:bodyPr>
          <a:lstStyle>
            <a:lvl1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defTabSz="9953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algn="r" defTabSz="9953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a-DK" altLang="da-DK" sz="1600" i="1" dirty="0">
                <a:solidFill>
                  <a:srgbClr val="FF6600"/>
                </a:solidFill>
                <a:latin typeface="Interstate-Light"/>
              </a:rPr>
              <a:t>”På internatet har vi på kort tid kunnet dykke ned og forholde os detaljeret til 5 meget komplekse projekter ”</a:t>
            </a:r>
          </a:p>
          <a:p>
            <a:pPr eaLnBrk="1" hangingPunct="1"/>
            <a:r>
              <a:rPr lang="da-DK" altLang="da-DK" sz="1600" i="1" dirty="0">
                <a:solidFill>
                  <a:srgbClr val="FF6600"/>
                </a:solidFill>
                <a:latin typeface="Interstate-Light"/>
              </a:rPr>
              <a:t>Psykolog, Børne- og Ungdomspsykiatrien</a:t>
            </a:r>
          </a:p>
        </p:txBody>
      </p:sp>
    </p:spTree>
    <p:extLst>
      <p:ext uri="{BB962C8B-B14F-4D97-AF65-F5344CB8AC3E}">
        <p14:creationId xmlns:p14="http://schemas.microsoft.com/office/powerpoint/2010/main" val="34943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a-DK" b="1" dirty="0" smtClean="0">
                <a:solidFill>
                  <a:schemeClr val="tx2"/>
                </a:solidFill>
              </a:rPr>
              <a:t>Hvad er en mockup?</a:t>
            </a:r>
            <a:br>
              <a:rPr lang="da-DK" b="1" dirty="0" smtClean="0">
                <a:solidFill>
                  <a:schemeClr val="tx2"/>
                </a:solidFill>
              </a:rPr>
            </a:br>
            <a:r>
              <a:rPr lang="da-DK" sz="2700" b="1" dirty="0" smtClean="0">
                <a:solidFill>
                  <a:schemeClr val="tx2"/>
                </a:solidFill>
              </a:rPr>
              <a:t/>
            </a:r>
            <a:br>
              <a:rPr lang="da-DK" sz="2700" b="1" dirty="0" smtClean="0">
                <a:solidFill>
                  <a:schemeClr val="tx2"/>
                </a:solidFill>
              </a:rPr>
            </a:br>
            <a:endParaRPr lang="da-DK" sz="2700" b="1" dirty="0">
              <a:solidFill>
                <a:schemeClr val="tx2"/>
              </a:solidFill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2339752" y="3717032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tx2"/>
                </a:solidFill>
              </a:rPr>
              <a:t>* A </a:t>
            </a:r>
            <a:r>
              <a:rPr lang="da-DK" b="1" dirty="0" err="1" smtClean="0">
                <a:solidFill>
                  <a:schemeClr val="tx2"/>
                </a:solidFill>
              </a:rPr>
              <a:t>full-size</a:t>
            </a:r>
            <a:r>
              <a:rPr lang="da-DK" b="1" dirty="0" smtClean="0">
                <a:solidFill>
                  <a:schemeClr val="tx2"/>
                </a:solidFill>
              </a:rPr>
              <a:t> model of </a:t>
            </a:r>
            <a:r>
              <a:rPr lang="da-DK" b="1" dirty="0" err="1" smtClean="0">
                <a:solidFill>
                  <a:schemeClr val="tx2"/>
                </a:solidFill>
              </a:rPr>
              <a:t>something</a:t>
            </a:r>
            <a:r>
              <a:rPr lang="da-DK" b="1" dirty="0" smtClean="0">
                <a:solidFill>
                  <a:schemeClr val="tx2"/>
                </a:solidFill>
              </a:rPr>
              <a:t> large </a:t>
            </a:r>
            <a:r>
              <a:rPr lang="da-DK" b="1" dirty="0" err="1" smtClean="0">
                <a:solidFill>
                  <a:schemeClr val="tx2"/>
                </a:solidFill>
              </a:rPr>
              <a:t>that</a:t>
            </a:r>
            <a:r>
              <a:rPr lang="da-DK" b="1" dirty="0" smtClean="0">
                <a:solidFill>
                  <a:schemeClr val="tx2"/>
                </a:solidFill>
              </a:rPr>
              <a:t> has not </a:t>
            </a:r>
            <a:r>
              <a:rPr lang="da-DK" b="1" dirty="0" err="1" smtClean="0">
                <a:solidFill>
                  <a:schemeClr val="tx2"/>
                </a:solidFill>
              </a:rPr>
              <a:t>yet</a:t>
            </a:r>
            <a:r>
              <a:rPr lang="da-DK" b="1" dirty="0" smtClean="0">
                <a:solidFill>
                  <a:schemeClr val="tx2"/>
                </a:solidFill>
              </a:rPr>
              <a:t> </a:t>
            </a:r>
            <a:r>
              <a:rPr lang="da-DK" b="1" dirty="0" err="1" smtClean="0">
                <a:solidFill>
                  <a:schemeClr val="tx2"/>
                </a:solidFill>
              </a:rPr>
              <a:t>been</a:t>
            </a:r>
            <a:r>
              <a:rPr lang="da-DK" b="1" dirty="0" smtClean="0">
                <a:solidFill>
                  <a:schemeClr val="tx2"/>
                </a:solidFill>
              </a:rPr>
              <a:t> </a:t>
            </a:r>
            <a:r>
              <a:rPr lang="da-DK" b="1" dirty="0" err="1" smtClean="0">
                <a:solidFill>
                  <a:schemeClr val="tx2"/>
                </a:solidFill>
              </a:rPr>
              <a:t>built</a:t>
            </a:r>
            <a:r>
              <a:rPr lang="da-DK" b="1" dirty="0" smtClean="0">
                <a:solidFill>
                  <a:schemeClr val="tx2"/>
                </a:solidFill>
              </a:rPr>
              <a:t>, </a:t>
            </a:r>
            <a:r>
              <a:rPr lang="da-DK" b="1" dirty="0" err="1" smtClean="0">
                <a:solidFill>
                  <a:schemeClr val="tx2"/>
                </a:solidFill>
              </a:rPr>
              <a:t>showing</a:t>
            </a:r>
            <a:r>
              <a:rPr lang="da-DK" b="1" dirty="0" smtClean="0">
                <a:solidFill>
                  <a:schemeClr val="tx2"/>
                </a:solidFill>
              </a:rPr>
              <a:t> </a:t>
            </a:r>
            <a:r>
              <a:rPr lang="da-DK" b="1" dirty="0" err="1" smtClean="0">
                <a:solidFill>
                  <a:schemeClr val="tx2"/>
                </a:solidFill>
              </a:rPr>
              <a:t>how</a:t>
            </a:r>
            <a:r>
              <a:rPr lang="da-DK" b="1" dirty="0" smtClean="0">
                <a:solidFill>
                  <a:schemeClr val="tx2"/>
                </a:solidFill>
              </a:rPr>
              <a:t> it </a:t>
            </a:r>
            <a:r>
              <a:rPr lang="da-DK" b="1" dirty="0" err="1" smtClean="0">
                <a:solidFill>
                  <a:schemeClr val="tx2"/>
                </a:solidFill>
              </a:rPr>
              <a:t>will</a:t>
            </a:r>
            <a:r>
              <a:rPr lang="da-DK" b="1" dirty="0" smtClean="0">
                <a:solidFill>
                  <a:schemeClr val="tx2"/>
                </a:solidFill>
              </a:rPr>
              <a:t> look or </a:t>
            </a:r>
            <a:r>
              <a:rPr lang="da-DK" b="1" dirty="0" err="1" smtClean="0">
                <a:solidFill>
                  <a:schemeClr val="tx2"/>
                </a:solidFill>
              </a:rPr>
              <a:t>operate</a:t>
            </a:r>
            <a:r>
              <a:rPr lang="da-DK" b="1" dirty="0" smtClean="0">
                <a:solidFill>
                  <a:schemeClr val="tx2"/>
                </a:solidFill>
              </a:rPr>
              <a:t>:</a:t>
            </a:r>
          </a:p>
          <a:p>
            <a:endParaRPr lang="da-DK" b="1" dirty="0">
              <a:solidFill>
                <a:schemeClr val="tx2"/>
              </a:solidFill>
            </a:endParaRPr>
          </a:p>
          <a:p>
            <a:r>
              <a:rPr lang="da-DK" i="1" dirty="0" err="1" smtClean="0">
                <a:solidFill>
                  <a:schemeClr val="tx2"/>
                </a:solidFill>
              </a:rPr>
              <a:t>She</a:t>
            </a:r>
            <a:r>
              <a:rPr lang="da-DK" i="1" dirty="0" smtClean="0">
                <a:solidFill>
                  <a:schemeClr val="tx2"/>
                </a:solidFill>
              </a:rPr>
              <a:t> </a:t>
            </a:r>
            <a:r>
              <a:rPr lang="da-DK" i="1" dirty="0" err="1" smtClean="0">
                <a:solidFill>
                  <a:schemeClr val="tx2"/>
                </a:solidFill>
              </a:rPr>
              <a:t>showed</a:t>
            </a:r>
            <a:r>
              <a:rPr lang="da-DK" i="1" dirty="0" smtClean="0">
                <a:solidFill>
                  <a:schemeClr val="tx2"/>
                </a:solidFill>
              </a:rPr>
              <a:t> </a:t>
            </a:r>
            <a:r>
              <a:rPr lang="da-DK" i="1" dirty="0" err="1" smtClean="0">
                <a:solidFill>
                  <a:schemeClr val="tx2"/>
                </a:solidFill>
              </a:rPr>
              <a:t>us</a:t>
            </a:r>
            <a:r>
              <a:rPr lang="da-DK" i="1" dirty="0" smtClean="0">
                <a:solidFill>
                  <a:schemeClr val="tx2"/>
                </a:solidFill>
              </a:rPr>
              <a:t> a </a:t>
            </a:r>
            <a:r>
              <a:rPr lang="da-DK" i="1" dirty="0" err="1" smtClean="0">
                <a:solidFill>
                  <a:schemeClr val="tx2"/>
                </a:solidFill>
              </a:rPr>
              <a:t>mock-up</a:t>
            </a:r>
            <a:r>
              <a:rPr lang="da-DK" i="1" dirty="0" smtClean="0">
                <a:solidFill>
                  <a:schemeClr val="tx2"/>
                </a:solidFill>
              </a:rPr>
              <a:t> of </a:t>
            </a:r>
            <a:r>
              <a:rPr lang="da-DK" i="1" dirty="0" err="1" smtClean="0">
                <a:solidFill>
                  <a:schemeClr val="tx2"/>
                </a:solidFill>
              </a:rPr>
              <a:t>what</a:t>
            </a:r>
            <a:r>
              <a:rPr lang="da-DK" i="1" dirty="0" smtClean="0">
                <a:solidFill>
                  <a:schemeClr val="tx2"/>
                </a:solidFill>
              </a:rPr>
              <a:t> the car </a:t>
            </a:r>
            <a:r>
              <a:rPr lang="da-DK" i="1" dirty="0" err="1" smtClean="0">
                <a:solidFill>
                  <a:schemeClr val="tx2"/>
                </a:solidFill>
              </a:rPr>
              <a:t>will</a:t>
            </a:r>
            <a:r>
              <a:rPr lang="da-DK" i="1" dirty="0" smtClean="0">
                <a:solidFill>
                  <a:schemeClr val="tx2"/>
                </a:solidFill>
              </a:rPr>
              <a:t> look </a:t>
            </a:r>
            <a:r>
              <a:rPr lang="da-DK" i="1" dirty="0" err="1" smtClean="0">
                <a:solidFill>
                  <a:schemeClr val="tx2"/>
                </a:solidFill>
              </a:rPr>
              <a:t>like</a:t>
            </a:r>
            <a:r>
              <a:rPr lang="da-DK" i="1" dirty="0" smtClean="0">
                <a:solidFill>
                  <a:schemeClr val="tx2"/>
                </a:solidFill>
              </a:rPr>
              <a:t> </a:t>
            </a:r>
            <a:r>
              <a:rPr lang="da-DK" i="1" dirty="0" err="1" smtClean="0">
                <a:solidFill>
                  <a:schemeClr val="tx2"/>
                </a:solidFill>
              </a:rPr>
              <a:t>when</a:t>
            </a:r>
            <a:r>
              <a:rPr lang="da-DK" i="1" dirty="0" smtClean="0">
                <a:solidFill>
                  <a:schemeClr val="tx2"/>
                </a:solidFill>
              </a:rPr>
              <a:t> it </a:t>
            </a:r>
            <a:r>
              <a:rPr lang="da-DK" i="1" dirty="0" err="1" smtClean="0">
                <a:solidFill>
                  <a:schemeClr val="tx2"/>
                </a:solidFill>
              </a:rPr>
              <a:t>goes</a:t>
            </a:r>
            <a:r>
              <a:rPr lang="da-DK" i="1" dirty="0" smtClean="0">
                <a:solidFill>
                  <a:schemeClr val="tx2"/>
                </a:solidFill>
              </a:rPr>
              <a:t> </a:t>
            </a:r>
            <a:r>
              <a:rPr lang="da-DK" i="1" dirty="0" err="1" smtClean="0">
                <a:solidFill>
                  <a:schemeClr val="tx2"/>
                </a:solidFill>
              </a:rPr>
              <a:t>into</a:t>
            </a:r>
            <a:r>
              <a:rPr lang="da-DK" i="1" dirty="0" smtClean="0">
                <a:solidFill>
                  <a:schemeClr val="tx2"/>
                </a:solidFill>
              </a:rPr>
              <a:t> </a:t>
            </a:r>
            <a:r>
              <a:rPr lang="da-DK" i="1" dirty="0" err="1" smtClean="0">
                <a:solidFill>
                  <a:schemeClr val="tx2"/>
                </a:solidFill>
              </a:rPr>
              <a:t>production</a:t>
            </a:r>
            <a:r>
              <a:rPr lang="da-DK" i="1" dirty="0" smtClean="0">
                <a:solidFill>
                  <a:schemeClr val="tx2"/>
                </a:solidFill>
              </a:rPr>
              <a:t>.</a:t>
            </a:r>
            <a:endParaRPr lang="da-DK" i="1" dirty="0">
              <a:solidFill>
                <a:schemeClr val="tx2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395536" y="6237312"/>
            <a:ext cx="38407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>
                <a:solidFill>
                  <a:schemeClr val="tx2"/>
                </a:solidFill>
              </a:rPr>
              <a:t> </a:t>
            </a:r>
            <a:r>
              <a:rPr lang="da-DK" sz="1600" b="1" dirty="0">
                <a:solidFill>
                  <a:schemeClr val="tx2"/>
                </a:solidFill>
                <a:hlinkClick r:id="rId3" tooltip="Cambridge English Dictionaries"/>
              </a:rPr>
              <a:t>Cambridge Advanced </a:t>
            </a:r>
            <a:r>
              <a:rPr lang="da-DK" sz="1600" b="1" dirty="0" err="1">
                <a:solidFill>
                  <a:schemeClr val="tx2"/>
                </a:solidFill>
                <a:hlinkClick r:id="rId3" tooltip="Cambridge English Dictionaries"/>
              </a:rPr>
              <a:t>Learner’s</a:t>
            </a:r>
            <a:r>
              <a:rPr lang="da-DK" sz="1600" b="1" dirty="0">
                <a:solidFill>
                  <a:schemeClr val="tx2"/>
                </a:solidFill>
                <a:hlinkClick r:id="rId3" tooltip="Cambridge English Dictionaries"/>
              </a:rPr>
              <a:t> Dictionary </a:t>
            </a:r>
            <a:endParaRPr lang="da-DK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577-7793-4C19-81EB-810206968CA3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a-DK" sz="3200" dirty="0" smtClean="0">
                <a:solidFill>
                  <a:schemeClr val="tx2"/>
                </a:solidFill>
              </a:rPr>
              <a:t>SDSI´S rolle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1800" b="0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Feltarbejde på eksisterende afdelinger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Visionsproces – ideer og visioner omformes til principper for det kommende byggeri.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Brugerinputs i dialogfasen – valg af projekt og privat partner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Test af private parts projektforslag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Skabe rød tråd gennem faserne, der strækkede sig over 3-4 år</a:t>
            </a:r>
          </a:p>
          <a:p>
            <a:pPr marL="0" indent="0">
              <a:buNone/>
            </a:pPr>
            <a:endParaRPr lang="da-DK" sz="1800" b="0" dirty="0" smtClean="0">
              <a:solidFill>
                <a:schemeClr val="tx2"/>
              </a:solidFill>
              <a:latin typeface="Interstate-Light" panose="020006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1075DCC-97FB-4805-8C00-147FE1B36CEE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5E545B8-A7A8-1443-BC4D-963AF6778DF4}" type="slidenum">
              <a:rPr lang="da-DK" smtClean="0"/>
              <a:t>21</a:t>
            </a:fld>
            <a:endParaRPr lang="da-DK" dirty="0"/>
          </a:p>
        </p:txBody>
      </p:sp>
      <p:pic>
        <p:nvPicPr>
          <p:cNvPr id="8" name="Picture 8" descr="Billede 0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571585"/>
            <a:ext cx="9324528" cy="77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/>
        </p:nvSpPr>
        <p:spPr>
          <a:xfrm>
            <a:off x="251520" y="112474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err="1" smtClean="0"/>
              <a:t>Bodystorming</a:t>
            </a:r>
            <a:r>
              <a:rPr lang="da-DK" dirty="0" smtClean="0"/>
              <a:t> – metode til feltarbejde på eksisterende afdelinger</a:t>
            </a:r>
            <a:endParaRPr lang="da-DK" dirty="0"/>
          </a:p>
        </p:txBody>
      </p:sp>
      <p:sp>
        <p:nvSpPr>
          <p:cNvPr id="12" name="Rektangel 11"/>
          <p:cNvSpPr/>
          <p:nvPr/>
        </p:nvSpPr>
        <p:spPr>
          <a:xfrm>
            <a:off x="234372" y="2060848"/>
            <a:ext cx="2304256" cy="4104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Mulighed for at få patientens øjne med. Psykiske patienter er meget sårbare. </a:t>
            </a:r>
          </a:p>
          <a:p>
            <a:r>
              <a:rPr lang="da-DK" dirty="0" smtClean="0"/>
              <a:t>Indsigt der kvalificerer det efterfølgende arbejde med </a:t>
            </a:r>
            <a:r>
              <a:rPr lang="da-DK" dirty="0" err="1" smtClean="0"/>
              <a:t>mock</a:t>
            </a:r>
            <a:r>
              <a:rPr lang="da-DK" dirty="0" smtClean="0"/>
              <a:t> ups</a:t>
            </a:r>
          </a:p>
          <a:p>
            <a:endParaRPr lang="da-DK" dirty="0" smtClean="0"/>
          </a:p>
          <a:p>
            <a:r>
              <a:rPr lang="da-DK" dirty="0"/>
              <a:t>S</a:t>
            </a:r>
            <a:r>
              <a:rPr lang="da-DK" dirty="0" smtClean="0"/>
              <a:t>vagheder:</a:t>
            </a:r>
          </a:p>
          <a:p>
            <a:r>
              <a:rPr lang="da-DK" dirty="0" smtClean="0"/>
              <a:t>Tidskrævende</a:t>
            </a:r>
          </a:p>
          <a:p>
            <a:r>
              <a:rPr lang="da-DK" dirty="0" smtClean="0"/>
              <a:t>Etiske overvejelser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01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1075DCC-97FB-4805-8C00-147FE1B36CEE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5E545B8-A7A8-1443-BC4D-963AF6778DF4}" type="slidenum">
              <a:rPr lang="da-DK" smtClean="0"/>
              <a:t>22</a:t>
            </a:fld>
            <a:endParaRPr lang="da-DK" dirty="0"/>
          </a:p>
        </p:txBody>
      </p:sp>
      <p:sp>
        <p:nvSpPr>
          <p:cNvPr id="12" name="Rektangel 11"/>
          <p:cNvSpPr/>
          <p:nvPr/>
        </p:nvSpPr>
        <p:spPr>
          <a:xfrm>
            <a:off x="234372" y="2060848"/>
            <a:ext cx="2304256" cy="4104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Mulighed for at ‘sætte stregerne’ rigtigt</a:t>
            </a:r>
          </a:p>
          <a:p>
            <a:r>
              <a:rPr lang="da-DK" dirty="0" smtClean="0"/>
              <a:t>81% af medarbejdere følte sig inddraget </a:t>
            </a:r>
          </a:p>
          <a:p>
            <a:endParaRPr lang="da-DK" dirty="0" smtClean="0"/>
          </a:p>
          <a:p>
            <a:r>
              <a:rPr lang="da-DK" dirty="0"/>
              <a:t>S</a:t>
            </a:r>
            <a:r>
              <a:rPr lang="da-DK" dirty="0" smtClean="0"/>
              <a:t>vagheder:</a:t>
            </a:r>
          </a:p>
          <a:p>
            <a:r>
              <a:rPr lang="da-DK" dirty="0" smtClean="0"/>
              <a:t>Kun udpluk af funktionerne, der kunne testes</a:t>
            </a:r>
            <a:endParaRPr lang="da-DK" dirty="0"/>
          </a:p>
        </p:txBody>
      </p:sp>
      <p:sp>
        <p:nvSpPr>
          <p:cNvPr id="10" name="Pentagon 9"/>
          <p:cNvSpPr/>
          <p:nvPr/>
        </p:nvSpPr>
        <p:spPr>
          <a:xfrm>
            <a:off x="251520" y="112474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1:1 </a:t>
            </a:r>
            <a:r>
              <a:rPr lang="da-DK" dirty="0" err="1" smtClean="0"/>
              <a:t>mock</a:t>
            </a:r>
            <a:r>
              <a:rPr lang="da-DK" dirty="0" smtClean="0"/>
              <a:t> up – i projekteringsfasen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399364" y="2276872"/>
            <a:ext cx="2304256" cy="4104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Tage afsæt i patientens inputs – fokus på livsoplevelser og ikke systemverdenen</a:t>
            </a:r>
          </a:p>
          <a:p>
            <a:endParaRPr lang="da-DK" dirty="0" smtClean="0"/>
          </a:p>
          <a:p>
            <a:r>
              <a:rPr lang="da-DK" dirty="0"/>
              <a:t>S</a:t>
            </a:r>
            <a:r>
              <a:rPr lang="da-DK" dirty="0" smtClean="0"/>
              <a:t>vagheder:</a:t>
            </a:r>
          </a:p>
          <a:p>
            <a:r>
              <a:rPr lang="da-DK" dirty="0" smtClean="0"/>
              <a:t>Stadig behov for mere aktive patientinputs</a:t>
            </a:r>
            <a:endParaRPr lang="da-DK" dirty="0"/>
          </a:p>
        </p:txBody>
      </p:sp>
      <p:sp>
        <p:nvSpPr>
          <p:cNvPr id="13" name="Pentagon 12"/>
          <p:cNvSpPr/>
          <p:nvPr/>
        </p:nvSpPr>
        <p:spPr>
          <a:xfrm>
            <a:off x="403920" y="127714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Billedanalogier og empati-vægge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73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1075DCC-97FB-4805-8C00-147FE1B36CEE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5E545B8-A7A8-1443-BC4D-963AF6778DF4}" type="slidenum">
              <a:rPr lang="da-DK" smtClean="0"/>
              <a:t>23</a:t>
            </a:fld>
            <a:endParaRPr lang="da-DK" dirty="0"/>
          </a:p>
        </p:txBody>
      </p:sp>
      <p:pic>
        <p:nvPicPr>
          <p:cNvPr id="8" name="Picture 4" descr="IMG_2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57706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234372" y="2060848"/>
            <a:ext cx="2304256" cy="4104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Mulighed for at ‘sætte stregerne’ rigtigt</a:t>
            </a:r>
          </a:p>
          <a:p>
            <a:r>
              <a:rPr lang="da-DK" dirty="0" smtClean="0"/>
              <a:t>81% af medarbejdere følte sig inddraget </a:t>
            </a:r>
          </a:p>
          <a:p>
            <a:endParaRPr lang="da-DK" dirty="0" smtClean="0"/>
          </a:p>
          <a:p>
            <a:endParaRPr lang="da-DK" dirty="0" smtClean="0"/>
          </a:p>
          <a:p>
            <a:r>
              <a:rPr lang="da-DK" dirty="0"/>
              <a:t>S</a:t>
            </a:r>
            <a:r>
              <a:rPr lang="da-DK" dirty="0" smtClean="0"/>
              <a:t>vagheder:</a:t>
            </a:r>
          </a:p>
          <a:p>
            <a:r>
              <a:rPr lang="da-DK" dirty="0" smtClean="0"/>
              <a:t>Kun udpluk af funktionerne, der kunne testes</a:t>
            </a:r>
            <a:endParaRPr lang="da-DK" dirty="0"/>
          </a:p>
        </p:txBody>
      </p:sp>
      <p:sp>
        <p:nvSpPr>
          <p:cNvPr id="10" name="Pentagon 9"/>
          <p:cNvSpPr/>
          <p:nvPr/>
        </p:nvSpPr>
        <p:spPr>
          <a:xfrm>
            <a:off x="251520" y="112474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1:1 </a:t>
            </a:r>
            <a:r>
              <a:rPr lang="da-DK" dirty="0" err="1" smtClean="0"/>
              <a:t>mock</a:t>
            </a:r>
            <a:r>
              <a:rPr lang="da-DK" dirty="0" smtClean="0"/>
              <a:t> up – i projekteringsfasen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80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1075DCC-97FB-4805-8C00-147FE1B36CEE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5E545B8-A7A8-1443-BC4D-963AF6778DF4}" type="slidenum">
              <a:rPr lang="da-DK" smtClean="0"/>
              <a:t>24</a:t>
            </a:fld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07" y="0"/>
            <a:ext cx="10866952" cy="6921237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6516216" y="1124744"/>
            <a:ext cx="2304256" cy="4104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Mulighed for at afprøve fremtidens arbejdsgange, fx FAM</a:t>
            </a:r>
          </a:p>
          <a:p>
            <a:r>
              <a:rPr lang="da-DK" dirty="0" smtClean="0"/>
              <a:t>Opdyrkning af ny fælles samarbejdskultur</a:t>
            </a:r>
          </a:p>
          <a:p>
            <a:endParaRPr lang="da-DK" dirty="0" smtClean="0"/>
          </a:p>
          <a:p>
            <a:r>
              <a:rPr lang="da-DK" dirty="0"/>
              <a:t>S</a:t>
            </a:r>
            <a:r>
              <a:rPr lang="da-DK" dirty="0" smtClean="0"/>
              <a:t>vagheder:  </a:t>
            </a:r>
          </a:p>
        </p:txBody>
      </p:sp>
      <p:sp>
        <p:nvSpPr>
          <p:cNvPr id="10" name="Pentagon 9"/>
          <p:cNvSpPr/>
          <p:nvPr/>
        </p:nvSpPr>
        <p:spPr>
          <a:xfrm>
            <a:off x="251520" y="112474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1:1 </a:t>
            </a:r>
            <a:r>
              <a:rPr lang="da-DK" dirty="0" err="1" smtClean="0"/>
              <a:t>mock</a:t>
            </a:r>
            <a:r>
              <a:rPr lang="da-DK" dirty="0" smtClean="0"/>
              <a:t> up – inviter kolleger fra andre afdelinger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73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1075DCC-97FB-4805-8C00-147FE1B36CEE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5E545B8-A7A8-1443-BC4D-963AF6778DF4}" type="slidenum">
              <a:rPr lang="da-DK" smtClean="0"/>
              <a:t>25</a:t>
            </a:fld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830399" y="1412776"/>
            <a:ext cx="7197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chemeClr val="tx2"/>
                </a:solidFill>
              </a:rPr>
              <a:t>Sygehus Sønderjylland Fælles Akutmodtagelse (FAM)</a:t>
            </a:r>
          </a:p>
          <a:p>
            <a:endParaRPr lang="da-DK" sz="3200" b="1" dirty="0" smtClean="0">
              <a:solidFill>
                <a:schemeClr val="tx2"/>
              </a:solidFill>
            </a:endParaRPr>
          </a:p>
          <a:p>
            <a:r>
              <a:rPr lang="da-DK" sz="3200" dirty="0" smtClean="0">
                <a:solidFill>
                  <a:schemeClr val="tx2"/>
                </a:solidFill>
              </a:rPr>
              <a:t>Test i næsten færdigt byggeri</a:t>
            </a:r>
            <a:endParaRPr lang="da-DK" sz="3200" dirty="0">
              <a:solidFill>
                <a:schemeClr val="tx2"/>
              </a:solidFill>
            </a:endParaRPr>
          </a:p>
          <a:p>
            <a:r>
              <a:rPr lang="da-DK" sz="3200" b="1" dirty="0" smtClean="0">
                <a:solidFill>
                  <a:schemeClr val="tx2"/>
                </a:solidFill>
              </a:rPr>
              <a:t> </a:t>
            </a:r>
            <a:endParaRPr lang="da-DK" sz="3200" b="1" dirty="0">
              <a:solidFill>
                <a:schemeClr val="tx2"/>
              </a:solidFill>
            </a:endParaRPr>
          </a:p>
        </p:txBody>
      </p:sp>
      <p:sp>
        <p:nvSpPr>
          <p:cNvPr id="7" name="Pladsholder til tekst 4"/>
          <p:cNvSpPr txBox="1">
            <a:spLocks/>
          </p:cNvSpPr>
          <p:nvPr/>
        </p:nvSpPr>
        <p:spPr>
          <a:xfrm>
            <a:off x="830399" y="3717032"/>
            <a:ext cx="6053285" cy="263367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a-DK" sz="2000" b="1" dirty="0">
                <a:solidFill>
                  <a:schemeClr val="tx2"/>
                </a:solidFill>
                <a:latin typeface="Interstate-Light" panose="02000606030000020004" pitchFamily="2" charset="0"/>
              </a:rPr>
              <a:t>Formål: </a:t>
            </a:r>
            <a:endParaRPr lang="da-DK" sz="2000" b="1" dirty="0" smtClean="0">
              <a:solidFill>
                <a:schemeClr val="tx2"/>
              </a:solidFill>
              <a:latin typeface="Interstate-Light" panose="020006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a-DK" sz="200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Forberede </a:t>
            </a:r>
            <a:r>
              <a:rPr lang="da-DK" sz="2000" dirty="0">
                <a:solidFill>
                  <a:schemeClr val="tx2"/>
                </a:solidFill>
                <a:latin typeface="Interstate-Light" panose="02000606030000020004" pitchFamily="2" charset="0"/>
              </a:rPr>
              <a:t>medarbejderne i den ny FAM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a-DK" sz="2000" dirty="0">
                <a:solidFill>
                  <a:schemeClr val="tx2"/>
                </a:solidFill>
                <a:latin typeface="Interstate-Light" panose="02000606030000020004" pitchFamily="2" charset="0"/>
              </a:rPr>
              <a:t>Afprøve udvalgte patientforløb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a-DK" sz="2000" dirty="0">
                <a:solidFill>
                  <a:schemeClr val="tx2"/>
                </a:solidFill>
                <a:latin typeface="Interstate-Light" panose="02000606030000020004" pitchFamily="2" charset="0"/>
              </a:rPr>
              <a:t>Give anbefalinger til ændringer i brugen af lokalerne eller ændringer i arbejdsgange</a:t>
            </a:r>
          </a:p>
          <a:p>
            <a:endParaRPr lang="da-DK" sz="2000" b="1" dirty="0" smtClean="0">
              <a:solidFill>
                <a:schemeClr val="tx2"/>
              </a:solidFill>
              <a:latin typeface="Interstate-Light" panose="02000606030000020004" pitchFamily="2" charset="0"/>
            </a:endParaRPr>
          </a:p>
          <a:p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                                          </a:t>
            </a:r>
          </a:p>
          <a:p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								</a:t>
            </a:r>
            <a:endParaRPr lang="da-DK" sz="2000" dirty="0">
              <a:solidFill>
                <a:schemeClr val="tx2"/>
              </a:solidFill>
              <a:latin typeface="Interstate-Light" panose="020006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577-7793-4C19-81EB-810206968CA3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pPr/>
              <a:t>26</a:t>
            </a:fld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a-DK" sz="3200" dirty="0" smtClean="0">
                <a:solidFill>
                  <a:schemeClr val="tx2"/>
                </a:solidFill>
              </a:rPr>
              <a:t>SDSI´S rolle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1800" b="0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Facilitering af proces – brugermøder og test i byggeri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>
                <a:solidFill>
                  <a:schemeClr val="tx2"/>
                </a:solidFill>
                <a:latin typeface="Interstate-Light" panose="02000606030000020004" pitchFamily="2" charset="0"/>
              </a:rPr>
              <a:t>F</a:t>
            </a: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eltstudier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Opsamling og anbefalinger</a:t>
            </a:r>
          </a:p>
        </p:txBody>
      </p:sp>
    </p:spTree>
    <p:extLst>
      <p:ext uri="{BB962C8B-B14F-4D97-AF65-F5344CB8AC3E}">
        <p14:creationId xmlns:p14="http://schemas.microsoft.com/office/powerpoint/2010/main" val="17759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>
                <a:ea typeface="ＭＳ Ｐゴシック" pitchFamily="34" charset="-128"/>
              </a:rPr>
              <a:t>Baggrund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sz="1800" dirty="0"/>
          </a:p>
        </p:txBody>
      </p:sp>
      <p:pic>
        <p:nvPicPr>
          <p:cNvPr id="9220" name="Picture 2" descr="1470370_434552940000960_1078567925_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704"/>
            <a:ext cx="91440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3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altLang="da-DK" sz="1800" smtClean="0">
                <a:solidFill>
                  <a:srgbClr val="00A499"/>
                </a:solidFill>
                <a:latin typeface="Arial Narrow" pitchFamily="34" charset="0"/>
                <a:ea typeface="ＭＳ Ｐゴシック" pitchFamily="34" charset="-128"/>
              </a:rPr>
              <a:t>Brugermøde 1</a:t>
            </a:r>
          </a:p>
        </p:txBody>
      </p:sp>
      <p:pic>
        <p:nvPicPr>
          <p:cNvPr id="13315" name="Picture 4" descr="IMAG07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6200" y="-96838"/>
            <a:ext cx="11842750" cy="709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>
              <a:defRPr/>
            </a:pPr>
            <a:endParaRPr lang="da-DK" altLang="da-DK" kern="0" dirty="0" smtClean="0">
              <a:solidFill>
                <a:srgbClr val="00A499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611560" y="5445224"/>
            <a:ext cx="4752528" cy="936104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da-DK" altLang="da-DK" dirty="0" smtClean="0"/>
              <a:t>Forberedelse: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da-DK" dirty="0" smtClean="0"/>
              <a:t>Beskrivelse</a:t>
            </a:r>
            <a:r>
              <a:rPr lang="da-DK" altLang="da-DK" dirty="0" smtClean="0">
                <a:solidFill>
                  <a:schemeClr val="tx2"/>
                </a:solidFill>
              </a:rPr>
              <a:t> </a:t>
            </a:r>
            <a:r>
              <a:rPr lang="da-DK" altLang="da-DK" dirty="0"/>
              <a:t>af optimale arbejdsgange omkring de udvalgte </a:t>
            </a:r>
            <a:r>
              <a:rPr lang="da-DK" altLang="da-DK" dirty="0" smtClean="0"/>
              <a:t>patientforløb</a:t>
            </a:r>
            <a:endParaRPr lang="da-DK" altLang="da-DK" dirty="0"/>
          </a:p>
        </p:txBody>
      </p:sp>
      <p:sp>
        <p:nvSpPr>
          <p:cNvPr id="10" name="Rektangel 9"/>
          <p:cNvSpPr/>
          <p:nvPr/>
        </p:nvSpPr>
        <p:spPr>
          <a:xfrm>
            <a:off x="6660232" y="404664"/>
            <a:ext cx="2304256" cy="3168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Mulighed for at ”tænke ud af boksen”</a:t>
            </a:r>
          </a:p>
          <a:p>
            <a:endParaRPr lang="da-DK" dirty="0" smtClean="0"/>
          </a:p>
          <a:p>
            <a:r>
              <a:rPr lang="da-DK" dirty="0" smtClean="0"/>
              <a:t>Svagheder:</a:t>
            </a:r>
          </a:p>
          <a:p>
            <a:r>
              <a:rPr lang="da-DK" dirty="0" smtClean="0"/>
              <a:t>Vanskeligt at ”tænke” sig frem til nye  arbejdsgange, Kroppen bruges ikke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944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untitl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tagon 4"/>
          <p:cNvSpPr/>
          <p:nvPr/>
        </p:nvSpPr>
        <p:spPr>
          <a:xfrm>
            <a:off x="611560" y="5445224"/>
            <a:ext cx="4752528" cy="1224136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</a:pPr>
            <a:r>
              <a:rPr lang="da-DK" altLang="da-DK" dirty="0" smtClean="0"/>
              <a:t>”BRÆTSPIL”</a:t>
            </a:r>
          </a:p>
          <a:p>
            <a:pPr lvl="0">
              <a:spcBef>
                <a:spcPct val="0"/>
              </a:spcBef>
            </a:pPr>
            <a:r>
              <a:rPr lang="da-DK" altLang="da-DK" dirty="0" smtClean="0"/>
              <a:t>Gennemspilning </a:t>
            </a:r>
            <a:r>
              <a:rPr lang="da-DK" altLang="da-DK" dirty="0"/>
              <a:t>af de udvalgte patientforløb/akutpakker.</a:t>
            </a:r>
          </a:p>
          <a:p>
            <a:pPr lvl="0">
              <a:spcBef>
                <a:spcPct val="0"/>
              </a:spcBef>
            </a:pPr>
            <a:r>
              <a:rPr lang="da-DK" altLang="da-DK" dirty="0"/>
              <a:t>Fokus på personalets arbejdsgange</a:t>
            </a:r>
          </a:p>
        </p:txBody>
      </p:sp>
      <p:sp>
        <p:nvSpPr>
          <p:cNvPr id="7" name="Rektangel 6"/>
          <p:cNvSpPr/>
          <p:nvPr/>
        </p:nvSpPr>
        <p:spPr>
          <a:xfrm>
            <a:off x="179512" y="404664"/>
            <a:ext cx="2304256" cy="4104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Synliggør og diskuterer arbejdsgange, som kan være skjulte for andre faggrupper.</a:t>
            </a:r>
          </a:p>
          <a:p>
            <a:r>
              <a:rPr lang="da-DK" dirty="0" smtClean="0"/>
              <a:t>Muligt at overskue store dele af byggeri.</a:t>
            </a:r>
          </a:p>
          <a:p>
            <a:r>
              <a:rPr lang="da-DK" dirty="0" smtClean="0"/>
              <a:t>Muligt at lære bygningen at kende</a:t>
            </a:r>
          </a:p>
          <a:p>
            <a:endParaRPr lang="da-DK" dirty="0" smtClean="0"/>
          </a:p>
          <a:p>
            <a:r>
              <a:rPr lang="da-DK" dirty="0" smtClean="0"/>
              <a:t>Svagheder:</a:t>
            </a:r>
          </a:p>
          <a:p>
            <a:r>
              <a:rPr lang="da-DK" dirty="0" smtClean="0"/>
              <a:t>Begrænset test</a:t>
            </a:r>
          </a:p>
          <a:p>
            <a:r>
              <a:rPr lang="da-DK" dirty="0" smtClean="0"/>
              <a:t>Kroppen bruges ikke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01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Syddansk Sundhedsinnovation\Byggeri og drift\Projekter\_Afsluttede projekter\Nyt OUH Ramme 2016-17\001 Test af ny patientstue (1709)\TEST af patientstue 1. marts 2017\Opsamling\Fotos\IMG_574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6522" y="1529407"/>
            <a:ext cx="457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10497389_545058548950398_3435259609383227611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911" y="4392135"/>
            <a:ext cx="5437610" cy="305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6911" cy="312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X:\Syddansk Sundhedsinnovation\Byggeri og drift\Projekter\_Afsluttede projekter\Standardrum_NytOUH\Test af sengestue med bad - dag 1\2012-03-20 Seng og baderum\2012-320 OUH Sengestue Bad\OUH Bad Stue\OUH Bad Stue 01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911" y="-526861"/>
            <a:ext cx="4998665" cy="33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im studio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6607" y="1728468"/>
            <a:ext cx="4977393" cy="26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/>
          <p:cNvSpPr/>
          <p:nvPr/>
        </p:nvSpPr>
        <p:spPr>
          <a:xfrm>
            <a:off x="328215" y="656692"/>
            <a:ext cx="1728192" cy="3960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 smtClean="0"/>
          </a:p>
          <a:p>
            <a:r>
              <a:rPr lang="da-DK" dirty="0" smtClean="0"/>
              <a:t>”BRÆTSPIL”</a:t>
            </a:r>
          </a:p>
          <a:p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7164288" y="1167624"/>
            <a:ext cx="1728192" cy="3960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 smtClean="0"/>
          </a:p>
          <a:p>
            <a:r>
              <a:rPr lang="da-DK" dirty="0" smtClean="0"/>
              <a:t>LET MOCKUP</a:t>
            </a:r>
          </a:p>
          <a:p>
            <a:endParaRPr lang="da-DK" dirty="0"/>
          </a:p>
        </p:txBody>
      </p:sp>
      <p:sp>
        <p:nvSpPr>
          <p:cNvPr id="11" name="Rektangel 10"/>
          <p:cNvSpPr/>
          <p:nvPr/>
        </p:nvSpPr>
        <p:spPr>
          <a:xfrm>
            <a:off x="6864060" y="3717032"/>
            <a:ext cx="1884404" cy="3960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 smtClean="0"/>
          </a:p>
          <a:p>
            <a:r>
              <a:rPr lang="da-DK" dirty="0" smtClean="0"/>
              <a:t>BIM - VR</a:t>
            </a:r>
          </a:p>
          <a:p>
            <a:endParaRPr lang="da-DK" dirty="0"/>
          </a:p>
        </p:txBody>
      </p:sp>
      <p:sp>
        <p:nvSpPr>
          <p:cNvPr id="12" name="Rektangel 11"/>
          <p:cNvSpPr/>
          <p:nvPr/>
        </p:nvSpPr>
        <p:spPr>
          <a:xfrm>
            <a:off x="5436096" y="5013176"/>
            <a:ext cx="2664296" cy="3960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 smtClean="0"/>
          </a:p>
          <a:p>
            <a:r>
              <a:rPr lang="da-DK" dirty="0" smtClean="0"/>
              <a:t>TEST I FÆRDIGT BYGGERI</a:t>
            </a:r>
          </a:p>
          <a:p>
            <a:endParaRPr lang="da-DK" dirty="0"/>
          </a:p>
        </p:txBody>
      </p:sp>
      <p:sp>
        <p:nvSpPr>
          <p:cNvPr id="13" name="Rektangel 12"/>
          <p:cNvSpPr/>
          <p:nvPr/>
        </p:nvSpPr>
        <p:spPr>
          <a:xfrm>
            <a:off x="899592" y="3519010"/>
            <a:ext cx="2664296" cy="3960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 smtClean="0"/>
          </a:p>
          <a:p>
            <a:r>
              <a:rPr lang="da-DK" dirty="0" smtClean="0"/>
              <a:t>FAST, STABIL MOCKUP</a:t>
            </a:r>
          </a:p>
          <a:p>
            <a:endParaRPr lang="da-DK" dirty="0"/>
          </a:p>
        </p:txBody>
      </p:sp>
      <p:pic>
        <p:nvPicPr>
          <p:cNvPr id="14" name="Picture 2" descr="http://www.wice.dk/wp-content/uploads/2016/08/Aalborg-uni-hosp-2015-0067-blaa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517525"/>
            <a:ext cx="2719419" cy="18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/>
          <p:cNvSpPr/>
          <p:nvPr/>
        </p:nvSpPr>
        <p:spPr>
          <a:xfrm>
            <a:off x="3045291" y="2226961"/>
            <a:ext cx="1884404" cy="3960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dirty="0" smtClean="0"/>
          </a:p>
          <a:p>
            <a:r>
              <a:rPr lang="da-DK" dirty="0" smtClean="0"/>
              <a:t>KLINISK MOCKUP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57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10471036_545062485616671_5333036353488174255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58975" y="-26988"/>
            <a:ext cx="12398375" cy="697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070725" y="5965825"/>
            <a:ext cx="31892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>
              <a:defRPr/>
            </a:pPr>
            <a:r>
              <a:rPr lang="da-DK" altLang="da-DK" sz="2400" kern="0" dirty="0" smtClean="0">
                <a:solidFill>
                  <a:srgbClr val="FFC000"/>
                </a:solidFill>
                <a:latin typeface="Arial Narrow" panose="020B0606020202030204" pitchFamily="34" charset="0"/>
                <a:ea typeface="ＭＳ Ｐゴシック" pitchFamily="34" charset="-128"/>
              </a:rPr>
              <a:t>Testforløb 1</a:t>
            </a:r>
          </a:p>
        </p:txBody>
      </p:sp>
      <p:pic>
        <p:nvPicPr>
          <p:cNvPr id="21508" name="Picture 3" descr="patientforløb -0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74304">
            <a:off x="3444560" y="3855496"/>
            <a:ext cx="4089400" cy="289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6660232" y="404664"/>
            <a:ext cx="2304256" cy="4104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Gennemspilning – fokus på patientens forløb</a:t>
            </a:r>
          </a:p>
          <a:p>
            <a:r>
              <a:rPr lang="da-DK" dirty="0" smtClean="0"/>
              <a:t>Lære bygningen af kende – forberedelse til indflytning</a:t>
            </a:r>
          </a:p>
          <a:p>
            <a:endParaRPr lang="da-DK" dirty="0" smtClean="0"/>
          </a:p>
          <a:p>
            <a:r>
              <a:rPr lang="da-DK" dirty="0" smtClean="0"/>
              <a:t>Svagheder:</a:t>
            </a:r>
          </a:p>
          <a:p>
            <a:r>
              <a:rPr lang="da-DK" dirty="0" smtClean="0"/>
              <a:t>Stort </a:t>
            </a:r>
            <a:r>
              <a:rPr lang="da-DK" dirty="0" err="1" smtClean="0"/>
              <a:t>setup</a:t>
            </a:r>
            <a:endParaRPr lang="da-DK" dirty="0" smtClean="0"/>
          </a:p>
          <a:p>
            <a:r>
              <a:rPr lang="da-DK" dirty="0" smtClean="0"/>
              <a:t>Byggeri kan ikke ændres – kun arbejdsgange eller funktioner</a:t>
            </a:r>
          </a:p>
          <a:p>
            <a:endParaRPr lang="da-DK" dirty="0"/>
          </a:p>
        </p:txBody>
      </p:sp>
      <p:sp>
        <p:nvSpPr>
          <p:cNvPr id="8" name="Pentagon 7"/>
          <p:cNvSpPr/>
          <p:nvPr/>
        </p:nvSpPr>
        <p:spPr>
          <a:xfrm>
            <a:off x="611560" y="5445224"/>
            <a:ext cx="4752528" cy="1224136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</a:pPr>
            <a:r>
              <a:rPr lang="da-DK" altLang="da-DK" dirty="0" smtClean="0"/>
              <a:t>TEST I FÆRDIGT BYGGERI</a:t>
            </a:r>
          </a:p>
          <a:p>
            <a:pPr lvl="0">
              <a:spcBef>
                <a:spcPct val="0"/>
              </a:spcBef>
            </a:pPr>
            <a:r>
              <a:rPr lang="da-DK" altLang="da-DK" dirty="0" smtClean="0"/>
              <a:t>Gennemspilning </a:t>
            </a:r>
            <a:r>
              <a:rPr lang="da-DK" altLang="da-DK" dirty="0"/>
              <a:t>af de udvalgte patientforløb/akutpakker</a:t>
            </a:r>
            <a:r>
              <a:rPr lang="da-DK" altLang="da-DK" dirty="0" smtClean="0"/>
              <a:t>.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35415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75" y="-93663"/>
            <a:ext cx="946785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0169">
            <a:off x="-793750" y="3529013"/>
            <a:ext cx="4722813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5" descr="gerd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01663">
            <a:off x="3371850" y="4146550"/>
            <a:ext cx="5091113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10296977_545062435616676_646014701163798862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14600" y="-773113"/>
            <a:ext cx="13831888" cy="778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10417533_545062642283322_867663521754038478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9575" y="-649288"/>
            <a:ext cx="7100888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10497389_545058548950398_3435259609383227611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675" y="2395538"/>
            <a:ext cx="8389938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0" y="149225"/>
            <a:ext cx="5116513" cy="11985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>
              <a:defRPr/>
            </a:pPr>
            <a:endParaRPr lang="da-DK" altLang="da-DK" kern="0" dirty="0" smtClean="0">
              <a:solidFill>
                <a:srgbClr val="00A499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0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4" descr="Image result for bim stud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474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611560" y="5445224"/>
            <a:ext cx="4752528" cy="576064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</a:pPr>
            <a:r>
              <a:rPr lang="da-DK" altLang="da-DK" dirty="0" smtClean="0"/>
              <a:t>BIM – Virtual reality</a:t>
            </a:r>
            <a:endParaRPr lang="da-DK" altLang="da-DK" dirty="0"/>
          </a:p>
        </p:txBody>
      </p:sp>
      <p:sp>
        <p:nvSpPr>
          <p:cNvPr id="6" name="Rektangel 5"/>
          <p:cNvSpPr/>
          <p:nvPr/>
        </p:nvSpPr>
        <p:spPr>
          <a:xfrm>
            <a:off x="6660232" y="404664"/>
            <a:ext cx="2304256" cy="3168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Kan (delvist) foregå fra en PC</a:t>
            </a:r>
          </a:p>
          <a:p>
            <a:r>
              <a:rPr lang="da-DK" dirty="0" smtClean="0"/>
              <a:t>Kan bruges til at lære en bygning af kende.</a:t>
            </a:r>
          </a:p>
          <a:p>
            <a:endParaRPr lang="da-DK" dirty="0" smtClean="0"/>
          </a:p>
          <a:p>
            <a:r>
              <a:rPr lang="da-DK" dirty="0" smtClean="0"/>
              <a:t>Svagheder:</a:t>
            </a:r>
          </a:p>
          <a:p>
            <a:r>
              <a:rPr lang="da-DK" dirty="0" smtClean="0"/>
              <a:t>Ikke troværdig rumlig eller taktil gengivelse.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84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da-DK" dirty="0"/>
              <a:t>                        </a:t>
            </a:r>
          </a:p>
          <a:p>
            <a:pPr lvl="7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470025"/>
          </a:xfrm>
        </p:spPr>
        <p:txBody>
          <a:bodyPr>
            <a:normAutofit/>
          </a:bodyPr>
          <a:lstStyle/>
          <a:p>
            <a:r>
              <a:rPr lang="da-DK" sz="2700" b="1" dirty="0">
                <a:solidFill>
                  <a:schemeClr val="bg1"/>
                </a:solidFill>
              </a:rPr>
              <a:t/>
            </a:r>
            <a:br>
              <a:rPr lang="da-DK" sz="2700" b="1" dirty="0">
                <a:solidFill>
                  <a:schemeClr val="bg1"/>
                </a:solidFill>
              </a:rPr>
            </a:br>
            <a:r>
              <a:rPr lang="da-DK" sz="2700" b="1" dirty="0" smtClean="0">
                <a:solidFill>
                  <a:schemeClr val="bg1"/>
                </a:solidFill>
              </a:rPr>
              <a:t> </a:t>
            </a:r>
            <a:endParaRPr lang="da-DK" sz="2700" b="1" dirty="0">
              <a:solidFill>
                <a:schemeClr val="bg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255396" y="2492896"/>
            <a:ext cx="53409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000" b="1" dirty="0" smtClean="0">
                <a:solidFill>
                  <a:schemeClr val="bg1"/>
                </a:solidFill>
              </a:rPr>
              <a:t>Refleksion og diskussion</a:t>
            </a:r>
          </a:p>
          <a:p>
            <a:endParaRPr lang="da-DK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da-DK" dirty="0"/>
              <a:t>                        </a:t>
            </a:r>
          </a:p>
          <a:p>
            <a:pPr lvl="7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470025"/>
          </a:xfrm>
        </p:spPr>
        <p:txBody>
          <a:bodyPr>
            <a:normAutofit/>
          </a:bodyPr>
          <a:lstStyle/>
          <a:p>
            <a:r>
              <a:rPr lang="da-DK" sz="2700" b="1" dirty="0">
                <a:solidFill>
                  <a:schemeClr val="bg1"/>
                </a:solidFill>
              </a:rPr>
              <a:t/>
            </a:r>
            <a:br>
              <a:rPr lang="da-DK" sz="2700" b="1" dirty="0">
                <a:solidFill>
                  <a:schemeClr val="bg1"/>
                </a:solidFill>
              </a:rPr>
            </a:br>
            <a:endParaRPr lang="da-DK" sz="2700" b="1" dirty="0">
              <a:solidFill>
                <a:schemeClr val="bg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255396" y="2492896"/>
            <a:ext cx="53409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000" b="1" dirty="0" smtClean="0">
                <a:solidFill>
                  <a:schemeClr val="bg1"/>
                </a:solidFill>
              </a:rPr>
              <a:t>Generelle styrker og svagheder</a:t>
            </a:r>
          </a:p>
          <a:p>
            <a:endParaRPr lang="da-DK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511175" y="714375"/>
            <a:ext cx="2243138" cy="22574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2400" b="1" dirty="0" smtClean="0"/>
              <a:t>Styrker?</a:t>
            </a:r>
            <a:endParaRPr lang="da-DK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2984500" y="980728"/>
            <a:ext cx="550545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da-DK" dirty="0" smtClean="0">
                <a:latin typeface="Arial" pitchFamily="34" charset="0"/>
              </a:rPr>
              <a:t>Synliggør udfordringer. Be- eller afkræfte brugernes bekymringer.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da-DK" dirty="0" smtClean="0">
              <a:latin typeface="Arial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da-DK" dirty="0" smtClean="0">
                <a:latin typeface="Arial" pitchFamily="34" charset="0"/>
              </a:rPr>
              <a:t>Rum og mulighed for at afprøve idéer indenfor givne rammer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800" dirty="0" smtClean="0">
                <a:latin typeface="Arial" pitchFamily="34" charset="0"/>
              </a:rPr>
              <a:t>Visualisering</a:t>
            </a:r>
            <a:r>
              <a:rPr lang="da-DK" sz="1800" dirty="0">
                <a:latin typeface="Arial" pitchFamily="34" charset="0"/>
              </a:rPr>
              <a:t>: Læsbar plantegning, tydeliggørelse af arbejdsgange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800" dirty="0">
                <a:latin typeface="Arial" pitchFamily="34" charset="0"/>
              </a:rPr>
              <a:t>Test: ”Spil”, i bygningen – at bruge kroppen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dirty="0" smtClean="0">
                <a:latin typeface="Arial" pitchFamily="34" charset="0"/>
              </a:rPr>
              <a:t>Kilde til at kommunikere byggeprocesser bredt</a:t>
            </a:r>
            <a:endParaRPr lang="da-DK" sz="1800" dirty="0" smtClean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800" dirty="0" smtClean="0">
                <a:latin typeface="Arial" pitchFamily="34" charset="0"/>
              </a:rPr>
              <a:t>Kan skabe engagerede </a:t>
            </a:r>
            <a:r>
              <a:rPr lang="da-DK" sz="1800" dirty="0">
                <a:latin typeface="Arial" pitchFamily="34" charset="0"/>
              </a:rPr>
              <a:t>medarbejdere på </a:t>
            </a:r>
            <a:r>
              <a:rPr lang="da-DK" sz="1800" dirty="0" smtClean="0">
                <a:latin typeface="Arial" pitchFamily="34" charset="0"/>
              </a:rPr>
              <a:t>tværs af specialer og afdelinger</a:t>
            </a: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800" dirty="0">
                <a:latin typeface="Arial" pitchFamily="34" charset="0"/>
              </a:rPr>
              <a:t>At ”lege sammen”: Det </a:t>
            </a:r>
            <a:r>
              <a:rPr lang="da-DK" sz="1800" dirty="0" smtClean="0">
                <a:latin typeface="Arial" pitchFamily="34" charset="0"/>
              </a:rPr>
              <a:t>er </a:t>
            </a:r>
            <a:r>
              <a:rPr lang="da-DK" sz="1800" dirty="0">
                <a:latin typeface="Arial" pitchFamily="34" charset="0"/>
              </a:rPr>
              <a:t>sjovt!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>
              <a:defRPr/>
            </a:pPr>
            <a:endParaRPr lang="da-DK" sz="1800" dirty="0">
              <a:latin typeface="Arial" pitchFamily="34" charset="0"/>
            </a:endParaRPr>
          </a:p>
          <a:p>
            <a:pPr>
              <a:defRPr/>
            </a:pPr>
            <a:endParaRPr lang="da-DK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984500" y="1666875"/>
            <a:ext cx="550545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800" dirty="0" smtClean="0">
                <a:latin typeface="Arial" pitchFamily="34" charset="0"/>
              </a:rPr>
              <a:t>Forventningsafstemning – hvad kan ændres? Hvilken indflydelse har brugerne? Er det </a:t>
            </a:r>
            <a:r>
              <a:rPr lang="da-DK" sz="1800" i="1" dirty="0" smtClean="0">
                <a:latin typeface="Arial" pitchFamily="34" charset="0"/>
              </a:rPr>
              <a:t>medinddragelse</a:t>
            </a:r>
            <a:r>
              <a:rPr lang="da-DK" sz="1800" dirty="0" smtClean="0">
                <a:latin typeface="Arial" pitchFamily="34" charset="0"/>
              </a:rPr>
              <a:t> eller </a:t>
            </a:r>
            <a:r>
              <a:rPr lang="da-DK" sz="1800" i="1" dirty="0" smtClean="0">
                <a:latin typeface="Arial" pitchFamily="34" charset="0"/>
              </a:rPr>
              <a:t>medindflydelse</a:t>
            </a:r>
            <a:r>
              <a:rPr lang="da-DK" sz="1800" dirty="0" smtClean="0">
                <a:latin typeface="Arial" pitchFamily="34" charset="0"/>
              </a:rPr>
              <a:t>?</a:t>
            </a:r>
            <a:endParaRPr lang="da-DK" sz="1800" dirty="0">
              <a:latin typeface="Arial" pitchFamily="34" charset="0"/>
            </a:endParaRPr>
          </a:p>
          <a:p>
            <a:pPr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800" dirty="0">
                <a:latin typeface="Arial" pitchFamily="34" charset="0"/>
              </a:rPr>
              <a:t>Kort </a:t>
            </a:r>
            <a:r>
              <a:rPr lang="da-DK" sz="1800" dirty="0" smtClean="0">
                <a:latin typeface="Arial" pitchFamily="34" charset="0"/>
              </a:rPr>
              <a:t>tid til test </a:t>
            </a:r>
            <a:r>
              <a:rPr lang="da-DK" sz="1800" dirty="0">
                <a:latin typeface="Arial" pitchFamily="34" charset="0"/>
              </a:rPr>
              <a:t>– vanskelig kulturforandring</a:t>
            </a:r>
            <a:r>
              <a:rPr lang="da-DK" sz="1800" dirty="0" smtClean="0">
                <a:latin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800" dirty="0" smtClean="0">
                <a:latin typeface="Arial" pitchFamily="34" charset="0"/>
              </a:rPr>
              <a:t>Forandringer i byggeprojekt – ændrer rammerne for test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800" dirty="0" smtClean="0">
                <a:latin typeface="Arial" pitchFamily="34" charset="0"/>
              </a:rPr>
              <a:t> Hvem tager magten i rummet? </a:t>
            </a:r>
            <a:r>
              <a:rPr lang="da-DK" sz="1800" dirty="0" err="1" smtClean="0">
                <a:latin typeface="Arial" pitchFamily="34" charset="0"/>
              </a:rPr>
              <a:t>Mock</a:t>
            </a:r>
            <a:r>
              <a:rPr lang="da-DK" sz="1800" dirty="0" smtClean="0">
                <a:latin typeface="Arial" pitchFamily="34" charset="0"/>
              </a:rPr>
              <a:t> ups er intense forløb, hvor en gruppe eller et synspunkt kan dominere beslutningsprocesserne</a:t>
            </a:r>
          </a:p>
          <a:p>
            <a:pPr>
              <a:defRPr/>
            </a:pPr>
            <a:endParaRPr lang="da-DK" sz="1800" dirty="0">
              <a:latin typeface="Arial" pitchFamily="34" charset="0"/>
            </a:endParaRPr>
          </a:p>
          <a:p>
            <a:pPr>
              <a:defRPr/>
            </a:pPr>
            <a:endParaRPr lang="da-DK" dirty="0">
              <a:latin typeface="Arial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11175" y="714375"/>
            <a:ext cx="2243138" cy="22574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 sz="1600" dirty="0"/>
          </a:p>
        </p:txBody>
      </p:sp>
      <p:sp>
        <p:nvSpPr>
          <p:cNvPr id="31748" name="Tekstboks 1"/>
          <p:cNvSpPr txBox="1">
            <a:spLocks noChangeArrowheads="1"/>
          </p:cNvSpPr>
          <p:nvPr/>
        </p:nvSpPr>
        <p:spPr bwMode="auto">
          <a:xfrm>
            <a:off x="669925" y="159385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400" b="1" dirty="0">
                <a:solidFill>
                  <a:schemeClr val="bg1"/>
                </a:solidFill>
                <a:latin typeface="+mj-lt"/>
              </a:rPr>
              <a:t>S</a:t>
            </a:r>
            <a:r>
              <a:rPr lang="da-DK" altLang="da-DK" sz="2400" b="1" dirty="0" smtClean="0">
                <a:solidFill>
                  <a:schemeClr val="bg1"/>
                </a:solidFill>
                <a:latin typeface="+mj-lt"/>
              </a:rPr>
              <a:t>vagheder?</a:t>
            </a:r>
            <a:endParaRPr lang="da-DK" altLang="da-DK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8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511175" y="714375"/>
            <a:ext cx="2243138" cy="22574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2400" b="1" dirty="0" smtClean="0"/>
              <a:t>Præmisser?</a:t>
            </a:r>
            <a:endParaRPr lang="da-DK" sz="2400" b="1" dirty="0"/>
          </a:p>
        </p:txBody>
      </p:sp>
      <p:sp>
        <p:nvSpPr>
          <p:cNvPr id="4" name="Rektangel 3"/>
          <p:cNvSpPr/>
          <p:nvPr/>
        </p:nvSpPr>
        <p:spPr>
          <a:xfrm>
            <a:off x="2984500" y="1666875"/>
            <a:ext cx="550545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dirty="0" smtClean="0">
                <a:latin typeface="Arial" pitchFamily="34" charset="0"/>
              </a:rPr>
              <a:t>Ledelsesmæssig </a:t>
            </a:r>
            <a:r>
              <a:rPr lang="da-DK" dirty="0">
                <a:latin typeface="Arial" pitchFamily="34" charset="0"/>
              </a:rPr>
              <a:t>forankring. </a:t>
            </a:r>
            <a:r>
              <a:rPr lang="da-DK" dirty="0" smtClean="0">
                <a:latin typeface="Arial" pitchFamily="34" charset="0"/>
              </a:rPr>
              <a:t>Fx Deltagelse </a:t>
            </a:r>
            <a:r>
              <a:rPr lang="da-DK" dirty="0">
                <a:latin typeface="Arial" pitchFamily="34" charset="0"/>
              </a:rPr>
              <a:t>i test og udvalgte brugermøder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dirty="0" smtClean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dirty="0" smtClean="0">
                <a:latin typeface="Arial" pitchFamily="34" charset="0"/>
              </a:rPr>
              <a:t>Kommunikation</a:t>
            </a:r>
            <a:r>
              <a:rPr lang="da-DK" dirty="0">
                <a:latin typeface="Arial" pitchFamily="34" charset="0"/>
              </a:rPr>
              <a:t>: Fx Regnbuen, deltagelse i test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 smtClean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dirty="0" smtClean="0">
                <a:latin typeface="Arial" pitchFamily="34" charset="0"/>
              </a:rPr>
              <a:t>Uddelegering </a:t>
            </a:r>
            <a:r>
              <a:rPr lang="da-DK" dirty="0">
                <a:latin typeface="Arial" pitchFamily="34" charset="0"/>
              </a:rPr>
              <a:t>af ansvar: Brugerne bør tildeles opgaver. ”</a:t>
            </a:r>
            <a:r>
              <a:rPr lang="da-DK" dirty="0" smtClean="0">
                <a:latin typeface="Arial" pitchFamily="34" charset="0"/>
              </a:rPr>
              <a:t>Ambassadører”</a:t>
            </a:r>
            <a:endParaRPr lang="da-DK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dirty="0" smtClean="0">
                <a:latin typeface="Arial" pitchFamily="34" charset="0"/>
              </a:rPr>
              <a:t>Forventningsafstemning – indflydelse? Fx brugerkommissorium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dirty="0" smtClean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800" dirty="0">
              <a:latin typeface="Arial" pitchFamily="34" charset="0"/>
            </a:endParaRPr>
          </a:p>
          <a:p>
            <a:pPr>
              <a:defRPr/>
            </a:pPr>
            <a:endParaRPr lang="da-DK" sz="1800" dirty="0">
              <a:latin typeface="Arial" pitchFamily="34" charset="0"/>
            </a:endParaRPr>
          </a:p>
          <a:p>
            <a:pPr>
              <a:defRPr/>
            </a:pPr>
            <a:endParaRPr lang="da-DK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577-7793-4C19-81EB-810206968CA3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pPr/>
              <a:t>39</a:t>
            </a:fld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da-DK" dirty="0"/>
              <a:t>                        </a:t>
            </a:r>
          </a:p>
          <a:p>
            <a:pPr lvl="7"/>
            <a:r>
              <a:rPr lang="da-DK" dirty="0"/>
              <a:t>,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882868" y="925889"/>
            <a:ext cx="7760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 smtClean="0">
                <a:solidFill>
                  <a:schemeClr val="bg1"/>
                </a:solidFill>
              </a:rPr>
              <a:t>”Test </a:t>
            </a:r>
            <a:r>
              <a:rPr lang="da-DK" sz="2400" i="1" dirty="0">
                <a:solidFill>
                  <a:schemeClr val="bg1"/>
                </a:solidFill>
              </a:rPr>
              <a:t>i 1:1 </a:t>
            </a:r>
            <a:r>
              <a:rPr lang="da-DK" sz="2400" i="1" dirty="0" err="1">
                <a:solidFill>
                  <a:schemeClr val="bg1"/>
                </a:solidFill>
              </a:rPr>
              <a:t>mock</a:t>
            </a:r>
            <a:r>
              <a:rPr lang="da-DK" sz="2400" i="1" dirty="0">
                <a:solidFill>
                  <a:schemeClr val="bg1"/>
                </a:solidFill>
              </a:rPr>
              <a:t> up afspejler virkeligheden på en helt anden måde end en plantegning gør. Vi får sat dimensioner på udstyret og får en visuel fornemmelse af arbejdsgange, som kan forebygge helt banale </a:t>
            </a:r>
            <a:r>
              <a:rPr lang="da-DK" sz="2400" i="1" dirty="0" smtClean="0">
                <a:solidFill>
                  <a:schemeClr val="bg1"/>
                </a:solidFill>
              </a:rPr>
              <a:t>fejl”.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									</a:t>
            </a:r>
          </a:p>
          <a:p>
            <a:r>
              <a:rPr lang="da-DK" dirty="0">
                <a:solidFill>
                  <a:schemeClr val="bg1"/>
                </a:solidFill>
              </a:rPr>
              <a:t>	</a:t>
            </a:r>
            <a:r>
              <a:rPr lang="da-DK" dirty="0" smtClean="0">
                <a:solidFill>
                  <a:schemeClr val="bg1"/>
                </a:solidFill>
              </a:rPr>
              <a:t>						</a:t>
            </a:r>
            <a:r>
              <a:rPr lang="da-DK" dirty="0" smtClean="0"/>
              <a:t>			</a:t>
            </a:r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4763367" y="5008233"/>
            <a:ext cx="421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Overlæge </a:t>
            </a:r>
            <a:r>
              <a:rPr lang="da-DK" dirty="0">
                <a:solidFill>
                  <a:schemeClr val="bg1"/>
                </a:solidFill>
              </a:rPr>
              <a:t>Jørgen Fisker</a:t>
            </a:r>
            <a:r>
              <a:rPr lang="da-DK" dirty="0" smtClean="0">
                <a:solidFill>
                  <a:schemeClr val="bg1"/>
                </a:solidFill>
              </a:rPr>
              <a:t>,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Anæstesiologisk-Intensiv </a:t>
            </a:r>
            <a:r>
              <a:rPr lang="da-DK" dirty="0">
                <a:solidFill>
                  <a:schemeClr val="bg1"/>
                </a:solidFill>
              </a:rPr>
              <a:t>Afdeling </a:t>
            </a:r>
            <a:r>
              <a:rPr lang="da-DK" dirty="0" smtClean="0">
                <a:solidFill>
                  <a:schemeClr val="bg1"/>
                </a:solidFill>
              </a:rPr>
              <a:t>V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Odense </a:t>
            </a:r>
            <a:r>
              <a:rPr lang="da-DK" dirty="0">
                <a:solidFill>
                  <a:schemeClr val="bg1"/>
                </a:solidFill>
              </a:rPr>
              <a:t>Universitet </a:t>
            </a:r>
            <a:endParaRPr lang="da-DK" b="1" i="1" dirty="0">
              <a:solidFill>
                <a:schemeClr val="bg1"/>
              </a:solidFill>
            </a:endParaRPr>
          </a:p>
          <a:p>
            <a:endParaRPr lang="da-DK" dirty="0"/>
          </a:p>
        </p:txBody>
      </p:sp>
      <p:sp>
        <p:nvSpPr>
          <p:cNvPr id="8" name="Tekstboks 7"/>
          <p:cNvSpPr txBox="1"/>
          <p:nvPr/>
        </p:nvSpPr>
        <p:spPr>
          <a:xfrm>
            <a:off x="882868" y="3231999"/>
            <a:ext cx="6873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 smtClean="0">
                <a:solidFill>
                  <a:schemeClr val="bg1"/>
                </a:solidFill>
              </a:rPr>
              <a:t>”Brugertesten </a:t>
            </a:r>
            <a:r>
              <a:rPr lang="da-DK" sz="2400" i="1" dirty="0">
                <a:solidFill>
                  <a:schemeClr val="bg1"/>
                </a:solidFill>
              </a:rPr>
              <a:t>giver plads til dialog og fungerer også som en slags teambuilding. Vi samarbejder – det giver en fællesskabsfølelse, som kommer os til gode i hverdagen med </a:t>
            </a:r>
            <a:r>
              <a:rPr lang="da-DK" sz="2400" i="1" dirty="0" smtClean="0">
                <a:solidFill>
                  <a:schemeClr val="bg1"/>
                </a:solidFill>
              </a:rPr>
              <a:t>patienterne”.</a:t>
            </a:r>
            <a:endParaRPr lang="da-DK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9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1075DCC-97FB-4805-8C00-147FE1B36CEE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5E545B8-A7A8-1443-BC4D-963AF6778DF4}" type="slidenum">
              <a:rPr lang="da-DK" smtClean="0"/>
              <a:t>4</a:t>
            </a:fld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830399" y="1412776"/>
            <a:ext cx="7197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chemeClr val="tx2"/>
                </a:solidFill>
              </a:rPr>
              <a:t>Nyt OUH </a:t>
            </a:r>
            <a:r>
              <a:rPr lang="da-DK" sz="3200" b="1" dirty="0" err="1" smtClean="0">
                <a:solidFill>
                  <a:schemeClr val="tx2"/>
                </a:solidFill>
              </a:rPr>
              <a:t>Mock-up</a:t>
            </a:r>
            <a:r>
              <a:rPr lang="da-DK" sz="3200" b="1" dirty="0" smtClean="0">
                <a:solidFill>
                  <a:schemeClr val="tx2"/>
                </a:solidFill>
              </a:rPr>
              <a:t> 1:1 </a:t>
            </a:r>
          </a:p>
          <a:p>
            <a:r>
              <a:rPr lang="da-DK" sz="3200" b="1" dirty="0" smtClean="0">
                <a:solidFill>
                  <a:schemeClr val="tx2"/>
                </a:solidFill>
              </a:rPr>
              <a:t>- Fra pap til </a:t>
            </a:r>
            <a:r>
              <a:rPr lang="da-DK" sz="3200" b="1" dirty="0" err="1" smtClean="0">
                <a:solidFill>
                  <a:schemeClr val="tx2"/>
                </a:solidFill>
              </a:rPr>
              <a:t>afprøving</a:t>
            </a:r>
            <a:r>
              <a:rPr lang="da-DK" sz="3200" b="1" dirty="0" smtClean="0">
                <a:solidFill>
                  <a:schemeClr val="tx2"/>
                </a:solidFill>
              </a:rPr>
              <a:t> i drift</a:t>
            </a:r>
            <a:endParaRPr lang="da-DK" sz="3200" b="1" dirty="0">
              <a:solidFill>
                <a:schemeClr val="tx2"/>
              </a:solidFill>
            </a:endParaRPr>
          </a:p>
          <a:p>
            <a:r>
              <a:rPr lang="da-DK" sz="3200" b="1" dirty="0" smtClean="0">
                <a:solidFill>
                  <a:schemeClr val="tx2"/>
                </a:solidFill>
              </a:rPr>
              <a:t> </a:t>
            </a:r>
            <a:endParaRPr lang="da-DK" sz="3200" b="1" dirty="0">
              <a:solidFill>
                <a:schemeClr val="tx2"/>
              </a:solidFill>
            </a:endParaRPr>
          </a:p>
        </p:txBody>
      </p:sp>
      <p:sp>
        <p:nvSpPr>
          <p:cNvPr id="7" name="Pladsholder til tekst 4"/>
          <p:cNvSpPr txBox="1">
            <a:spLocks/>
          </p:cNvSpPr>
          <p:nvPr/>
        </p:nvSpPr>
        <p:spPr>
          <a:xfrm>
            <a:off x="830399" y="2947602"/>
            <a:ext cx="6053285" cy="263367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Formål: </a:t>
            </a:r>
          </a:p>
          <a:p>
            <a:r>
              <a:rPr lang="da-DK" sz="200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Kvalificering af dimensioner, indretning og bestykning af standard- og specialrum.</a:t>
            </a:r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 </a:t>
            </a:r>
          </a:p>
          <a:p>
            <a:r>
              <a:rPr lang="da-DK" sz="2000" dirty="0">
                <a:solidFill>
                  <a:schemeClr val="tx2"/>
                </a:solidFill>
                <a:latin typeface="Interstate-Light" panose="02000606030000020004" pitchFamily="2" charset="0"/>
              </a:rPr>
              <a:t>Kvalificering/udvikling af arbejdsgange  </a:t>
            </a:r>
          </a:p>
          <a:p>
            <a:r>
              <a:rPr lang="da-DK" sz="2000" dirty="0">
                <a:solidFill>
                  <a:schemeClr val="tx2"/>
                </a:solidFill>
                <a:latin typeface="Interstate-Light" panose="02000606030000020004" pitchFamily="2" charset="0"/>
              </a:rPr>
              <a:t>Kvalificering af arbejdsmiljø og hygiejneforhold.  </a:t>
            </a:r>
          </a:p>
          <a:p>
            <a:endParaRPr lang="da-DK" sz="2000" b="1" dirty="0">
              <a:solidFill>
                <a:schemeClr val="tx2"/>
              </a:solidFill>
              <a:latin typeface="Interstate-Light" panose="02000606030000020004" pitchFamily="2" charset="0"/>
            </a:endParaRPr>
          </a:p>
          <a:p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                                 </a:t>
            </a:r>
          </a:p>
          <a:p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                                          </a:t>
            </a:r>
          </a:p>
          <a:p>
            <a:r>
              <a:rPr lang="da-DK" sz="2000" b="1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								</a:t>
            </a:r>
            <a:endParaRPr lang="da-DK" sz="2000" dirty="0">
              <a:solidFill>
                <a:schemeClr val="tx2"/>
              </a:solidFill>
              <a:latin typeface="Interstate-Light" panose="020006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577-7793-4C19-81EB-810206968CA3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4" name="Pentagon 3"/>
          <p:cNvSpPr/>
          <p:nvPr/>
        </p:nvSpPr>
        <p:spPr>
          <a:xfrm>
            <a:off x="824668" y="2698824"/>
            <a:ext cx="2605983" cy="92209"/>
          </a:xfrm>
          <a:prstGeom prst="homePlate">
            <a:avLst/>
          </a:prstGeom>
          <a:solidFill>
            <a:schemeClr val="accent1"/>
          </a:solidFill>
          <a:ln w="2540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OPERATIONSSTUE</a:t>
            </a:r>
            <a:endParaRPr lang="da-DK" dirty="0"/>
          </a:p>
        </p:txBody>
      </p:sp>
      <p:sp>
        <p:nvSpPr>
          <p:cNvPr id="5" name="Pentagon 4"/>
          <p:cNvSpPr/>
          <p:nvPr/>
        </p:nvSpPr>
        <p:spPr>
          <a:xfrm>
            <a:off x="824668" y="4742250"/>
            <a:ext cx="3011711" cy="92209"/>
          </a:xfrm>
          <a:prstGeom prst="homePlate">
            <a:avLst/>
          </a:prstGeom>
          <a:solidFill>
            <a:schemeClr val="accent1"/>
          </a:solidFill>
          <a:ln w="2540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HØJISOLATIONSSTUE</a:t>
            </a:r>
            <a:endParaRPr lang="da-DK" dirty="0"/>
          </a:p>
        </p:txBody>
      </p:sp>
      <p:sp>
        <p:nvSpPr>
          <p:cNvPr id="6" name="Pentagon 5"/>
          <p:cNvSpPr/>
          <p:nvPr/>
        </p:nvSpPr>
        <p:spPr>
          <a:xfrm>
            <a:off x="857654" y="3216675"/>
            <a:ext cx="2127962" cy="46105"/>
          </a:xfrm>
          <a:prstGeom prst="homePlate">
            <a:avLst/>
          </a:prstGeom>
          <a:solidFill>
            <a:schemeClr val="accent1"/>
          </a:solidFill>
          <a:ln w="2540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INTENSIV STUE</a:t>
            </a:r>
            <a:endParaRPr lang="da-DK" dirty="0"/>
          </a:p>
        </p:txBody>
      </p:sp>
      <p:sp>
        <p:nvSpPr>
          <p:cNvPr id="7" name="Pentagon 6"/>
          <p:cNvSpPr/>
          <p:nvPr/>
        </p:nvSpPr>
        <p:spPr>
          <a:xfrm>
            <a:off x="824668" y="5301739"/>
            <a:ext cx="2160948" cy="92209"/>
          </a:xfrm>
          <a:prstGeom prst="homePlate">
            <a:avLst/>
          </a:prstGeom>
          <a:solidFill>
            <a:schemeClr val="accent1"/>
          </a:solidFill>
          <a:ln w="2540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HYBRIDSTUE</a:t>
            </a:r>
            <a:endParaRPr lang="da-DK" dirty="0"/>
          </a:p>
        </p:txBody>
      </p:sp>
      <p:sp>
        <p:nvSpPr>
          <p:cNvPr id="8" name="Pentagon 7"/>
          <p:cNvSpPr/>
          <p:nvPr/>
        </p:nvSpPr>
        <p:spPr>
          <a:xfrm>
            <a:off x="824668" y="2087730"/>
            <a:ext cx="3250029" cy="179301"/>
          </a:xfrm>
          <a:prstGeom prst="homePlate">
            <a:avLst/>
          </a:prstGeom>
          <a:solidFill>
            <a:schemeClr val="tx2"/>
          </a:solidFill>
          <a:ln w="254000" cmpd="sng"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/>
              <a:t>PATIENTSTUEN</a:t>
            </a:r>
          </a:p>
        </p:txBody>
      </p:sp>
      <p:sp>
        <p:nvSpPr>
          <p:cNvPr id="9" name="Pentagon 8"/>
          <p:cNvSpPr/>
          <p:nvPr/>
        </p:nvSpPr>
        <p:spPr>
          <a:xfrm>
            <a:off x="824668" y="4219307"/>
            <a:ext cx="2342746" cy="92209"/>
          </a:xfrm>
          <a:prstGeom prst="homePlate">
            <a:avLst/>
          </a:prstGeom>
          <a:solidFill>
            <a:schemeClr val="accent1"/>
          </a:solidFill>
          <a:ln w="2540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/>
              <a:t>AMBULATTORIUM</a:t>
            </a:r>
          </a:p>
        </p:txBody>
      </p:sp>
      <p:sp>
        <p:nvSpPr>
          <p:cNvPr id="10" name="Pentagon 9"/>
          <p:cNvSpPr/>
          <p:nvPr/>
        </p:nvSpPr>
        <p:spPr>
          <a:xfrm>
            <a:off x="824668" y="3710254"/>
            <a:ext cx="3891260" cy="92209"/>
          </a:xfrm>
          <a:prstGeom prst="homePlate">
            <a:avLst/>
          </a:prstGeom>
          <a:solidFill>
            <a:schemeClr val="accent1"/>
          </a:solidFill>
          <a:ln w="2540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MINILOAD – REN/UREN ZONE</a:t>
            </a:r>
            <a:endParaRPr lang="da-DK" dirty="0"/>
          </a:p>
        </p:txBody>
      </p:sp>
      <p:sp>
        <p:nvSpPr>
          <p:cNvPr id="11" name="Pentagon 10"/>
          <p:cNvSpPr/>
          <p:nvPr/>
        </p:nvSpPr>
        <p:spPr>
          <a:xfrm>
            <a:off x="824667" y="5805264"/>
            <a:ext cx="2605983" cy="144016"/>
          </a:xfrm>
          <a:prstGeom prst="homePlate">
            <a:avLst/>
          </a:prstGeom>
          <a:solidFill>
            <a:schemeClr val="accent1"/>
          </a:solidFill>
          <a:ln w="2540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REHABILITERING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18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C577-7793-4C19-81EB-810206968CA3}" type="datetime2">
              <a:rPr lang="da-DK" smtClean="0"/>
              <a:t>13. september 2017</a:t>
            </a:fld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45B8-A7A8-1443-BC4D-963AF6778DF4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a-DK" sz="3200" dirty="0" smtClean="0">
                <a:solidFill>
                  <a:schemeClr val="tx2"/>
                </a:solidFill>
              </a:rPr>
              <a:t>SDSI´S rolle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1800" b="0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Planlægning og opbygning af 1:1 </a:t>
            </a:r>
            <a:r>
              <a:rPr lang="da-DK" sz="1800" b="0" dirty="0" err="1" smtClean="0">
                <a:solidFill>
                  <a:schemeClr val="tx2"/>
                </a:solidFill>
                <a:latin typeface="Interstate-Light" panose="02000606030000020004" pitchFamily="2" charset="0"/>
              </a:rPr>
              <a:t>mock-up</a:t>
            </a: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Beskrivelse af test scenarier i tæt samarbejde med brugere, totalrådgiver og Nyt OUH.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Planlægning, rekvirering af udstyr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Facilitering af </a:t>
            </a:r>
            <a:r>
              <a:rPr lang="da-DK" sz="1800" b="0" dirty="0" err="1" smtClean="0">
                <a:solidFill>
                  <a:schemeClr val="tx2"/>
                </a:solidFill>
                <a:latin typeface="Interstate-Light" panose="02000606030000020004" pitchFamily="2" charset="0"/>
              </a:rPr>
              <a:t>mock-up</a:t>
            </a: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 test.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Opsamling på </a:t>
            </a:r>
            <a:r>
              <a:rPr lang="da-DK" sz="1800" b="0" dirty="0" err="1" smtClean="0">
                <a:solidFill>
                  <a:schemeClr val="tx2"/>
                </a:solidFill>
                <a:latin typeface="Interstate-Light" panose="02000606030000020004" pitchFamily="2" charset="0"/>
              </a:rPr>
              <a:t>mock-up</a:t>
            </a:r>
            <a:r>
              <a:rPr lang="da-DK" sz="1800" b="0" dirty="0" smtClean="0">
                <a:solidFill>
                  <a:schemeClr val="tx2"/>
                </a:solidFill>
                <a:latin typeface="Interstate-Light" panose="02000606030000020004" pitchFamily="2" charset="0"/>
              </a:rPr>
              <a:t> test overleveret til totalrådgiver og Nyt OUH.</a:t>
            </a:r>
          </a:p>
        </p:txBody>
      </p:sp>
    </p:spTree>
    <p:extLst>
      <p:ext uri="{BB962C8B-B14F-4D97-AF65-F5344CB8AC3E}">
        <p14:creationId xmlns:p14="http://schemas.microsoft.com/office/powerpoint/2010/main" val="13359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2" descr="X:\Syddansk Sundhedsinnovation\Byggeri og drift\Projekter\_Afsluttede projekter\Standardrum_NytOUH\Test af sengestue med bad - dag 1\2012-03-20 Seng og baderum\2012-320 OUH Sengestue Bad\OUH Bad Stue\OUH Bad Stue 0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611560" y="54452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Let mockup – markeringer på gulv</a:t>
            </a: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6660232" y="404664"/>
            <a:ext cx="2304256" cy="3312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Diskussionsoplæg</a:t>
            </a:r>
          </a:p>
          <a:p>
            <a:r>
              <a:rPr lang="da-DK" dirty="0" smtClean="0"/>
              <a:t>Hurtigt</a:t>
            </a:r>
          </a:p>
          <a:p>
            <a:r>
              <a:rPr lang="da-DK" dirty="0" smtClean="0"/>
              <a:t>Kræver ikke  så meget udstyr</a:t>
            </a:r>
          </a:p>
          <a:p>
            <a:r>
              <a:rPr lang="da-DK" dirty="0" smtClean="0"/>
              <a:t>Kan ændres undervejs</a:t>
            </a:r>
          </a:p>
          <a:p>
            <a:endParaRPr lang="da-DK" dirty="0" smtClean="0"/>
          </a:p>
          <a:p>
            <a:r>
              <a:rPr lang="da-DK" dirty="0" smtClean="0"/>
              <a:t>Svagheder:</a:t>
            </a:r>
          </a:p>
          <a:p>
            <a:r>
              <a:rPr lang="da-DK" dirty="0" smtClean="0"/>
              <a:t>Rumlighed mangler</a:t>
            </a:r>
          </a:p>
          <a:p>
            <a:r>
              <a:rPr lang="da-DK" dirty="0" smtClean="0"/>
              <a:t>Detaljer opdages ikke (fx dør-radius)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41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194" name="Picture 2" descr="X:\Syddansk Sundhedsinnovation\Byggeri og drift\Projekter\_Afsluttede projekter\Nyt OUH_Innovationsprogram (1433)\01_SPOR_Brugerproces_Indretning af standardrum\TEST UGE 45 intensiv + højisolation\Video, billeder fra test\Vinter 2015-16 1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-476944"/>
            <a:ext cx="9793088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611560" y="54452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Let mockup – Flamingoelementer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6660232" y="404664"/>
            <a:ext cx="2304256" cy="36724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Diskussionsoplæg</a:t>
            </a:r>
          </a:p>
          <a:p>
            <a:r>
              <a:rPr lang="da-DK" dirty="0" smtClean="0"/>
              <a:t>Hurtigt</a:t>
            </a:r>
          </a:p>
          <a:p>
            <a:r>
              <a:rPr lang="da-DK" dirty="0" smtClean="0"/>
              <a:t>Kræver ikke  så meget udstyr</a:t>
            </a:r>
          </a:p>
          <a:p>
            <a:r>
              <a:rPr lang="da-DK" dirty="0" smtClean="0"/>
              <a:t>Kan ændres undervejs</a:t>
            </a:r>
          </a:p>
          <a:p>
            <a:endParaRPr lang="da-DK" dirty="0" smtClean="0"/>
          </a:p>
          <a:p>
            <a:r>
              <a:rPr lang="da-DK" dirty="0" smtClean="0"/>
              <a:t>Svagheder:</a:t>
            </a:r>
          </a:p>
          <a:p>
            <a:r>
              <a:rPr lang="da-DK" dirty="0" smtClean="0"/>
              <a:t>Rumlighed mangler delvist</a:t>
            </a:r>
          </a:p>
          <a:p>
            <a:r>
              <a:rPr lang="da-DK" dirty="0" smtClean="0"/>
              <a:t>Detaljer opdages  kun delvist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12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170" name="Picture 2" descr="X:\Syddansk Sundhedsinnovation\Byggeri og drift\Projekter\_Afsluttede projekter\Nyt OUH_Innovationsprogram (1433)\01_SPOR_Brugerproces_Indretning af standardrum\TEST UGE 26\Video\still-fotos\ambulatorium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611560" y="5445224"/>
            <a:ext cx="4752528" cy="693791"/>
          </a:xfrm>
          <a:prstGeom prst="homePlate">
            <a:avLst/>
          </a:prstGeom>
          <a:solidFill>
            <a:schemeClr val="tx2"/>
          </a:solidFill>
          <a:ln w="254000" cmpd="sng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Let mockup – skillevægge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6660232" y="404664"/>
            <a:ext cx="2304256" cy="3888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Styrker:</a:t>
            </a:r>
          </a:p>
          <a:p>
            <a:r>
              <a:rPr lang="da-DK" dirty="0" smtClean="0"/>
              <a:t>Afprøvning af pladsforhold</a:t>
            </a:r>
          </a:p>
          <a:p>
            <a:r>
              <a:rPr lang="da-DK" dirty="0" smtClean="0"/>
              <a:t>diskussionsoplæg</a:t>
            </a:r>
          </a:p>
          <a:p>
            <a:r>
              <a:rPr lang="da-DK" dirty="0" smtClean="0"/>
              <a:t>Hurtigt/billigt</a:t>
            </a:r>
          </a:p>
          <a:p>
            <a:r>
              <a:rPr lang="da-DK" dirty="0" smtClean="0"/>
              <a:t>Flere detaljer </a:t>
            </a:r>
          </a:p>
          <a:p>
            <a:r>
              <a:rPr lang="da-DK" dirty="0" smtClean="0"/>
              <a:t>Nemt af følge med for beskuere</a:t>
            </a:r>
          </a:p>
          <a:p>
            <a:endParaRPr lang="da-DK" dirty="0" smtClean="0"/>
          </a:p>
          <a:p>
            <a:r>
              <a:rPr lang="da-DK" dirty="0" smtClean="0"/>
              <a:t>Svagheder:</a:t>
            </a:r>
          </a:p>
          <a:p>
            <a:r>
              <a:rPr lang="da-DK" dirty="0"/>
              <a:t>Kræver  mere udstyr</a:t>
            </a:r>
          </a:p>
          <a:p>
            <a:r>
              <a:rPr lang="da-DK" dirty="0" smtClean="0"/>
              <a:t>Mere besværligt at ændre undervejs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48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Words>1177</Words>
  <Application>Microsoft Office PowerPoint</Application>
  <PresentationFormat>Skærmshow (4:3)</PresentationFormat>
  <Paragraphs>328</Paragraphs>
  <Slides>39</Slides>
  <Notes>26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39</vt:i4>
      </vt:variant>
    </vt:vector>
  </HeadingPairs>
  <TitlesOfParts>
    <vt:vector size="45" baseType="lpstr">
      <vt:lpstr>ＭＳ Ｐゴシック</vt:lpstr>
      <vt:lpstr>Arial</vt:lpstr>
      <vt:lpstr>Arial Narrow</vt:lpstr>
      <vt:lpstr>Calibri</vt:lpstr>
      <vt:lpstr>Interstate-Light</vt:lpstr>
      <vt:lpstr>Kontortema</vt:lpstr>
      <vt:lpstr>Mock-ups Introduktion til metoden og drøftelser af dens styrker og svagheder    </vt:lpstr>
      <vt:lpstr>Hvad er en mockup?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sept 2012:  6 brugerdefinerede guidelines og scenarier for byggeriet – del af udbudsmaterialet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Baggrund</vt:lpstr>
      <vt:lpstr>Brugermøde 1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 </vt:lpstr>
      <vt:lpstr> </vt:lpstr>
      <vt:lpstr>PowerPoint-præsentation</vt:lpstr>
      <vt:lpstr>PowerPoint-præsentation</vt:lpstr>
      <vt:lpstr>PowerPoint-præsentation</vt:lpstr>
      <vt:lpstr>PowerPoint-præsentation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Mock-ups Introduktion til metoden og drøftelser af dens styrker og svagheder   Dorte Dalkjær Kristine Kjærsig</dc:title>
  <dc:creator>Kristine Kjærsig</dc:creator>
  <cp:lastModifiedBy>Julie Schmidt Christensen</cp:lastModifiedBy>
  <cp:revision>49</cp:revision>
  <dcterms:created xsi:type="dcterms:W3CDTF">2017-08-24T08:33:33Z</dcterms:created>
  <dcterms:modified xsi:type="dcterms:W3CDTF">2017-09-13T07:42:04Z</dcterms:modified>
</cp:coreProperties>
</file>