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0" r:id="rId4"/>
    <p:sldMasterId id="2147483713" r:id="rId5"/>
    <p:sldMasterId id="2147483727" r:id="rId6"/>
    <p:sldMasterId id="2147483740" r:id="rId7"/>
    <p:sldMasterId id="2147483753" r:id="rId8"/>
  </p:sldMasterIdLst>
  <p:notesMasterIdLst>
    <p:notesMasterId r:id="rId39"/>
  </p:notesMasterIdLst>
  <p:handoutMasterIdLst>
    <p:handoutMasterId r:id="rId40"/>
  </p:handoutMasterIdLst>
  <p:sldIdLst>
    <p:sldId id="258" r:id="rId9"/>
    <p:sldId id="274" r:id="rId10"/>
    <p:sldId id="296" r:id="rId11"/>
    <p:sldId id="272" r:id="rId12"/>
    <p:sldId id="281" r:id="rId13"/>
    <p:sldId id="282" r:id="rId14"/>
    <p:sldId id="283" r:id="rId15"/>
    <p:sldId id="297" r:id="rId16"/>
    <p:sldId id="285" r:id="rId17"/>
    <p:sldId id="294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66" r:id="rId27"/>
    <p:sldId id="260" r:id="rId28"/>
    <p:sldId id="265" r:id="rId29"/>
    <p:sldId id="261" r:id="rId30"/>
    <p:sldId id="262" r:id="rId31"/>
    <p:sldId id="263" r:id="rId32"/>
    <p:sldId id="269" r:id="rId33"/>
    <p:sldId id="270" r:id="rId34"/>
    <p:sldId id="298" r:id="rId35"/>
    <p:sldId id="271" r:id="rId36"/>
    <p:sldId id="267" r:id="rId37"/>
    <p:sldId id="295" r:id="rId38"/>
  </p:sldIdLst>
  <p:sldSz cx="9144000" cy="6858000" type="screen4x3"/>
  <p:notesSz cx="6669088" cy="9926638"/>
  <p:defaultTextStyle>
    <a:defPPr>
      <a:defRPr lang="da-DK"/>
    </a:defPPr>
    <a:lvl1pPr algn="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 varScale="1">
        <p:scale>
          <a:sx n="132" d="100"/>
          <a:sy n="132" d="100"/>
        </p:scale>
        <p:origin x="8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24257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 defTabSz="904875">
              <a:spcBef>
                <a:spcPct val="0"/>
              </a:spcBef>
              <a:defRPr sz="1000"/>
            </a:lvl1pPr>
          </a:lstStyle>
          <a:p>
            <a:endParaRPr lang="da-DK" altLang="da-DK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>
            <a:lvl1pPr defTabSz="904875">
              <a:spcBef>
                <a:spcPct val="0"/>
              </a:spcBef>
              <a:defRPr sz="1200">
                <a:latin typeface="Verdana" panose="020B0604030504040204" pitchFamily="34" charset="0"/>
              </a:defRPr>
            </a:lvl1pPr>
          </a:lstStyle>
          <a:p>
            <a:fld id="{672E9D21-08A4-4C52-B68A-23B20E9C7D0B}" type="slidenum">
              <a:rPr lang="da-DK" altLang="da-DK"/>
              <a:pPr/>
              <a:t>‹nr.›</a:t>
            </a:fld>
            <a:endParaRPr lang="da-DK" altLang="da-DK"/>
          </a:p>
        </p:txBody>
      </p:sp>
      <p:pic>
        <p:nvPicPr>
          <p:cNvPr id="3082" name="Picture 10" descr="Region Syddanmark Logo_gr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240838"/>
            <a:ext cx="846138" cy="4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7" name="Picture 85" descr="Esbje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62" b="17412"/>
          <a:stretch>
            <a:fillRect/>
          </a:stretch>
        </p:blipFill>
        <p:spPr bwMode="auto">
          <a:xfrm>
            <a:off x="4186238" y="0"/>
            <a:ext cx="2001837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610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 algn="l" defTabSz="904875">
              <a:spcBef>
                <a:spcPct val="0"/>
              </a:spcBef>
              <a:defRPr sz="1200">
                <a:latin typeface="Verdana" panose="020B0604030504040204" pitchFamily="34" charset="0"/>
              </a:defRPr>
            </a:lvl1pPr>
          </a:lstStyle>
          <a:p>
            <a:endParaRPr lang="da-DK" alt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 defTabSz="904875">
              <a:spcBef>
                <a:spcPct val="0"/>
              </a:spcBef>
              <a:defRPr sz="1200">
                <a:latin typeface="Verdana" panose="020B0604030504040204" pitchFamily="34" charset="0"/>
              </a:defRPr>
            </a:lvl1pPr>
          </a:lstStyle>
          <a:p>
            <a:endParaRPr lang="da-DK" altLang="da-DK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>
            <a:lvl1pPr algn="l" defTabSz="904875">
              <a:spcBef>
                <a:spcPct val="0"/>
              </a:spcBef>
              <a:defRPr sz="1200">
                <a:latin typeface="Verdana" panose="020B0604030504040204" pitchFamily="34" charset="0"/>
              </a:defRPr>
            </a:lvl1pPr>
          </a:lstStyle>
          <a:p>
            <a:endParaRPr lang="da-DK" altLang="da-D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>
            <a:lvl1pPr defTabSz="904875">
              <a:spcBef>
                <a:spcPct val="0"/>
              </a:spcBef>
              <a:defRPr sz="1200">
                <a:latin typeface="Verdana" panose="020B0604030504040204" pitchFamily="34" charset="0"/>
              </a:defRPr>
            </a:lvl1pPr>
          </a:lstStyle>
          <a:p>
            <a:fld id="{1E2DC883-451F-4112-BD4E-0BF9E64676B2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507536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E2AFC0-0F22-49D3-8907-DF4A3D1E15C2}" type="slidenum">
              <a:rPr lang="da-DK" altLang="da-DK"/>
              <a:pPr/>
              <a:t>1</a:t>
            </a:fld>
            <a:endParaRPr lang="da-DK" altLang="da-DK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86744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spcBef>
                <a:spcPct val="30000"/>
              </a:spcBef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9BA099-DEA5-4864-B6C6-B4C26032CDEB}" type="slidenum">
              <a:rPr lang="da-DK" altLang="da-DK" b="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da-DK" altLang="da-DK" b="0" smtClean="0">
              <a:solidFill>
                <a:srgbClr val="000000"/>
              </a:solidFill>
            </a:endParaRPr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16" tIns="45258" rIns="90516" bIns="45258" anchor="b"/>
          <a:lstStyle>
            <a:lvl1pPr defTabSz="904875">
              <a:spcBef>
                <a:spcPct val="30000"/>
              </a:spcBef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E65945-657F-466F-BEAB-48DD94D1C422}" type="slidenum">
              <a:rPr lang="da-DK" altLang="da-DK" b="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da-DK" altLang="da-DK" b="0" smtClean="0">
              <a:solidFill>
                <a:srgbClr val="000000"/>
              </a:solidFill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41750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44538"/>
            <a:ext cx="4960937" cy="3722687"/>
          </a:xfrm>
          <a:ln/>
        </p:spPr>
      </p:sp>
      <p:sp>
        <p:nvSpPr>
          <p:cNvPr id="102403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102404" name="Pladsholder til diasnummer 3"/>
          <p:cNvSpPr txBox="1">
            <a:spLocks noGrp="1"/>
          </p:cNvSpPr>
          <p:nvPr/>
        </p:nvSpPr>
        <p:spPr bwMode="auto">
          <a:xfrm>
            <a:off x="3781425" y="9429750"/>
            <a:ext cx="28876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16" tIns="45258" rIns="90516" bIns="45258" anchor="b"/>
          <a:lstStyle>
            <a:lvl1pPr defTabSz="904875">
              <a:spcBef>
                <a:spcPct val="30000"/>
              </a:spcBef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D8F6C9-B135-44B7-A6EC-96BF53F98CCC}" type="slidenum">
              <a:rPr lang="da-DK" altLang="da-DK" b="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da-DK" altLang="da-DK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45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D2CA7-609F-483E-9567-17B02DCC4A71}" type="slidenum">
              <a:rPr lang="da-DK" altLang="da-DK">
                <a:solidFill>
                  <a:srgbClr val="000000"/>
                </a:solidFill>
              </a:rPr>
              <a:pPr/>
              <a:t>27</a:t>
            </a:fld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01916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7" name="Picture 29" descr="5730 PP skabelon-2_instit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36588" y="420688"/>
            <a:ext cx="5364162" cy="885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smtClean="0"/>
              <a:t>Klik for at redigere i master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36588" y="2178050"/>
            <a:ext cx="7866062" cy="3413125"/>
          </a:xfrm>
        </p:spPr>
        <p:txBody>
          <a:bodyPr/>
          <a:lstStyle>
            <a:lvl1pPr marL="487363" indent="-487363">
              <a:buFont typeface="Arial" panose="020B0604020202020204" pitchFamily="34" charset="0"/>
              <a:buChar char="•"/>
              <a:defRPr sz="2600"/>
            </a:lvl1pPr>
          </a:lstStyle>
          <a:p>
            <a:pPr lvl="0"/>
            <a:r>
              <a:rPr lang="da-DK" altLang="da-DK" noProof="0" smtClean="0"/>
              <a:t>Klik for at redigere i master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-646113" y="2103438"/>
            <a:ext cx="168275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66" tIns="41733" rIns="83466" bIns="41733">
            <a:spAutoFit/>
          </a:bodyPr>
          <a:lstStyle>
            <a:lvl1pPr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7513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35025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2538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70050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272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844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416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988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da-DK" altLang="da-DK" sz="2200">
              <a:latin typeface="Arial" panose="020B0604020202020204" pitchFamily="34" charset="0"/>
            </a:endParaRPr>
          </a:p>
        </p:txBody>
      </p:sp>
      <p:sp>
        <p:nvSpPr>
          <p:cNvPr id="12307" name="Rectangle 19"/>
          <p:cNvSpPr>
            <a:spLocks noGrp="1" noChangeArrowheads="1"/>
          </p:cNvSpPr>
          <p:nvPr>
            <p:ph type="dt" sz="half" idx="2"/>
          </p:nvPr>
        </p:nvSpPr>
        <p:spPr>
          <a:xfrm>
            <a:off x="1617663" y="6359525"/>
            <a:ext cx="1887537" cy="452438"/>
          </a:xfrm>
        </p:spPr>
        <p:txBody>
          <a:bodyPr/>
          <a:lstStyle>
            <a:lvl1pPr>
              <a:defRPr/>
            </a:lvl1pPr>
          </a:lstStyle>
          <a:p>
            <a:fld id="{5EEBAEC0-FCE4-4A20-8309-671952882E9F}" type="datetime1">
              <a:rPr lang="da-DK" altLang="da-DK"/>
              <a:pPr/>
              <a:t>13-09-2017</a:t>
            </a:fld>
            <a:endParaRPr lang="da-DK" altLang="da-DK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108AD3C-82E2-4C68-B28D-4CC45609FB11}" type="slidenum">
              <a:rPr lang="da-DK" altLang="da-DK"/>
              <a:pPr/>
              <a:t>‹nr.›</a:t>
            </a:fld>
            <a:endParaRPr lang="da-DK" altLang="da-DK"/>
          </a:p>
        </p:txBody>
      </p:sp>
      <p:pic>
        <p:nvPicPr>
          <p:cNvPr id="12400" name="Picture 112" descr="SydvestjyskSygehus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34100"/>
            <a:ext cx="9144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2AB93C-7839-45BF-BADB-D7B254BCCF0A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22EC355-F147-48DD-BBEE-50819346BD04}" type="datetime1">
              <a:rPr lang="da-DK" altLang="da-DK"/>
              <a:pPr/>
              <a:t>13-09-2017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3875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46863" y="822325"/>
            <a:ext cx="2003425" cy="4914900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36588" y="822325"/>
            <a:ext cx="5857875" cy="4914900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03B2E5-D776-417B-9C43-38ACCBF113EA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8D8869-D8F6-44B8-99C7-D9C52A74FECB}" type="datetime1">
              <a:rPr lang="da-DK" altLang="da-DK"/>
              <a:pPr/>
              <a:t>13-09-2017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512266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5730 PP skabelon-2_instit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-646113" y="2103438"/>
            <a:ext cx="168275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66" tIns="41733" rIns="83466" bIns="41733">
            <a:spAutoFit/>
          </a:bodyPr>
          <a:lstStyle>
            <a:lvl1pPr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17513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5025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2538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70050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272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844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416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988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da-DK" altLang="da-DK" sz="2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109" descr="Sydvestjysk Sygeh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0" r="14462" b="15236"/>
          <a:stretch>
            <a:fillRect/>
          </a:stretch>
        </p:blipFill>
        <p:spPr bwMode="auto">
          <a:xfrm>
            <a:off x="6818313" y="5767388"/>
            <a:ext cx="200183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36588" y="420688"/>
            <a:ext cx="5364162" cy="885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smtClean="0"/>
              <a:t>Klik for at redigere i master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36588" y="2178050"/>
            <a:ext cx="7866062" cy="3413125"/>
          </a:xfrm>
        </p:spPr>
        <p:txBody>
          <a:bodyPr/>
          <a:lstStyle>
            <a:lvl1pPr marL="487363" indent="-487363">
              <a:buFont typeface="Arial" charset="0"/>
              <a:buChar char="•"/>
              <a:defRPr sz="2600"/>
            </a:lvl1pPr>
          </a:lstStyle>
          <a:p>
            <a:pPr lvl="0"/>
            <a:r>
              <a:rPr lang="da-DK" altLang="da-DK" noProof="0" smtClean="0"/>
              <a:t>Klik for at redigere i master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1617663" y="6359525"/>
            <a:ext cx="1887537" cy="452438"/>
          </a:xfrm>
        </p:spPr>
        <p:txBody>
          <a:bodyPr/>
          <a:lstStyle>
            <a:lvl1pPr fontAlgn="base"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648A2F2-9095-47A0-B4C8-76F7F1A48FAF}" type="datetimeFigureOut">
              <a:rPr lang="da-DK"/>
              <a:pPr>
                <a:defRPr/>
              </a:pPr>
              <a:t>13-09-2017</a:t>
            </a:fld>
            <a:endParaRPr lang="da-DK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C47FE-5D13-4EF8-9E80-B26E664C31DB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20084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F4912-9A5C-46B5-B891-C2347C46CA64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648A2F2-9095-47A0-B4C8-76F7F1A48FAF}" type="datetimeFigureOut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1817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E578B-80A0-4D9C-BB23-A0121050B297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648A2F2-9095-47A0-B4C8-76F7F1A48FAF}" type="datetimeFigureOut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6435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36588" y="1600200"/>
            <a:ext cx="39306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9306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CD06E-51B3-40B6-BB05-025328ADDC74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648A2F2-9095-47A0-B4C8-76F7F1A48FAF}" type="datetimeFigureOut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8902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C0796-D1D2-431C-BDEC-E0857B0B475A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648A2F2-9095-47A0-B4C8-76F7F1A48FAF}" type="datetimeFigureOut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3026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B1F65-0F14-4A8B-A68C-5095D8BC34DF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648A2F2-9095-47A0-B4C8-76F7F1A48FAF}" type="datetimeFigureOut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7377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AD5D5-ADAE-4A76-98C1-7543602ABDDA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648A2F2-9095-47A0-B4C8-76F7F1A48FAF}" type="datetimeFigureOut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7319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71B7C-75F1-40DB-9FD7-4331413F4A6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648A2F2-9095-47A0-B4C8-76F7F1A48FAF}" type="datetimeFigureOut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978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47047C-3160-4C8E-9D21-1F956F5ED572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43B6CFF-C7B4-4C44-9E43-7CB66A920491}" type="datetime1">
              <a:rPr lang="da-DK" altLang="da-DK"/>
              <a:pPr/>
              <a:t>13-09-2017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011387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2E66F-DAF4-4AD5-B85B-60F9D67384CA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648A2F2-9095-47A0-B4C8-76F7F1A48FAF}" type="datetimeFigureOut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8787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4D61D-EF0C-433A-A7C2-75E178BB7B9A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648A2F2-9095-47A0-B4C8-76F7F1A48FAF}" type="datetimeFigureOut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3484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46863" y="822325"/>
            <a:ext cx="2003425" cy="519747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36588" y="822325"/>
            <a:ext cx="5857875" cy="519747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2DC0E-8C73-4E4B-84B5-B98AB294B2BF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648A2F2-9095-47A0-B4C8-76F7F1A48FAF}" type="datetimeFigureOut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8897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5730 PP skabelon-2_instit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-646113" y="2103438"/>
            <a:ext cx="168275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66" tIns="41733" rIns="83466" bIns="41733">
            <a:spAutoFit/>
          </a:bodyPr>
          <a:lstStyle>
            <a:lvl1pPr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17513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5025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2538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70050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272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844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416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988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a-DK" altLang="da-DK" sz="2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111" descr="Esbje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0" r="14462" b="15236"/>
          <a:stretch>
            <a:fillRect/>
          </a:stretch>
        </p:blipFill>
        <p:spPr bwMode="auto">
          <a:xfrm>
            <a:off x="6818313" y="5767388"/>
            <a:ext cx="200183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36588" y="420688"/>
            <a:ext cx="5364162" cy="885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smtClean="0"/>
              <a:t>Click to edit Master title style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36588" y="2178050"/>
            <a:ext cx="7866062" cy="3413125"/>
          </a:xfrm>
        </p:spPr>
        <p:txBody>
          <a:bodyPr/>
          <a:lstStyle>
            <a:lvl1pPr marL="487363" indent="-487363">
              <a:buFont typeface="Arial" charset="0"/>
              <a:buChar char="•"/>
              <a:defRPr sz="2600"/>
            </a:lvl1pPr>
          </a:lstStyle>
          <a:p>
            <a:pPr lvl="0"/>
            <a:r>
              <a:rPr lang="da-DK" altLang="da-DK" noProof="0" smtClean="0"/>
              <a:t>Click to edit Master subtitle style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1617663" y="6359525"/>
            <a:ext cx="1887537" cy="452438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78940A6-8C2E-428B-B859-1D901AB45B0F}" type="datetime1">
              <a:rPr lang="da-DK" altLang="da-DK"/>
              <a:pPr>
                <a:defRPr/>
              </a:pPr>
              <a:t>13-09-2017</a:t>
            </a:fld>
            <a:endParaRPr lang="da-DK" altLang="da-DK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48EC0-F05B-4909-B655-BC4CD563A1C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955846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B1C34-32A2-4ED2-A611-89E5A56F04F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46ED666-5286-4A24-96CF-36E295876943}" type="datetime1">
              <a:rPr lang="da-DK" altLang="da-DK"/>
              <a:pPr>
                <a:defRPr/>
              </a:pPr>
              <a:t>13-09-2017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083819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2E354-6D4B-47A0-8995-FC09E19C2D2F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B2FCDF1-999D-4A8B-8F52-40EBF85FECAA}" type="datetime1">
              <a:rPr lang="da-DK" altLang="da-DK"/>
              <a:pPr>
                <a:defRPr/>
              </a:pPr>
              <a:t>13-09-2017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312916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36588" y="2178050"/>
            <a:ext cx="3930650" cy="355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19638" y="2178050"/>
            <a:ext cx="3930650" cy="355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73994-0135-40ED-909E-1B0AED6323F4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799230C-B123-4E86-86D1-CFF913A68628}" type="datetime1">
              <a:rPr lang="da-DK" altLang="da-DK"/>
              <a:pPr>
                <a:defRPr/>
              </a:pPr>
              <a:t>13-09-2017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441668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E294B-195B-4287-806F-4D19184BC97D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AA11B11-268E-452D-A0C5-B8F4C12F7E16}" type="datetime1">
              <a:rPr lang="da-DK" altLang="da-DK"/>
              <a:pPr>
                <a:defRPr/>
              </a:pPr>
              <a:t>13-09-2017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67096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5D5BE-8B29-41E4-A6B0-8B5BC61CDB04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FF5D7A5-CDE9-49DB-B2D9-A6408550A7CE}" type="datetime1">
              <a:rPr lang="da-DK" altLang="da-DK"/>
              <a:pPr>
                <a:defRPr/>
              </a:pPr>
              <a:t>13-09-2017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64088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40F7-83DB-46F9-B439-D17898A24006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DD98364-712C-4D37-A327-F3990A7936CF}" type="datetime1">
              <a:rPr lang="da-DK" altLang="da-DK"/>
              <a:pPr>
                <a:defRPr/>
              </a:pPr>
              <a:t>13-09-2017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29875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CC96E0-3D8B-45B9-8F7E-0ABE41A5FC0F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921A2FA-28B4-46D4-8B3F-257F080203BE}" type="datetime1">
              <a:rPr lang="da-DK" altLang="da-DK"/>
              <a:pPr/>
              <a:t>13-09-2017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218383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263-8F88-438C-B4B1-04C3E37581E7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0AE9613-E78F-4562-812C-4C66516C37F7}" type="datetime1">
              <a:rPr lang="da-DK" altLang="da-DK"/>
              <a:pPr>
                <a:defRPr/>
              </a:pPr>
              <a:t>13-09-2017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696127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31490-0458-4CCE-A38B-E737CFA151FB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17C4CBD-C61C-401E-9F81-1A8A5BB1ECDC}" type="datetime1">
              <a:rPr lang="da-DK" altLang="da-DK"/>
              <a:pPr>
                <a:defRPr/>
              </a:pPr>
              <a:t>13-09-2017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1445970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A675-5CD1-4646-95C3-65A3ED2A5DC0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3235A5F-FA09-4B8F-AB3F-E775EC605997}" type="datetime1">
              <a:rPr lang="da-DK" altLang="da-DK"/>
              <a:pPr>
                <a:defRPr/>
              </a:pPr>
              <a:t>13-09-2017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91339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46863" y="822325"/>
            <a:ext cx="2003425" cy="4914900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36588" y="822325"/>
            <a:ext cx="5857875" cy="4914900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B84F3-0657-4240-ABC1-B06DE1F782CC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7969A38-417D-4EBA-9AEC-5EA705E4E035}" type="datetime1">
              <a:rPr lang="da-DK" altLang="da-DK"/>
              <a:pPr>
                <a:defRPr/>
              </a:pPr>
              <a:t>13-09-2017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40496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6588" y="822325"/>
            <a:ext cx="7713662" cy="1017588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636588" y="2178050"/>
            <a:ext cx="3930650" cy="355917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19638" y="2178050"/>
            <a:ext cx="3930650" cy="355917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35BD6-DD87-429E-A1FB-80DA8F137B17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083EEE1-41C3-4B30-B6D0-E60D57535AD8}" type="datetime1">
              <a:rPr lang="da-DK" altLang="da-DK"/>
              <a:pPr>
                <a:defRPr/>
              </a:pPr>
              <a:t>13-09-2017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79852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6588" y="822325"/>
            <a:ext cx="7713662" cy="1017588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636588" y="2178050"/>
            <a:ext cx="8013700" cy="3559175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015EA-2708-45E7-AE9B-ED277877F21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52AA13C-08D0-4490-B649-87454E53D10D}" type="datetime1">
              <a:rPr lang="da-DK" altLang="da-DK"/>
              <a:pPr>
                <a:defRPr/>
              </a:pPr>
              <a:t>13-09-2017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33223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5730 PP skabelon-2_instit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-646113" y="2103438"/>
            <a:ext cx="1682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466" tIns="41733" rIns="83466" bIns="41733">
            <a:spAutoFit/>
          </a:bodyPr>
          <a:lstStyle>
            <a:lvl1pPr defTabSz="8350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50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50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50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50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lang="da-DK" altLang="da-DK" sz="2200" smtClean="0">
              <a:solidFill>
                <a:srgbClr val="000000"/>
              </a:solidFill>
            </a:endParaRPr>
          </a:p>
        </p:txBody>
      </p:sp>
      <p:pic>
        <p:nvPicPr>
          <p:cNvPr id="6" name="Picture 109" descr="Sydvestjysk Sygeh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0" r="14462" b="15236"/>
          <a:stretch>
            <a:fillRect/>
          </a:stretch>
        </p:blipFill>
        <p:spPr bwMode="auto">
          <a:xfrm>
            <a:off x="6818313" y="5767388"/>
            <a:ext cx="200183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36588" y="420688"/>
            <a:ext cx="5364162" cy="885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36588" y="2178050"/>
            <a:ext cx="7866062" cy="3413125"/>
          </a:xfrm>
        </p:spPr>
        <p:txBody>
          <a:bodyPr/>
          <a:lstStyle>
            <a:lvl1pPr marL="487363" indent="-487363">
              <a:buFont typeface="Arial" charset="0"/>
              <a:buChar char="•"/>
              <a:defRPr sz="2600"/>
            </a:lvl1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1617663" y="6359525"/>
            <a:ext cx="1887537" cy="45243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C136D31-713E-4ABB-9720-03EDAF00B51D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F749E-2FFF-4501-AF62-B814A54C4C3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5763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B8910-37F0-41D3-949B-69755E8734C4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5950508-1DE6-4987-9BF7-EA7E09660FD4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1859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91392-8C32-4D59-8511-8C022131D47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05238E2-53DE-4522-B982-431949ABB90A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39350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36588" y="1600200"/>
            <a:ext cx="39306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9306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67C4C-338E-42E4-B03F-221665A468B7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FE1CAAA-E90D-4B86-9F88-3A2E226C63C8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804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36588" y="2178050"/>
            <a:ext cx="3930650" cy="355917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19638" y="2178050"/>
            <a:ext cx="3930650" cy="355917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BC806F-6022-4447-BE59-07B281CEC4AF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BACFDE6-DA84-4A49-8CC0-4907FE365EC6}" type="datetime1">
              <a:rPr lang="da-DK" altLang="da-DK"/>
              <a:pPr/>
              <a:t>13-09-2017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8675665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F1807-A0CE-4B50-B086-565806537F3C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8D9F6B9-F913-45BB-A2D6-6F789515D7EA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3102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4CE9F-65AA-46B7-BF3B-9164771ED30E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502C666-2B8E-4F5D-91C5-79B9707D29F7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98030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8822-9D6C-4D21-B149-307C300B1EF6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E723BB6-61AB-412E-85E0-8849C9768C09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16352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C061B-DCF3-4E3B-9D29-BCD076A126E7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436B825-E30C-44AB-A553-52C2AC830684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99785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E5501-667F-4C21-9A58-6801276F8029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05A8431-A3BA-4416-AABA-309AE2BCC40C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39861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A831B-18C5-4677-B821-6A18A7C4D64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2F8B654-D391-4801-A4F4-987B420A9E65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87433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46863" y="822325"/>
            <a:ext cx="2003425" cy="519747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36588" y="822325"/>
            <a:ext cx="5857875" cy="519747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D97FD-E409-4B75-BBFB-0D7CBF8A78F6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79A9ACD-BB63-40ED-A712-BA5F5C28FF71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72915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5730 PP skabelon-2_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-646113" y="2103438"/>
            <a:ext cx="1682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466" tIns="41733" rIns="83466" bIns="41733">
            <a:spAutoFit/>
          </a:bodyPr>
          <a:lstStyle>
            <a:lvl1pPr defTabSz="83502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502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502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502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502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endParaRPr lang="da-DK" altLang="da-DK" sz="2200" smtClean="0">
              <a:solidFill>
                <a:srgbClr val="000000"/>
              </a:solidFill>
            </a:endParaRP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36588" y="420688"/>
            <a:ext cx="5364162" cy="885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36588" y="2178050"/>
            <a:ext cx="7866062" cy="3413125"/>
          </a:xfrm>
        </p:spPr>
        <p:txBody>
          <a:bodyPr/>
          <a:lstStyle>
            <a:lvl1pPr marL="487363" indent="-487363">
              <a:buFont typeface="Arial" charset="0"/>
              <a:buChar char="•"/>
              <a:defRPr sz="2600"/>
            </a:lvl1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1617663" y="6359525"/>
            <a:ext cx="1887537" cy="452438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89519B9-85EB-4897-B634-CEB883ED56F3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21454-72C8-4A06-9896-7E65EE919A2B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205811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9A594-233B-4F97-8E40-32F07F4A222D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AE5D6E3-9E59-467E-9C97-942EB77765D0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80545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Klik for at redigere typografi i masteren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4B73B-F336-489C-8EFF-7F86C9C37BCB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022CC6C-C959-4A8A-8BE1-50F613E34827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630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1E466D-7631-4304-BC9E-20FEEBFD72DF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BC34689-F1D8-4BB6-8A15-8D0FA4946B02}" type="datetime1">
              <a:rPr lang="da-DK" altLang="da-DK"/>
              <a:pPr/>
              <a:t>13-09-2017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61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36588" y="2178050"/>
            <a:ext cx="3930650" cy="355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19638" y="2178050"/>
            <a:ext cx="3930650" cy="355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248E-0E5B-4959-9E5D-513479862E50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FDCA239-AA15-4FC1-A65C-4A3ED4A11A22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94683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317AF-BD2C-45C3-A0BE-96138C6D6F2D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3C50B3-F803-49D0-A3E7-CE498262D4D8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90422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8F03-D30B-464A-BFD1-72404C0EEE60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3D91B55-6331-4CA1-BB37-05E8D940CEEA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62858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7063-45E0-40C0-BFD7-601728C95E06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E5165AB-CDB7-426E-925E-9B40C572F153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21902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for at redigere typografi i masteren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47B9C-3418-4124-94EB-17372505288F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36D34A-0033-4937-BE7B-41A66D6FF07D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26974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for at redigere typografi i masteren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D3D3-AD90-42D2-A67D-F76D6A3DB472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412AFD9-60E5-42AE-BEED-3FCF7911B2AD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34335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82E34-DFD6-4E8B-AB86-C2BE5BA072FB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40B120C-83D3-4F40-BD8E-1BEB5EBA7B0B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64363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46863" y="822325"/>
            <a:ext cx="2003425" cy="4914900"/>
          </a:xfrm>
        </p:spPr>
        <p:txBody>
          <a:bodyPr vert="eaVert"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36588" y="822325"/>
            <a:ext cx="5857875" cy="4914900"/>
          </a:xfrm>
        </p:spPr>
        <p:txBody>
          <a:bodyPr vert="eaVert"/>
          <a:lstStyle/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D3B32-592E-4158-A46C-01864A72468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9209008-72E6-452E-9FB3-0CA144DA4FAE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9623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og diagram eller organisations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6588" y="822325"/>
            <a:ext cx="7713662" cy="1017588"/>
          </a:xfrm>
        </p:spPr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SmartArt 2"/>
          <p:cNvSpPr>
            <a:spLocks noGrp="1"/>
          </p:cNvSpPr>
          <p:nvPr>
            <p:ph type="dgm" idx="1"/>
          </p:nvPr>
        </p:nvSpPr>
        <p:spPr>
          <a:xfrm>
            <a:off x="636588" y="2178050"/>
            <a:ext cx="8013700" cy="3559175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E77D2-E6CC-4BF3-8910-A6808F302DC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F687346-200A-4BB9-B24D-01B8883E2052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45505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6588" y="822325"/>
            <a:ext cx="7713662" cy="1017588"/>
          </a:xfrm>
        </p:spPr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636588" y="2178050"/>
            <a:ext cx="3930650" cy="3559175"/>
          </a:xfrm>
        </p:spPr>
        <p:txBody>
          <a:bodyPr/>
          <a:lstStyle/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19638" y="2178050"/>
            <a:ext cx="3930650" cy="3559175"/>
          </a:xfrm>
        </p:spPr>
        <p:txBody>
          <a:bodyPr/>
          <a:lstStyle/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BDA6-A79A-4814-ADB5-BD543E5E9422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AFED2E1-0C42-4E6A-AAC0-ED7ACF1BEAC6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748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04001B-7F91-40A5-BC8A-12EACD44D1A0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A2173FF-C6E2-4CF7-A18E-105BD3CC39DA}" type="datetime1">
              <a:rPr lang="da-DK" altLang="da-DK"/>
              <a:pPr/>
              <a:t>13-09-2017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05871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5730 PP skabelon-2_instit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-646113" y="2103438"/>
            <a:ext cx="1682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466" tIns="41733" rIns="83466" bIns="41733">
            <a:spAutoFit/>
          </a:bodyPr>
          <a:lstStyle>
            <a:lvl1pPr defTabSz="8350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50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50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50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50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lang="da-DK" altLang="da-DK" sz="2200" smtClean="0">
              <a:solidFill>
                <a:srgbClr val="000000"/>
              </a:solidFill>
            </a:endParaRPr>
          </a:p>
        </p:txBody>
      </p:sp>
      <p:pic>
        <p:nvPicPr>
          <p:cNvPr id="6" name="Picture 109" descr="Sydvestjysk Sygeh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0" r="14462" b="15236"/>
          <a:stretch>
            <a:fillRect/>
          </a:stretch>
        </p:blipFill>
        <p:spPr bwMode="auto">
          <a:xfrm>
            <a:off x="6818313" y="5767388"/>
            <a:ext cx="200183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36588" y="420688"/>
            <a:ext cx="5364162" cy="885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36588" y="2178050"/>
            <a:ext cx="7866062" cy="3413125"/>
          </a:xfrm>
        </p:spPr>
        <p:txBody>
          <a:bodyPr/>
          <a:lstStyle>
            <a:lvl1pPr marL="487363" indent="-487363">
              <a:buFont typeface="Arial" charset="0"/>
              <a:buChar char="•"/>
              <a:defRPr sz="2600"/>
            </a:lvl1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1617663" y="6359525"/>
            <a:ext cx="1887537" cy="45243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124E5D8-DD01-4647-88B9-AD9735355CCA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EC86A-C23F-4D47-B08C-F3FCA628687A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592294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8F2E7-9D19-46E8-ADC1-E52089F9030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F741BAA-B350-4871-B44C-6D1FB430D8AD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2634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0351-8B7C-4509-A6F8-6AC4AD154EEC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598AFA7-16AC-416D-998B-F5C228D57F4B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7333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36588" y="1600200"/>
            <a:ext cx="39306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9306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ADD33-146E-4088-B37A-A838BF8BF110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735EE40-431E-48A6-B6C1-76D6F505C40E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62428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321E3-5E48-42AA-BB0A-3443DA288F2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9609B05-49D4-44D3-A6CD-E79B61BADE07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11586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F2BA8-AFE9-4AF0-B1C7-E67D87A4E25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D4B0433-BEEF-4573-AD07-0C80DF35FD75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16312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E88B1-B317-4539-B1AB-B474B295032B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97A28FC-6086-4E30-93E0-3ABD905F62C5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40088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27087-3EBF-4F01-B582-01C61E48C462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0A513BD-DC87-4788-9F28-007499057B17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20011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10CC7-028A-4B3A-A888-D00C356D093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A162F1B-F5A3-4CE5-AB23-6D637118962B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37908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B3216-703E-45CB-B271-81F2115030A9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E9E847D-8B05-4E57-B7ED-4923C0B85C24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235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A742FB-C600-4005-A7F6-9C24D71EAA39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8DD0C39-1A32-4275-B1E9-FCFCF6002AA5}" type="datetime1">
              <a:rPr lang="da-DK" altLang="da-DK"/>
              <a:pPr/>
              <a:t>13-09-2017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4681177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46863" y="822325"/>
            <a:ext cx="2003425" cy="519747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36588" y="822325"/>
            <a:ext cx="5857875" cy="519747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A7E0D-6F23-46E1-AD32-C287DD29DA56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2C0059B-1E6E-4E93-9183-5087C8D4646B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67691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6588" y="822325"/>
            <a:ext cx="7713662" cy="54927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636588" y="1600200"/>
            <a:ext cx="3930650" cy="44196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930650" cy="44196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6CA6-4B09-4826-B7D2-EA41B1983196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E0CEE09-8662-47EB-AFFA-79FF1F7BA396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3470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5730 PP skabelon-2_instit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-646113" y="2103438"/>
            <a:ext cx="1682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466" tIns="41733" rIns="83466" bIns="41733">
            <a:spAutoFit/>
          </a:bodyPr>
          <a:lstStyle>
            <a:lvl1pPr defTabSz="8350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50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50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50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50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lang="da-DK" altLang="da-DK" sz="2200" smtClean="0">
              <a:solidFill>
                <a:srgbClr val="000000"/>
              </a:solidFill>
            </a:endParaRPr>
          </a:p>
        </p:txBody>
      </p:sp>
      <p:pic>
        <p:nvPicPr>
          <p:cNvPr id="6" name="Picture 109" descr="Sydvestjysk Sygeh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0" r="14462" b="15236"/>
          <a:stretch>
            <a:fillRect/>
          </a:stretch>
        </p:blipFill>
        <p:spPr bwMode="auto">
          <a:xfrm>
            <a:off x="6818313" y="5767388"/>
            <a:ext cx="200183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36588" y="420688"/>
            <a:ext cx="5364162" cy="885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36588" y="2178050"/>
            <a:ext cx="7866062" cy="3413125"/>
          </a:xfrm>
        </p:spPr>
        <p:txBody>
          <a:bodyPr/>
          <a:lstStyle>
            <a:lvl1pPr marL="487363" indent="-487363">
              <a:buFont typeface="Arial" charset="0"/>
              <a:buChar char="•"/>
              <a:defRPr sz="2600"/>
            </a:lvl1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1617663" y="6359525"/>
            <a:ext cx="1887537" cy="45243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1996C07-9DBB-4DEE-8AD0-6AEE437389AD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1A967-6544-4D3D-9554-7AEC4357C264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2856155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EC3F0-9653-4976-B393-8D63DA34E4D9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475DB53-9CB8-4146-9246-D99EA77E4736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92406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15EA6-A064-4F9C-B7F1-1FDE23534AF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F017834-3645-4134-B2B4-AB9F08522EBE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70571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36588" y="1600200"/>
            <a:ext cx="39306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9306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F4C51-FC73-4D31-8A8F-4126729E8582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AAC16CF-294A-4F0F-AF25-EBC3F84275C1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54338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434BA-FA02-4BF9-8414-6506B11D8D4E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E074514-61E6-4CFB-9E64-34959421CAC9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59032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A7465-A48B-4D50-AC06-36D293E7E56B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04379BB-B720-4064-94DF-77342DA72B27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65493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5500-01A7-4AD6-BED6-F1DA235EFD0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4415174-C509-4F81-B968-739B28D4F683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3911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0F55B-24DF-4F9C-9AA2-544CD87B36E8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988B14F-9391-49D6-847B-13B2D60A766F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327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8399EF-F39E-41FF-936B-A4A30274713B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3E87E66-F31C-4977-9463-EF2404366605}" type="datetime1">
              <a:rPr lang="da-DK" altLang="da-DK"/>
              <a:pPr/>
              <a:t>13-09-2017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923304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FF6AA-7FB7-4946-9150-CC9FA6058C36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831EFE2-48A3-49FE-888F-4B7B6654759E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41925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DE3DB-C8E2-43FE-B052-0885147846D9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B3C7DA3-FCD5-40C0-BE9A-6A6949E950D8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9515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46863" y="822325"/>
            <a:ext cx="2003425" cy="519747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36588" y="822325"/>
            <a:ext cx="5857875" cy="519747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D7733-6137-45CE-A33D-A1E3B355D2B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C32C9E3-FEFF-4159-BF91-B8EEC419583C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20399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6588" y="822325"/>
            <a:ext cx="7713662" cy="54927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636588" y="1600200"/>
            <a:ext cx="3930650" cy="44196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930650" cy="44196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C98CD-4DF4-46FA-A830-24F80C8C10A8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C148B10-623B-4381-AD0F-8B2601954B59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80316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7" name="Picture 29" descr="5730 PP skabelon-2_instit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36588" y="420688"/>
            <a:ext cx="5364162" cy="885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smtClean="0"/>
              <a:t>Klik for at redigere i master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36588" y="2178050"/>
            <a:ext cx="7866062" cy="3413125"/>
          </a:xfrm>
        </p:spPr>
        <p:txBody>
          <a:bodyPr/>
          <a:lstStyle>
            <a:lvl1pPr marL="487363" indent="-487363">
              <a:buFont typeface="Arial" charset="0"/>
              <a:buChar char="•"/>
              <a:defRPr sz="2600"/>
            </a:lvl1pPr>
          </a:lstStyle>
          <a:p>
            <a:pPr lvl="0"/>
            <a:r>
              <a:rPr lang="da-DK" altLang="da-DK" noProof="0" smtClean="0"/>
              <a:t>Klik for at redigere i master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-646113" y="2103438"/>
            <a:ext cx="168275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66" tIns="41733" rIns="83466" bIns="41733">
            <a:spAutoFit/>
          </a:bodyPr>
          <a:lstStyle>
            <a:lvl1pPr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-96" charset="0"/>
              </a:defRPr>
            </a:lvl1pPr>
            <a:lvl2pPr marL="417513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-96" charset="0"/>
              </a:defRPr>
            </a:lvl2pPr>
            <a:lvl3pPr marL="835025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-96" charset="0"/>
              </a:defRPr>
            </a:lvl3pPr>
            <a:lvl4pPr marL="1252538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-96" charset="0"/>
              </a:defRPr>
            </a:lvl4pPr>
            <a:lvl5pPr marL="1670050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-96" charset="0"/>
              </a:defRPr>
            </a:lvl5pPr>
            <a:lvl6pPr marL="21272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6pPr>
            <a:lvl7pPr marL="25844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7pPr>
            <a:lvl8pPr marL="30416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8pPr>
            <a:lvl9pPr marL="34988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9pPr>
          </a:lstStyle>
          <a:p>
            <a:pPr>
              <a:spcBef>
                <a:spcPct val="50000"/>
              </a:spcBef>
            </a:pPr>
            <a:endParaRPr lang="da-DK" altLang="da-DK" sz="2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07" name="Rectangle 19"/>
          <p:cNvSpPr>
            <a:spLocks noGrp="1" noChangeArrowheads="1"/>
          </p:cNvSpPr>
          <p:nvPr>
            <p:ph type="dt" sz="half" idx="2"/>
          </p:nvPr>
        </p:nvSpPr>
        <p:spPr>
          <a:xfrm>
            <a:off x="1617663" y="6359525"/>
            <a:ext cx="1887537" cy="452438"/>
          </a:xfrm>
        </p:spPr>
        <p:txBody>
          <a:bodyPr/>
          <a:lstStyle>
            <a:lvl1pPr>
              <a:defRPr/>
            </a:lvl1pPr>
          </a:lstStyle>
          <a:p>
            <a:fld id="{1692C489-3449-44C0-B3C8-9F4E777825D0}" type="datetime1">
              <a:rPr lang="da-DK" altLang="da-DK">
                <a:solidFill>
                  <a:srgbClr val="808080"/>
                </a:solidFill>
              </a:rPr>
              <a:pPr/>
              <a:t>13-09-2017</a:t>
            </a:fld>
            <a:endParaRPr lang="da-DK" altLang="da-DK">
              <a:solidFill>
                <a:srgbClr val="808080"/>
              </a:solidFill>
            </a:endParaRP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9EAB29B-9DAF-4655-98BC-7B7FE152E797}" type="slidenum">
              <a:rPr lang="da-DK" altLang="da-DK">
                <a:solidFill>
                  <a:srgbClr val="000000"/>
                </a:solidFill>
              </a:rPr>
              <a:pPr/>
              <a:t>‹nr.›</a:t>
            </a:fld>
            <a:endParaRPr lang="da-DK" altLang="da-DK">
              <a:solidFill>
                <a:srgbClr val="000000"/>
              </a:solidFill>
            </a:endParaRPr>
          </a:p>
        </p:txBody>
      </p:sp>
      <p:pic>
        <p:nvPicPr>
          <p:cNvPr id="12400" name="Picture 112" descr="SydvestjyskSygehus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34100"/>
            <a:ext cx="9144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661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1E1983-3406-48DD-8E89-3BA11BD01CA2}" type="slidenum">
              <a:rPr lang="da-DK" altLang="da-DK">
                <a:solidFill>
                  <a:srgbClr val="000000"/>
                </a:solidFill>
              </a:rPr>
              <a:pPr/>
              <a:t>‹nr.›</a:t>
            </a:fld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E4D7805-77E2-460E-9734-E577D30C163A}" type="datetime1">
              <a:rPr lang="da-DK" altLang="da-DK">
                <a:solidFill>
                  <a:srgbClr val="808080"/>
                </a:solidFill>
              </a:rPr>
              <a:pPr/>
              <a:t>13-09-2017</a:t>
            </a:fld>
            <a:endParaRPr lang="da-DK" altLang="da-DK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977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D6854E-5EF3-45B9-89D7-3ED3C95C8307}" type="slidenum">
              <a:rPr lang="da-DK" altLang="da-DK">
                <a:solidFill>
                  <a:srgbClr val="000000"/>
                </a:solidFill>
              </a:rPr>
              <a:pPr/>
              <a:t>‹nr.›</a:t>
            </a:fld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4BF3CE3-FA9E-4994-9E49-26A41F9F2DF4}" type="datetime1">
              <a:rPr lang="da-DK" altLang="da-DK">
                <a:solidFill>
                  <a:srgbClr val="808080"/>
                </a:solidFill>
              </a:rPr>
              <a:pPr/>
              <a:t>13-09-2017</a:t>
            </a:fld>
            <a:endParaRPr lang="da-DK" altLang="da-DK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567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36588" y="2178050"/>
            <a:ext cx="3930650" cy="355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19638" y="2178050"/>
            <a:ext cx="3930650" cy="355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F99C60-2079-42F9-BB49-17604F522C07}" type="slidenum">
              <a:rPr lang="da-DK" altLang="da-DK">
                <a:solidFill>
                  <a:srgbClr val="000000"/>
                </a:solidFill>
              </a:rPr>
              <a:pPr/>
              <a:t>‹nr.›</a:t>
            </a:fld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1A566BA-D5BD-4F56-ADD3-3CF6C52F1CFA}" type="datetime1">
              <a:rPr lang="da-DK" altLang="da-DK">
                <a:solidFill>
                  <a:srgbClr val="808080"/>
                </a:solidFill>
              </a:rPr>
              <a:pPr/>
              <a:t>13-09-2017</a:t>
            </a:fld>
            <a:endParaRPr lang="da-DK" altLang="da-DK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896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C78F76-FC78-4942-A326-1936C17E7008}" type="slidenum">
              <a:rPr lang="da-DK" altLang="da-DK">
                <a:solidFill>
                  <a:srgbClr val="000000"/>
                </a:solidFill>
              </a:rPr>
              <a:pPr/>
              <a:t>‹nr.›</a:t>
            </a:fld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9C3615B-8D9A-4FAF-83D0-2378A92448FC}" type="datetime1">
              <a:rPr lang="da-DK" altLang="da-DK">
                <a:solidFill>
                  <a:srgbClr val="808080"/>
                </a:solidFill>
              </a:rPr>
              <a:pPr/>
              <a:t>13-09-2017</a:t>
            </a:fld>
            <a:endParaRPr lang="da-DK" altLang="da-DK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677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A1DEE9-9136-4DC9-894E-C34FA52FC3B2}" type="slidenum">
              <a:rPr lang="da-DK" altLang="da-DK">
                <a:solidFill>
                  <a:srgbClr val="000000"/>
                </a:solidFill>
              </a:rPr>
              <a:pPr/>
              <a:t>‹nr.›</a:t>
            </a:fld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A6C2EDD-C2E4-4BCD-8A57-06679AE6A2F0}" type="datetime1">
              <a:rPr lang="da-DK" altLang="da-DK">
                <a:solidFill>
                  <a:srgbClr val="808080"/>
                </a:solidFill>
              </a:rPr>
              <a:pPr/>
              <a:t>13-09-2017</a:t>
            </a:fld>
            <a:endParaRPr lang="da-DK" altLang="da-DK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6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0B4CA2-0B08-42BE-B77C-AB6AB974E726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67FD9D9-EF1D-4601-8925-2DB13EFE6D70}" type="datetime1">
              <a:rPr lang="da-DK" altLang="da-DK"/>
              <a:pPr/>
              <a:t>13-09-2017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821368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B46650-D203-44F6-ABE0-5BCD92B4B22C}" type="slidenum">
              <a:rPr lang="da-DK" altLang="da-DK">
                <a:solidFill>
                  <a:srgbClr val="000000"/>
                </a:solidFill>
              </a:rPr>
              <a:pPr/>
              <a:t>‹nr.›</a:t>
            </a:fld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01FD327-9849-4C19-BD9C-679C0C88047C}" type="datetime1">
              <a:rPr lang="da-DK" altLang="da-DK">
                <a:solidFill>
                  <a:srgbClr val="808080"/>
                </a:solidFill>
              </a:rPr>
              <a:pPr/>
              <a:t>13-09-2017</a:t>
            </a:fld>
            <a:endParaRPr lang="da-DK" altLang="da-DK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75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0B8DBA-6367-4281-A200-69EFC3EF8A96}" type="slidenum">
              <a:rPr lang="da-DK" altLang="da-DK">
                <a:solidFill>
                  <a:srgbClr val="000000"/>
                </a:solidFill>
              </a:rPr>
              <a:pPr/>
              <a:t>‹nr.›</a:t>
            </a:fld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7719979-7869-4FDF-A6A4-32B1660DC135}" type="datetime1">
              <a:rPr lang="da-DK" altLang="da-DK">
                <a:solidFill>
                  <a:srgbClr val="808080"/>
                </a:solidFill>
              </a:rPr>
              <a:pPr/>
              <a:t>13-09-2017</a:t>
            </a:fld>
            <a:endParaRPr lang="da-DK" altLang="da-DK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0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47616E-669E-49EB-861D-6B5B6DEAA047}" type="slidenum">
              <a:rPr lang="da-DK" altLang="da-DK">
                <a:solidFill>
                  <a:srgbClr val="000000"/>
                </a:solidFill>
              </a:rPr>
              <a:pPr/>
              <a:t>‹nr.›</a:t>
            </a:fld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C8BBE62-04D0-4C72-B3D1-C3BDD235AD48}" type="datetime1">
              <a:rPr lang="da-DK" altLang="da-DK">
                <a:solidFill>
                  <a:srgbClr val="808080"/>
                </a:solidFill>
              </a:rPr>
              <a:pPr/>
              <a:t>13-09-2017</a:t>
            </a:fld>
            <a:endParaRPr lang="da-DK" altLang="da-DK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05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882B19-19D0-4987-A1C9-37F1DF0F69AE}" type="slidenum">
              <a:rPr lang="da-DK" altLang="da-DK">
                <a:solidFill>
                  <a:srgbClr val="000000"/>
                </a:solidFill>
              </a:rPr>
              <a:pPr/>
              <a:t>‹nr.›</a:t>
            </a:fld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2A7C6C0-D66D-4A09-8512-14853AAC895C}" type="datetime1">
              <a:rPr lang="da-DK" altLang="da-DK">
                <a:solidFill>
                  <a:srgbClr val="808080"/>
                </a:solidFill>
              </a:rPr>
              <a:pPr/>
              <a:t>13-09-2017</a:t>
            </a:fld>
            <a:endParaRPr lang="da-DK" altLang="da-DK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31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46863" y="822325"/>
            <a:ext cx="2003425" cy="4914900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36588" y="822325"/>
            <a:ext cx="5857875" cy="4914900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BDFF5B-71DF-4FFD-B115-BE9493E7AD49}" type="slidenum">
              <a:rPr lang="da-DK" altLang="da-DK">
                <a:solidFill>
                  <a:srgbClr val="000000"/>
                </a:solidFill>
              </a:rPr>
              <a:pPr/>
              <a:t>‹nr.›</a:t>
            </a:fld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E65FC67-DB34-419E-9275-02FECB1A1B2A}" type="datetime1">
              <a:rPr lang="da-DK" altLang="da-DK">
                <a:solidFill>
                  <a:srgbClr val="808080"/>
                </a:solidFill>
              </a:rPr>
              <a:pPr/>
              <a:t>13-09-2017</a:t>
            </a:fld>
            <a:endParaRPr lang="da-DK" altLang="da-DK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73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5730 PP skabelon-3_instituti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36588" y="822325"/>
            <a:ext cx="7713662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62" tIns="43630" rIns="87262" bIns="4363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i master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8" y="2178050"/>
            <a:ext cx="8013700" cy="35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62" tIns="43630" rIns="87262" bIns="43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i master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9500" y="3314700"/>
            <a:ext cx="4921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62" tIns="43630" rIns="87262" bIns="43630" numCol="1" anchor="t" anchorCtr="0" compatLnSpc="1">
            <a:prstTxWarp prst="textNoShape">
              <a:avLst/>
            </a:prstTxWarp>
          </a:bodyPr>
          <a:lstStyle>
            <a:lvl1pPr algn="ctr" defTabSz="873125">
              <a:spcBef>
                <a:spcPct val="0"/>
              </a:spcBef>
              <a:defRPr sz="1300"/>
            </a:lvl1pPr>
          </a:lstStyle>
          <a:p>
            <a:fld id="{AA0A171A-6BAA-4071-914F-B549961E05E5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431800" y="6329363"/>
            <a:ext cx="1682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66" tIns="41733" rIns="83466" bIns="41733">
            <a:spAutoFit/>
          </a:bodyPr>
          <a:lstStyle>
            <a:lvl1pPr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7513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35025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2538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70050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272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844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416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988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endParaRPr lang="da-DK" altLang="da-DK" sz="9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17663" y="6359525"/>
            <a:ext cx="18891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466" tIns="41733" rIns="83466" bIns="41733" numCol="1" anchor="t" anchorCtr="0" compatLnSpc="1">
            <a:prstTxWarp prst="textNoShape">
              <a:avLst/>
            </a:prstTxWarp>
          </a:bodyPr>
          <a:lstStyle>
            <a:lvl1pPr algn="l" defTabSz="835025">
              <a:spcBef>
                <a:spcPct val="0"/>
              </a:spcBef>
              <a:defRPr sz="900">
                <a:solidFill>
                  <a:schemeClr val="bg2"/>
                </a:solidFill>
              </a:defRPr>
            </a:lvl1pPr>
          </a:lstStyle>
          <a:p>
            <a:fld id="{3BB46E3E-D5C5-4267-9ACD-5463D5568E82}" type="datetime1">
              <a:rPr lang="da-DK" altLang="da-DK"/>
              <a:pPr/>
              <a:t>13-09-2017</a:t>
            </a:fld>
            <a:endParaRPr lang="da-DK" altLang="da-DK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838200" y="5486400"/>
            <a:ext cx="7467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a-DK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666750" y="4838700"/>
            <a:ext cx="73406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a-DK"/>
          </a:p>
        </p:txBody>
      </p:sp>
      <p:pic>
        <p:nvPicPr>
          <p:cNvPr id="1149" name="Picture 125" descr="SydvestjyskSygehus[1]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34100"/>
            <a:ext cx="9144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2pPr>
      <a:lvl3pPr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3pPr>
      <a:lvl4pPr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4pPr>
      <a:lvl5pPr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5pPr>
      <a:lvl6pPr marL="457200"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6pPr>
      <a:lvl7pPr marL="914400"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7pPr>
      <a:lvl8pPr marL="1371600"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8pPr>
      <a:lvl9pPr marL="1828800"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27025" indent="-327025" algn="l" defTabSz="873125" rtl="0" eaLnBrk="1" fontAlgn="base" hangingPunct="1">
        <a:spcBef>
          <a:spcPct val="20000"/>
        </a:spcBef>
        <a:spcAft>
          <a:spcPct val="0"/>
        </a:spcAft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09613" indent="-271463" algn="l" defTabSz="873125" rtl="0" eaLnBrk="1" fontAlgn="base" hangingPunct="1">
        <a:spcBef>
          <a:spcPct val="20000"/>
        </a:spcBef>
        <a:spcAft>
          <a:spcPct val="0"/>
        </a:spcAft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613" indent="-217488" algn="l" defTabSz="873125" rtl="0" eaLnBrk="1" fontAlgn="base" hangingPunct="1">
        <a:spcBef>
          <a:spcPct val="20000"/>
        </a:spcBef>
        <a:spcAft>
          <a:spcPct val="0"/>
        </a:spcAft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175" indent="-217488" algn="l" defTabSz="873125" rtl="0" eaLnBrk="1" fontAlgn="base" hangingPunct="1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738" indent="-219075" algn="l" defTabSz="873125" rtl="0" eaLnBrk="1" fontAlgn="base" hangingPunct="1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8" descr="5730 PP skabelon-3_instituti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36588" y="822325"/>
            <a:ext cx="77136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62" tIns="43630" rIns="87262" bIns="4363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i master</a:t>
            </a:r>
          </a:p>
        </p:txBody>
      </p:sp>
      <p:sp>
        <p:nvSpPr>
          <p:cNvPr id="205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8" y="1600200"/>
            <a:ext cx="80137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62" tIns="43630" rIns="87262" bIns="43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i master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9500" y="3314700"/>
            <a:ext cx="4921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62" tIns="43630" rIns="87262" bIns="43630" numCol="1" anchor="t" anchorCtr="0" compatLnSpc="1">
            <a:prstTxWarp prst="textNoShape">
              <a:avLst/>
            </a:prstTxWarp>
          </a:bodyPr>
          <a:lstStyle>
            <a:lvl1pPr algn="ctr" defTabSz="873125" eaLnBrk="1" hangingPunct="1">
              <a:defRPr sz="1300">
                <a:solidFill>
                  <a:srgbClr val="000000"/>
                </a:solidFill>
              </a:defRPr>
            </a:lvl1pPr>
          </a:lstStyle>
          <a:p>
            <a:pPr>
              <a:spcBef>
                <a:spcPct val="0"/>
              </a:spcBef>
              <a:defRPr/>
            </a:pPr>
            <a:fld id="{5F0A3E3C-5069-4306-9549-F57EC6D703D5}" type="slidenum">
              <a:rPr lang="da-DK" altLang="da-DK"/>
              <a:pPr>
                <a:spcBef>
                  <a:spcPct val="0"/>
                </a:spcBef>
                <a:defRPr/>
              </a:pPr>
              <a:t>‹nr.›</a:t>
            </a:fld>
            <a:endParaRPr lang="da-DK" altLang="da-DK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431800" y="6329363"/>
            <a:ext cx="1682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66" tIns="41733" rIns="83466" bIns="41733">
            <a:spAutoFit/>
          </a:bodyPr>
          <a:lstStyle>
            <a:lvl1pPr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17513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5025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2538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70050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272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844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416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988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auto" hangingPunct="0">
              <a:spcAft>
                <a:spcPts val="0"/>
              </a:spcAft>
              <a:defRPr/>
            </a:pPr>
            <a:endParaRPr lang="da-DK" altLang="da-DK" sz="900">
              <a:solidFill>
                <a:srgbClr val="000000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17663" y="6359525"/>
            <a:ext cx="18891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466" tIns="41733" rIns="83466" bIns="41733" numCol="1" anchor="t" anchorCtr="0" compatLnSpc="1">
            <a:prstTxWarp prst="textNoShape">
              <a:avLst/>
            </a:prstTxWarp>
          </a:bodyPr>
          <a:lstStyle>
            <a:lvl1pPr algn="l" defTabSz="835025" eaLnBrk="1" fontAlgn="auto" hangingPunct="1">
              <a:spcBef>
                <a:spcPct val="0"/>
              </a:spcBef>
              <a:spcAft>
                <a:spcPts val="0"/>
              </a:spcAft>
              <a:defRPr sz="900">
                <a:solidFill>
                  <a:srgbClr val="808080"/>
                </a:solidFill>
                <a:latin typeface="Arial"/>
              </a:defRPr>
            </a:lvl1pPr>
          </a:lstStyle>
          <a:p>
            <a:pPr>
              <a:defRPr/>
            </a:pPr>
            <a:fld id="{8648A2F2-9095-47A0-B4C8-76F7F1A48FAF}" type="datetimeFigureOut">
              <a:rPr lang="da-DK"/>
              <a:pPr>
                <a:defRPr/>
              </a:pPr>
              <a:t>13-09-2017</a:t>
            </a:fld>
            <a:endParaRPr lang="da-DK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838200" y="5486400"/>
            <a:ext cx="7467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666750" y="4838700"/>
            <a:ext cx="73406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80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8" name="Picture 121" descr="Sydvestjysk Sygehu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0" r="14462" b="15236"/>
          <a:stretch>
            <a:fillRect/>
          </a:stretch>
        </p:blipFill>
        <p:spPr bwMode="auto">
          <a:xfrm>
            <a:off x="6818313" y="5767388"/>
            <a:ext cx="200183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16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457200"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914400"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371600"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828800"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327025" indent="-327025" algn="l" defTabSz="873125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09613" indent="-271463" algn="l" defTabSz="873125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2pPr>
      <a:lvl3pPr marL="1090613" indent="-217488" algn="l" defTabSz="873125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527175" indent="-217488" algn="l" defTabSz="873125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963738" indent="-219075" algn="l" defTabSz="873125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2420938" indent="-219075" algn="l" defTabSz="873125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878138" indent="-219075" algn="l" defTabSz="873125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3335338" indent="-219075" algn="l" defTabSz="873125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792538" indent="-219075" algn="l" defTabSz="873125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8" descr="5730 PP skabelon-3_institutio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36588" y="822325"/>
            <a:ext cx="7713662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62" tIns="43630" rIns="87262" bIns="4363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Click to edit Master title style</a:t>
            </a:r>
          </a:p>
        </p:txBody>
      </p:sp>
      <p:sp>
        <p:nvSpPr>
          <p:cNvPr id="307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8" y="2178050"/>
            <a:ext cx="8013700" cy="35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62" tIns="43630" rIns="87262" bIns="43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Click to edit Master text styles</a:t>
            </a:r>
          </a:p>
          <a:p>
            <a:pPr lvl="1"/>
            <a:r>
              <a:rPr lang="da-DK" altLang="da-DK" smtClean="0"/>
              <a:t>Second level</a:t>
            </a:r>
          </a:p>
          <a:p>
            <a:pPr lvl="2"/>
            <a:r>
              <a:rPr lang="da-DK" altLang="da-DK" smtClean="0"/>
              <a:t>Third level</a:t>
            </a:r>
          </a:p>
          <a:p>
            <a:pPr lvl="3"/>
            <a:r>
              <a:rPr lang="da-DK" altLang="da-DK" smtClean="0"/>
              <a:t>Fourth level</a:t>
            </a:r>
          </a:p>
          <a:p>
            <a:pPr lvl="4"/>
            <a:r>
              <a:rPr lang="da-DK" altLang="da-DK" smtClean="0"/>
              <a:t>Fifth level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9500" y="3314700"/>
            <a:ext cx="4921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62" tIns="43630" rIns="87262" bIns="43630" numCol="1" anchor="t" anchorCtr="0" compatLnSpc="1">
            <a:prstTxWarp prst="textNoShape">
              <a:avLst/>
            </a:prstTxWarp>
          </a:bodyPr>
          <a:lstStyle>
            <a:lvl1pPr algn="ctr" defTabSz="873125" eaLnBrk="1" hangingPunct="1">
              <a:defRPr sz="1300">
                <a:solidFill>
                  <a:srgbClr val="000000"/>
                </a:solidFill>
              </a:defRPr>
            </a:lvl1pPr>
          </a:lstStyle>
          <a:p>
            <a:pPr>
              <a:spcBef>
                <a:spcPct val="0"/>
              </a:spcBef>
              <a:defRPr/>
            </a:pPr>
            <a:fld id="{16C05DEF-D1C0-4C0A-BFDD-8CF3B70CEF39}" type="slidenum">
              <a:rPr lang="da-DK" altLang="da-DK"/>
              <a:pPr>
                <a:spcBef>
                  <a:spcPct val="0"/>
                </a:spcBef>
                <a:defRPr/>
              </a:pPr>
              <a:t>‹nr.›</a:t>
            </a:fld>
            <a:endParaRPr lang="da-DK" altLang="da-DK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431800" y="6329363"/>
            <a:ext cx="1682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66" tIns="41733" rIns="83466" bIns="41733">
            <a:spAutoFit/>
          </a:bodyPr>
          <a:lstStyle>
            <a:lvl1pPr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17513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5025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2538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70050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272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844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416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988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endParaRPr lang="da-DK" altLang="da-DK" sz="900">
              <a:solidFill>
                <a:srgbClr val="000000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17663" y="6359525"/>
            <a:ext cx="18891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466" tIns="41733" rIns="83466" bIns="41733" numCol="1" anchor="t" anchorCtr="0" compatLnSpc="1">
            <a:prstTxWarp prst="textNoShape">
              <a:avLst/>
            </a:prstTxWarp>
          </a:bodyPr>
          <a:lstStyle>
            <a:lvl1pPr algn="l" defTabSz="835025" eaLnBrk="1" hangingPunct="1">
              <a:spcBef>
                <a:spcPct val="0"/>
              </a:spcBef>
              <a:defRPr sz="900">
                <a:solidFill>
                  <a:srgbClr val="808080"/>
                </a:solidFill>
                <a:latin typeface="Arial"/>
              </a:defRPr>
            </a:lvl1pPr>
          </a:lstStyle>
          <a:p>
            <a:pPr>
              <a:defRPr/>
            </a:pPr>
            <a:fld id="{EA3B1B08-A7C6-46CB-BB58-16FC1F4BDC22}" type="datetime1">
              <a:rPr lang="da-DK" altLang="da-DK"/>
              <a:pPr>
                <a:defRPr/>
              </a:pPr>
              <a:t>13-09-2017</a:t>
            </a:fld>
            <a:endParaRPr lang="da-DK" altLang="da-DK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838200" y="5486400"/>
            <a:ext cx="7467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a-DK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666750" y="4838700"/>
            <a:ext cx="73406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a-DK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2" name="Picture 124" descr="Esbjer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0" r="14462" b="15236"/>
          <a:stretch>
            <a:fillRect/>
          </a:stretch>
        </p:blipFill>
        <p:spPr bwMode="auto">
          <a:xfrm>
            <a:off x="6818313" y="5767388"/>
            <a:ext cx="200183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08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/>
  <p:txStyles>
    <p:titleStyle>
      <a:lvl1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457200" algn="l" defTabSz="873125" rtl="0" fontAlgn="base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914400" algn="l" defTabSz="873125" rtl="0" fontAlgn="base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371600" algn="l" defTabSz="873125" rtl="0" fontAlgn="base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828800" algn="l" defTabSz="873125" rtl="0" fontAlgn="base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327025" indent="-327025" algn="l" defTabSz="873125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09613" indent="-271463" algn="l" defTabSz="873125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2pPr>
      <a:lvl3pPr marL="1090613" indent="-217488" algn="l" defTabSz="873125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527175" indent="-217488" algn="l" defTabSz="873125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963738" indent="-219075" algn="l" defTabSz="873125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2420938" indent="-219075" algn="l" defTabSz="873125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878138" indent="-219075" algn="l" defTabSz="873125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3335338" indent="-219075" algn="l" defTabSz="873125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792538" indent="-219075" algn="l" defTabSz="873125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8" descr="5730 PP skabelon-3_instituti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36588" y="822325"/>
            <a:ext cx="77136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2" tIns="43630" rIns="87262" bIns="4363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410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8" y="1600200"/>
            <a:ext cx="80137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2" tIns="43630" rIns="87262" bIns="43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typografi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9500" y="3314700"/>
            <a:ext cx="492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62" tIns="43630" rIns="87262" bIns="4363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solidFill>
                  <a:srgbClr val="000000"/>
                </a:solidFill>
              </a:defRPr>
            </a:lvl1pPr>
          </a:lstStyle>
          <a:p>
            <a:pPr>
              <a:spcBef>
                <a:spcPct val="0"/>
              </a:spcBef>
              <a:defRPr/>
            </a:pPr>
            <a:fld id="{CF3B13A0-C8EB-423B-A043-35FA2D009D24}" type="slidenum">
              <a:rPr lang="da-DK" altLang="da-DK"/>
              <a:pPr>
                <a:spcBef>
                  <a:spcPct val="0"/>
                </a:spcBef>
                <a:defRPr/>
              </a:pPr>
              <a:t>‹nr.›</a:t>
            </a:fld>
            <a:endParaRPr lang="da-DK" altLang="da-DK"/>
          </a:p>
        </p:txBody>
      </p:sp>
      <p:sp>
        <p:nvSpPr>
          <p:cNvPr id="1030" name="Rectangle 20"/>
          <p:cNvSpPr>
            <a:spLocks noChangeArrowheads="1"/>
          </p:cNvSpPr>
          <p:nvPr/>
        </p:nvSpPr>
        <p:spPr bwMode="auto">
          <a:xfrm>
            <a:off x="431800" y="6329363"/>
            <a:ext cx="1682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466" tIns="41733" rIns="83466" bIns="41733">
            <a:spAutoFit/>
          </a:bodyPr>
          <a:lstStyle>
            <a:lvl1pPr defTabSz="8350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50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50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50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50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endParaRPr lang="da-DK" altLang="da-DK" sz="90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17663" y="6359525"/>
            <a:ext cx="18891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466" tIns="41733" rIns="83466" bIns="41733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fld id="{B0936E0B-A4A7-4C3A-9053-9599548F052D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  <p:sp>
        <p:nvSpPr>
          <p:cNvPr id="1032" name="Rectangle 35"/>
          <p:cNvSpPr>
            <a:spLocks noChangeArrowheads="1"/>
          </p:cNvSpPr>
          <p:nvPr/>
        </p:nvSpPr>
        <p:spPr bwMode="auto">
          <a:xfrm>
            <a:off x="838200" y="54864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lang="da-DK" altLang="da-DK" sz="1800" smtClean="0">
              <a:solidFill>
                <a:srgbClr val="000000"/>
              </a:solidFill>
            </a:endParaRPr>
          </a:p>
        </p:txBody>
      </p:sp>
      <p:sp>
        <p:nvSpPr>
          <p:cNvPr id="1033" name="Rectangle 45"/>
          <p:cNvSpPr>
            <a:spLocks noChangeArrowheads="1"/>
          </p:cNvSpPr>
          <p:nvPr/>
        </p:nvSpPr>
        <p:spPr bwMode="auto">
          <a:xfrm>
            <a:off x="666750" y="4838700"/>
            <a:ext cx="73406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lang="da-DK" altLang="da-DK" sz="1800" smtClean="0">
              <a:solidFill>
                <a:srgbClr val="000000"/>
              </a:solidFill>
            </a:endParaRPr>
          </a:p>
        </p:txBody>
      </p:sp>
      <p:pic>
        <p:nvPicPr>
          <p:cNvPr id="4106" name="Picture 121" descr="Sydvestjysk Sygehu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0" r="14462" b="15236"/>
          <a:stretch>
            <a:fillRect/>
          </a:stretch>
        </p:blipFill>
        <p:spPr bwMode="auto">
          <a:xfrm>
            <a:off x="6818313" y="5767388"/>
            <a:ext cx="200183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63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457200"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914400"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371600"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828800"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327025" indent="-327025" algn="l" defTabSz="873125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09613" indent="-271463" algn="l" defTabSz="873125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2pPr>
      <a:lvl3pPr marL="1090613" indent="-217488" algn="l" defTabSz="873125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527175" indent="-217488" algn="l" defTabSz="873125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963738" indent="-219075" algn="l" defTabSz="873125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2420938" indent="-219075" algn="l" defTabSz="873125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878138" indent="-219075" algn="l" defTabSz="873125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3335338" indent="-219075" algn="l" defTabSz="873125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792538" indent="-219075" algn="l" defTabSz="873125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4" descr="5730 PP skabelon-3_r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36588" y="822325"/>
            <a:ext cx="77136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2" tIns="43630" rIns="87262" bIns="4363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51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8" y="2178050"/>
            <a:ext cx="80137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2" tIns="43630" rIns="87262" bIns="43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9500" y="3314700"/>
            <a:ext cx="492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62" tIns="43630" rIns="87262" bIns="4363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solidFill>
                  <a:srgbClr val="000000"/>
                </a:solidFill>
              </a:defRPr>
            </a:lvl1pPr>
          </a:lstStyle>
          <a:p>
            <a:pPr>
              <a:spcBef>
                <a:spcPct val="0"/>
              </a:spcBef>
              <a:defRPr/>
            </a:pPr>
            <a:fld id="{33961B12-B96B-475E-8FE4-1D5F69B6E12C}" type="slidenum">
              <a:rPr lang="da-DK" altLang="da-DK"/>
              <a:pPr>
                <a:spcBef>
                  <a:spcPct val="0"/>
                </a:spcBef>
                <a:defRPr/>
              </a:pPr>
              <a:t>‹nr.›</a:t>
            </a:fld>
            <a:endParaRPr lang="da-DK" altLang="da-DK"/>
          </a:p>
        </p:txBody>
      </p:sp>
      <p:sp>
        <p:nvSpPr>
          <p:cNvPr id="2054" name="Rectangle 20"/>
          <p:cNvSpPr>
            <a:spLocks noChangeArrowheads="1"/>
          </p:cNvSpPr>
          <p:nvPr/>
        </p:nvSpPr>
        <p:spPr bwMode="auto">
          <a:xfrm>
            <a:off x="431800" y="6329363"/>
            <a:ext cx="1682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466" tIns="41733" rIns="83466" bIns="41733">
            <a:spAutoFit/>
          </a:bodyPr>
          <a:lstStyle>
            <a:lvl1pPr defTabSz="83502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502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502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502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502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endParaRPr lang="da-DK" altLang="da-DK" sz="900" smtClean="0">
              <a:solidFill>
                <a:srgbClr val="000000"/>
              </a:solidFill>
              <a:ea typeface="ＭＳ Ｐゴシック" pitchFamily="-96" charset="-128"/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17663" y="6359525"/>
            <a:ext cx="18891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466" tIns="41733" rIns="83466" bIns="4173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08080"/>
                </a:solidFill>
                <a:latin typeface="Arial"/>
              </a:defRPr>
            </a:lvl1pPr>
          </a:lstStyle>
          <a:p>
            <a:pPr algn="l">
              <a:spcBef>
                <a:spcPct val="0"/>
              </a:spcBef>
              <a:defRPr/>
            </a:pPr>
            <a:fld id="{9042C833-B3BE-4DCB-9D4F-4728F0754810}" type="datetime1">
              <a:rPr lang="da-DK"/>
              <a:pPr algn="l">
                <a:spcBef>
                  <a:spcPct val="0"/>
                </a:spcBef>
                <a:defRPr/>
              </a:pPr>
              <a:t>13-09-2017</a:t>
            </a:fld>
            <a:endParaRPr lang="da-DK"/>
          </a:p>
        </p:txBody>
      </p:sp>
      <p:sp>
        <p:nvSpPr>
          <p:cNvPr id="2056" name="Rectangle 35"/>
          <p:cNvSpPr>
            <a:spLocks noChangeArrowheads="1"/>
          </p:cNvSpPr>
          <p:nvPr/>
        </p:nvSpPr>
        <p:spPr bwMode="auto">
          <a:xfrm>
            <a:off x="838200" y="54864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a-DK" altLang="da-DK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0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/>
  <p:txStyles>
    <p:titleStyle>
      <a:lvl1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457200" algn="l" defTabSz="873125" rtl="0" fontAlgn="base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914400" algn="l" defTabSz="873125" rtl="0" fontAlgn="base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371600" algn="l" defTabSz="873125" rtl="0" fontAlgn="base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828800" algn="l" defTabSz="873125" rtl="0" fontAlgn="base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327025" indent="-327025" algn="l" defTabSz="873125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09613" indent="-271463" algn="l" defTabSz="873125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2pPr>
      <a:lvl3pPr marL="1090613" indent="-217488" algn="l" defTabSz="873125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527175" indent="-217488" algn="l" defTabSz="873125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963738" indent="-219075" algn="l" defTabSz="873125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2420938" indent="-219075" algn="l" defTabSz="873125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878138" indent="-219075" algn="l" defTabSz="873125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3335338" indent="-219075" algn="l" defTabSz="873125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792538" indent="-219075" algn="l" defTabSz="873125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8" descr="5730 PP skabelon-3_instituti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36588" y="822325"/>
            <a:ext cx="77136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2" tIns="43630" rIns="87262" bIns="4363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614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8" y="1600200"/>
            <a:ext cx="80137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2" tIns="43630" rIns="87262" bIns="43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typografi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9500" y="3314700"/>
            <a:ext cx="492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62" tIns="43630" rIns="87262" bIns="4363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solidFill>
                  <a:srgbClr val="000000"/>
                </a:solidFill>
              </a:defRPr>
            </a:lvl1pPr>
          </a:lstStyle>
          <a:p>
            <a:pPr>
              <a:spcBef>
                <a:spcPct val="0"/>
              </a:spcBef>
              <a:defRPr/>
            </a:pPr>
            <a:fld id="{D70F1113-A4CD-4000-8742-AD68096F1D01}" type="slidenum">
              <a:rPr lang="da-DK" altLang="da-DK"/>
              <a:pPr>
                <a:spcBef>
                  <a:spcPct val="0"/>
                </a:spcBef>
                <a:defRPr/>
              </a:pPr>
              <a:t>‹nr.›</a:t>
            </a:fld>
            <a:endParaRPr lang="da-DK" altLang="da-DK"/>
          </a:p>
        </p:txBody>
      </p:sp>
      <p:sp>
        <p:nvSpPr>
          <p:cNvPr id="1030" name="Rectangle 20"/>
          <p:cNvSpPr>
            <a:spLocks noChangeArrowheads="1"/>
          </p:cNvSpPr>
          <p:nvPr/>
        </p:nvSpPr>
        <p:spPr bwMode="auto">
          <a:xfrm>
            <a:off x="431800" y="6329363"/>
            <a:ext cx="1682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466" tIns="41733" rIns="83466" bIns="41733">
            <a:spAutoFit/>
          </a:bodyPr>
          <a:lstStyle>
            <a:lvl1pPr defTabSz="8350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50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50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50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50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endParaRPr lang="da-DK" altLang="da-DK" sz="90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17663" y="6359525"/>
            <a:ext cx="18891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466" tIns="41733" rIns="83466" bIns="41733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fld id="{363A40DD-0E5E-4C69-AD8C-AB9FE0543E4C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  <p:sp>
        <p:nvSpPr>
          <p:cNvPr id="1032" name="Rectangle 35"/>
          <p:cNvSpPr>
            <a:spLocks noChangeArrowheads="1"/>
          </p:cNvSpPr>
          <p:nvPr/>
        </p:nvSpPr>
        <p:spPr bwMode="auto">
          <a:xfrm>
            <a:off x="838200" y="54864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lang="da-DK" altLang="da-DK" sz="1800" smtClean="0">
              <a:solidFill>
                <a:srgbClr val="000000"/>
              </a:solidFill>
            </a:endParaRPr>
          </a:p>
        </p:txBody>
      </p:sp>
      <p:sp>
        <p:nvSpPr>
          <p:cNvPr id="1033" name="Rectangle 45"/>
          <p:cNvSpPr>
            <a:spLocks noChangeArrowheads="1"/>
          </p:cNvSpPr>
          <p:nvPr/>
        </p:nvSpPr>
        <p:spPr bwMode="auto">
          <a:xfrm>
            <a:off x="666750" y="4838700"/>
            <a:ext cx="73406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lang="da-DK" altLang="da-DK" sz="1800" smtClean="0">
              <a:solidFill>
                <a:srgbClr val="000000"/>
              </a:solidFill>
            </a:endParaRPr>
          </a:p>
        </p:txBody>
      </p:sp>
      <p:pic>
        <p:nvPicPr>
          <p:cNvPr id="6154" name="Picture 121" descr="Sydvestjysk Sygehu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0" r="14462" b="15236"/>
          <a:stretch>
            <a:fillRect/>
          </a:stretch>
        </p:blipFill>
        <p:spPr bwMode="auto">
          <a:xfrm>
            <a:off x="6818313" y="5767388"/>
            <a:ext cx="200183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4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hdr="0" ftr="0" dt="0"/>
  <p:txStyles>
    <p:titleStyle>
      <a:lvl1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457200"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914400"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371600"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828800"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327025" indent="-327025" algn="l" defTabSz="873125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09613" indent="-271463" algn="l" defTabSz="873125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2pPr>
      <a:lvl3pPr marL="1090613" indent="-217488" algn="l" defTabSz="873125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527175" indent="-217488" algn="l" defTabSz="873125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963738" indent="-219075" algn="l" defTabSz="873125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2420938" indent="-219075" algn="l" defTabSz="873125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878138" indent="-219075" algn="l" defTabSz="873125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3335338" indent="-219075" algn="l" defTabSz="873125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792538" indent="-219075" algn="l" defTabSz="873125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8" descr="5730 PP skabelon-3_instituti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36588" y="822325"/>
            <a:ext cx="77136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2" tIns="43630" rIns="87262" bIns="4363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717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8" y="1600200"/>
            <a:ext cx="80137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2" tIns="43630" rIns="87262" bIns="43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typografi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9500" y="3314700"/>
            <a:ext cx="492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62" tIns="43630" rIns="87262" bIns="4363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solidFill>
                  <a:srgbClr val="000000"/>
                </a:solidFill>
              </a:defRPr>
            </a:lvl1pPr>
          </a:lstStyle>
          <a:p>
            <a:pPr>
              <a:spcBef>
                <a:spcPct val="0"/>
              </a:spcBef>
              <a:defRPr/>
            </a:pPr>
            <a:fld id="{2114125F-DAF2-427A-88E1-17B8BADBF53D}" type="slidenum">
              <a:rPr lang="da-DK" altLang="da-DK"/>
              <a:pPr>
                <a:spcBef>
                  <a:spcPct val="0"/>
                </a:spcBef>
                <a:defRPr/>
              </a:pPr>
              <a:t>‹nr.›</a:t>
            </a:fld>
            <a:endParaRPr lang="da-DK" altLang="da-DK"/>
          </a:p>
        </p:txBody>
      </p:sp>
      <p:sp>
        <p:nvSpPr>
          <p:cNvPr id="1030" name="Rectangle 20"/>
          <p:cNvSpPr>
            <a:spLocks noChangeArrowheads="1"/>
          </p:cNvSpPr>
          <p:nvPr/>
        </p:nvSpPr>
        <p:spPr bwMode="auto">
          <a:xfrm>
            <a:off x="431800" y="6329363"/>
            <a:ext cx="1682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466" tIns="41733" rIns="83466" bIns="41733">
            <a:spAutoFit/>
          </a:bodyPr>
          <a:lstStyle>
            <a:lvl1pPr defTabSz="8350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50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50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50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50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endParaRPr lang="da-DK" altLang="da-DK" sz="90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17663" y="6359525"/>
            <a:ext cx="18891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466" tIns="41733" rIns="83466" bIns="41733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fld id="{1D1211F1-CBC1-4540-BCA4-1C9915755ACE}" type="datetime1">
              <a:rPr lang="da-DK"/>
              <a:pPr>
                <a:defRPr/>
              </a:pPr>
              <a:t>13-09-2017</a:t>
            </a:fld>
            <a:endParaRPr lang="da-DK"/>
          </a:p>
        </p:txBody>
      </p:sp>
      <p:sp>
        <p:nvSpPr>
          <p:cNvPr id="1032" name="Rectangle 35"/>
          <p:cNvSpPr>
            <a:spLocks noChangeArrowheads="1"/>
          </p:cNvSpPr>
          <p:nvPr/>
        </p:nvSpPr>
        <p:spPr bwMode="auto">
          <a:xfrm>
            <a:off x="838200" y="54864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lang="da-DK" altLang="da-DK" sz="1800" smtClean="0">
              <a:solidFill>
                <a:srgbClr val="000000"/>
              </a:solidFill>
            </a:endParaRPr>
          </a:p>
        </p:txBody>
      </p:sp>
      <p:sp>
        <p:nvSpPr>
          <p:cNvPr id="1033" name="Rectangle 45"/>
          <p:cNvSpPr>
            <a:spLocks noChangeArrowheads="1"/>
          </p:cNvSpPr>
          <p:nvPr/>
        </p:nvSpPr>
        <p:spPr bwMode="auto">
          <a:xfrm>
            <a:off x="666750" y="4838700"/>
            <a:ext cx="73406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lang="da-DK" altLang="da-DK" sz="1800" smtClean="0">
              <a:solidFill>
                <a:srgbClr val="000000"/>
              </a:solidFill>
            </a:endParaRPr>
          </a:p>
        </p:txBody>
      </p:sp>
      <p:pic>
        <p:nvPicPr>
          <p:cNvPr id="7178" name="Picture 121" descr="Sydvestjysk Sygehu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0" r="14462" b="15236"/>
          <a:stretch>
            <a:fillRect/>
          </a:stretch>
        </p:blipFill>
        <p:spPr bwMode="auto">
          <a:xfrm>
            <a:off x="6818313" y="5767388"/>
            <a:ext cx="200183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84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hf hdr="0" ftr="0" dt="0"/>
  <p:txStyles>
    <p:titleStyle>
      <a:lvl1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457200"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914400"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371600"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828800"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327025" indent="-327025" algn="l" defTabSz="873125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09613" indent="-271463" algn="l" defTabSz="873125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2pPr>
      <a:lvl3pPr marL="1090613" indent="-217488" algn="l" defTabSz="873125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527175" indent="-217488" algn="l" defTabSz="873125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963738" indent="-219075" algn="l" defTabSz="873125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2420938" indent="-219075" algn="l" defTabSz="873125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878138" indent="-219075" algn="l" defTabSz="873125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3335338" indent="-219075" algn="l" defTabSz="873125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792538" indent="-219075" algn="l" defTabSz="873125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5730 PP skabelon-3_instituti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36588" y="822325"/>
            <a:ext cx="7713662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62" tIns="43630" rIns="87262" bIns="4363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i master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8" y="2178050"/>
            <a:ext cx="8013700" cy="35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62" tIns="43630" rIns="87262" bIns="43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i master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9500" y="3314700"/>
            <a:ext cx="4921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62" tIns="43630" rIns="87262" bIns="43630" numCol="1" anchor="t" anchorCtr="0" compatLnSpc="1">
            <a:prstTxWarp prst="textNoShape">
              <a:avLst/>
            </a:prstTxWarp>
          </a:bodyPr>
          <a:lstStyle>
            <a:lvl1pPr algn="ctr" defTabSz="873125">
              <a:spcBef>
                <a:spcPct val="0"/>
              </a:spcBef>
              <a:defRPr sz="1300"/>
            </a:lvl1pPr>
          </a:lstStyle>
          <a:p>
            <a:fld id="{4EA7E75D-08E9-4C5A-A178-15AACEEF769E}" type="slidenum">
              <a:rPr lang="da-DK" altLang="da-DK">
                <a:solidFill>
                  <a:srgbClr val="000000"/>
                </a:solidFill>
                <a:latin typeface="Arial" charset="0"/>
              </a:rPr>
              <a:pPr/>
              <a:t>‹nr.›</a:t>
            </a:fld>
            <a:endParaRPr lang="da-DK" altLang="da-DK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431800" y="6329363"/>
            <a:ext cx="1682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66" tIns="41733" rIns="83466" bIns="41733">
            <a:spAutoFit/>
          </a:bodyPr>
          <a:lstStyle>
            <a:lvl1pPr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-96" charset="0"/>
              </a:defRPr>
            </a:lvl1pPr>
            <a:lvl2pPr marL="417513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-96" charset="0"/>
              </a:defRPr>
            </a:lvl2pPr>
            <a:lvl3pPr marL="835025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-96" charset="0"/>
              </a:defRPr>
            </a:lvl3pPr>
            <a:lvl4pPr marL="1252538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-96" charset="0"/>
              </a:defRPr>
            </a:lvl4pPr>
            <a:lvl5pPr marL="1670050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-96" charset="0"/>
              </a:defRPr>
            </a:lvl5pPr>
            <a:lvl6pPr marL="21272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6pPr>
            <a:lvl7pPr marL="25844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7pPr>
            <a:lvl8pPr marL="30416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8pPr>
            <a:lvl9pPr marL="34988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9pPr>
          </a:lstStyle>
          <a:p>
            <a:pPr eaLnBrk="0" hangingPunct="0"/>
            <a:endParaRPr lang="da-DK" altLang="da-DK" sz="900">
              <a:solidFill>
                <a:srgbClr val="000000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17663" y="6359525"/>
            <a:ext cx="18891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466" tIns="41733" rIns="83466" bIns="41733" numCol="1" anchor="t" anchorCtr="0" compatLnSpc="1">
            <a:prstTxWarp prst="textNoShape">
              <a:avLst/>
            </a:prstTxWarp>
          </a:bodyPr>
          <a:lstStyle>
            <a:lvl1pPr algn="l" defTabSz="835025">
              <a:spcBef>
                <a:spcPct val="0"/>
              </a:spcBef>
              <a:defRPr sz="900">
                <a:solidFill>
                  <a:schemeClr val="bg2"/>
                </a:solidFill>
              </a:defRPr>
            </a:lvl1pPr>
          </a:lstStyle>
          <a:p>
            <a:fld id="{E0E27DA1-0AEA-446C-AC5F-176B9E8029CF}" type="datetime1">
              <a:rPr lang="da-DK" altLang="da-DK">
                <a:solidFill>
                  <a:srgbClr val="808080"/>
                </a:solidFill>
                <a:latin typeface="Arial" charset="0"/>
              </a:rPr>
              <a:pPr/>
              <a:t>13-09-2017</a:t>
            </a:fld>
            <a:endParaRPr lang="da-DK" altLang="da-DK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838200" y="5486400"/>
            <a:ext cx="7467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a-DK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666750" y="4838700"/>
            <a:ext cx="73406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a-DK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49" name="Picture 125" descr="SydvestjyskSygehus[1]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34100"/>
            <a:ext cx="9144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673" y="5318009"/>
            <a:ext cx="994799" cy="70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7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457200"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914400"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371600"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828800" algn="l" defTabSz="873125" rtl="0" eaLnBrk="1" fontAlgn="base" hangingPunct="1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327025" indent="-327025" algn="l" defTabSz="873125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09613" indent="-271463" algn="l" defTabSz="873125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2pPr>
      <a:lvl3pPr marL="1090613" indent="-217488" algn="l" defTabSz="873125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527175" indent="-217488" algn="l" defTabSz="873125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963738" indent="-219075" algn="l" defTabSz="873125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2420938" indent="-219075" algn="l" defTabSz="873125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878138" indent="-219075" algn="l" defTabSz="873125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3335338" indent="-219075" algn="l" defTabSz="873125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792538" indent="-219075" algn="l" defTabSz="873125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 descr="5730 PP skabelon-1_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818530" y="1884363"/>
            <a:ext cx="7281862" cy="42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66" tIns="41733" rIns="83466" bIns="41733">
            <a:spAutoFit/>
          </a:bodyPr>
          <a:lstStyle>
            <a:lvl1pPr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7513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35025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2538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70050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272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844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416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988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da-DK" sz="2200" dirty="0" smtClean="0">
                <a:latin typeface="Arial" panose="020B0604020202020204" pitchFamily="34" charset="0"/>
              </a:rPr>
              <a:t>August 2017</a:t>
            </a:r>
            <a:endParaRPr lang="da-DK" altLang="da-DK" sz="2200" dirty="0">
              <a:latin typeface="Arial" panose="020B0604020202020204" pitchFamily="34" charset="0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18530" y="2468563"/>
            <a:ext cx="7258670" cy="256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466" tIns="41733" rIns="83466" bIns="41733">
            <a:spAutoFit/>
          </a:bodyPr>
          <a:lstStyle>
            <a:lvl1pPr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7513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35025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2538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70050" algn="l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272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844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416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98850" defTabSz="835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5113"/>
              </a:lnSpc>
              <a:spcBef>
                <a:spcPct val="50000"/>
              </a:spcBef>
            </a:pPr>
            <a:r>
              <a:rPr lang="da-DK" altLang="da-DK" sz="4700" dirty="0" smtClean="0">
                <a:latin typeface="Arial" panose="020B0604020202020204" pitchFamily="34" charset="0"/>
              </a:rPr>
              <a:t>Netværksdage for </a:t>
            </a:r>
          </a:p>
          <a:p>
            <a:pPr>
              <a:lnSpc>
                <a:spcPts val="5113"/>
              </a:lnSpc>
              <a:spcBef>
                <a:spcPct val="50000"/>
              </a:spcBef>
            </a:pPr>
            <a:r>
              <a:rPr lang="da-DK" altLang="da-DK" sz="4700" dirty="0" smtClean="0">
                <a:latin typeface="Arial" panose="020B0604020202020204" pitchFamily="34" charset="0"/>
              </a:rPr>
              <a:t>Sygehusbyggeri</a:t>
            </a:r>
          </a:p>
          <a:p>
            <a:pPr>
              <a:lnSpc>
                <a:spcPts val="5113"/>
              </a:lnSpc>
              <a:spcBef>
                <a:spcPct val="50000"/>
              </a:spcBef>
            </a:pPr>
            <a:r>
              <a:rPr lang="da-DK" altLang="da-DK" sz="2000" dirty="0" smtClean="0">
                <a:latin typeface="Arial" panose="020B0604020202020204" pitchFamily="34" charset="0"/>
              </a:rPr>
              <a:t>v/ Ledende Oversygeplejerske Christian Jørgensen</a:t>
            </a:r>
            <a:endParaRPr lang="da-DK" altLang="da-DK" sz="2000" dirty="0">
              <a:latin typeface="Arial" panose="020B0604020202020204" pitchFamily="34" charset="0"/>
            </a:endParaRPr>
          </a:p>
        </p:txBody>
      </p:sp>
      <p:pic>
        <p:nvPicPr>
          <p:cNvPr id="5" name="Picture 2" descr="http://www.sydvestjysksygehus.dk/includes/billeder/image.asp?size=orig&amp;id=824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634" y="2341796"/>
            <a:ext cx="3169096" cy="175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A7063-45E0-40C0-BFD7-601728C95E06}" type="slidenum">
              <a:rPr lang="da-DK" altLang="da-DK" smtClean="0"/>
              <a:pPr>
                <a:defRPr/>
              </a:pPr>
              <a:t>10</a:t>
            </a:fld>
            <a:endParaRPr lang="da-DK" alt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E5165AB-CDB7-426E-925E-9B40C572F153}" type="datetime1">
              <a:rPr lang="da-DK" smtClean="0"/>
              <a:pPr>
                <a:defRPr/>
              </a:pPr>
              <a:t>13-09-2017</a:t>
            </a:fld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57069"/>
            <a:ext cx="3419872" cy="2564904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89" y="757069"/>
            <a:ext cx="3419872" cy="2564904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97" y="3790950"/>
            <a:ext cx="3347864" cy="25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8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827088" y="620713"/>
          <a:ext cx="7539037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Visio" r:id="rId3" imgW="9394603" imgH="6964728" progId="Visio.Drawing.11">
                  <p:embed/>
                </p:oleObj>
              </mc:Choice>
              <mc:Fallback>
                <p:oleObj name="Visio" r:id="rId3" imgW="9394603" imgH="696472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620713"/>
                        <a:ext cx="7539037" cy="55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7" name="Pladsholder til diasnumm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744476-5974-47F0-8FE2-D4072117020F}" type="slidenum">
              <a:rPr lang="da-DK" altLang="da-DK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da-DK" altLang="da-DK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6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Pladsholder til diasnumm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A8BFE2-0734-4C21-AC0B-951519F0E1A4}" type="slidenum">
              <a:rPr lang="da-DK" altLang="da-DK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da-DK" altLang="da-DK" sz="1300" smtClean="0">
              <a:solidFill>
                <a:srgbClr val="000000"/>
              </a:solidFill>
            </a:endParaRPr>
          </a:p>
        </p:txBody>
      </p:sp>
      <p:sp>
        <p:nvSpPr>
          <p:cNvPr id="5" name="Pladsholder til dato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63C91EF9-D288-4375-982F-0EEAA8F86700}" type="datetime1">
              <a:rPr lang="da-DK" altLang="da-DK"/>
              <a:pPr>
                <a:defRPr/>
              </a:pPr>
              <a:t>13-09-2017</a:t>
            </a:fld>
            <a:endParaRPr lang="da-DK" altLang="da-DK"/>
          </a:p>
        </p:txBody>
      </p:sp>
      <p:sp>
        <p:nvSpPr>
          <p:cNvPr id="10445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altLang="da-DK" smtClean="0"/>
              <a:t>Hvornår kommer de ?</a:t>
            </a: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00250"/>
            <a:ext cx="7286625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83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Pladsholder til diasnumm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556B81-58F2-43CB-BFEF-48AE0512655A}" type="slidenum">
              <a:rPr lang="da-DK" altLang="da-DK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a-DK" altLang="da-DK" sz="1300" smtClean="0">
              <a:solidFill>
                <a:srgbClr val="000000"/>
              </a:solidFill>
            </a:endParaRPr>
          </a:p>
        </p:txBody>
      </p:sp>
      <p:sp>
        <p:nvSpPr>
          <p:cNvPr id="9" name="Pladsholder til dato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AF84CA59-0457-41D5-BEA9-B6F902E24596}" type="datetime1">
              <a:rPr lang="da-DK" altLang="da-DK"/>
              <a:pPr>
                <a:defRPr/>
              </a:pPr>
              <a:t>13-09-2017</a:t>
            </a:fld>
            <a:endParaRPr lang="da-DK" altLang="da-DK"/>
          </a:p>
        </p:txBody>
      </p:sp>
      <p:sp>
        <p:nvSpPr>
          <p:cNvPr id="105476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altLang="da-DK" smtClean="0"/>
              <a:t>Hvordan skal det ledes ?</a:t>
            </a:r>
          </a:p>
        </p:txBody>
      </p:sp>
      <p:sp>
        <p:nvSpPr>
          <p:cNvPr id="105477" name="Pladsholder til indhol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da-DK" altLang="da-DK" sz="2400" smtClean="0"/>
              <a:t>Ledelse af:</a:t>
            </a:r>
          </a:p>
          <a:p>
            <a:endParaRPr lang="da-DK" altLang="da-DK" sz="2400" smtClean="0"/>
          </a:p>
          <a:p>
            <a:pPr lvl="1"/>
            <a:r>
              <a:rPr lang="da-DK" altLang="da-DK" sz="2100" smtClean="0"/>
              <a:t>Flow og logistik</a:t>
            </a:r>
          </a:p>
          <a:p>
            <a:endParaRPr lang="da-DK" altLang="da-DK" sz="2100" smtClean="0"/>
          </a:p>
          <a:p>
            <a:pPr lvl="1"/>
            <a:r>
              <a:rPr lang="da-DK" altLang="da-DK" sz="2100" smtClean="0"/>
              <a:t>Professionsfagligt</a:t>
            </a:r>
          </a:p>
          <a:p>
            <a:pPr lvl="2"/>
            <a:endParaRPr lang="da-DK" altLang="da-DK" smtClean="0"/>
          </a:p>
          <a:p>
            <a:pPr lvl="2"/>
            <a:r>
              <a:rPr lang="da-DK" altLang="da-DK" smtClean="0"/>
              <a:t>Terapifagligt</a:t>
            </a:r>
          </a:p>
          <a:p>
            <a:pPr lvl="2"/>
            <a:r>
              <a:rPr lang="da-DK" altLang="da-DK" smtClean="0"/>
              <a:t>Sygeplejefagligt</a:t>
            </a:r>
          </a:p>
          <a:p>
            <a:pPr lvl="2"/>
            <a:r>
              <a:rPr lang="da-DK" altLang="da-DK" smtClean="0"/>
              <a:t>Lægefagligt</a:t>
            </a:r>
          </a:p>
          <a:p>
            <a:pPr lvl="2"/>
            <a:r>
              <a:rPr lang="da-DK" altLang="da-DK" smtClean="0"/>
              <a:t>osv.</a:t>
            </a:r>
          </a:p>
        </p:txBody>
      </p:sp>
      <p:sp>
        <p:nvSpPr>
          <p:cNvPr id="105478" name="Pladsholder til diasnummer 3"/>
          <p:cNvSpPr txBox="1">
            <a:spLocks noGrp="1"/>
          </p:cNvSpPr>
          <p:nvPr/>
        </p:nvSpPr>
        <p:spPr bwMode="auto">
          <a:xfrm>
            <a:off x="8699500" y="3314700"/>
            <a:ext cx="492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/>
          <a:lstStyle>
            <a:lvl1pPr defTabSz="873125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B12537A3-4656-4DBB-BCF1-FD68B519333A}" type="slidenum">
              <a:rPr lang="da-DK" altLang="da-DK" sz="13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ctr">
                <a:spcBef>
                  <a:spcPct val="0"/>
                </a:spcBef>
                <a:buFontTx/>
                <a:buNone/>
              </a:pPr>
              <a:t>13</a:t>
            </a:fld>
            <a:endParaRPr lang="da-DK" altLang="da-DK" sz="13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5479" name="Pladsholder til dato 4"/>
          <p:cNvSpPr txBox="1">
            <a:spLocks noGrp="1"/>
          </p:cNvSpPr>
          <p:nvPr/>
        </p:nvSpPr>
        <p:spPr bwMode="auto">
          <a:xfrm>
            <a:off x="1617663" y="6359525"/>
            <a:ext cx="18891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66" tIns="41733" rIns="83466" bIns="41733"/>
          <a:lstStyle>
            <a:lvl1pPr defTabSz="835025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5025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5025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5025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5025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7A004332-7D2A-4A8F-A78A-20BF0F4FD28E}" type="datetime1">
              <a:rPr lang="da-DK" altLang="da-DK" sz="900" smtClean="0">
                <a:solidFill>
                  <a:srgbClr val="808080"/>
                </a:solidFill>
                <a:ea typeface="ＭＳ Ｐゴシック" panose="020B0600070205080204" pitchFamily="34" charset="-128"/>
              </a:rPr>
              <a:pPr algn="l">
                <a:spcBef>
                  <a:spcPct val="0"/>
                </a:spcBef>
                <a:buFontTx/>
                <a:buNone/>
              </a:pPr>
              <a:t>13-09-2017</a:t>
            </a:fld>
            <a:endParaRPr lang="da-DK" altLang="da-DK" sz="900" smtClean="0">
              <a:solidFill>
                <a:srgbClr val="80808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5480" name="Picture 2" descr="http://www.ruko.dk/Other/Ruko_dk/Downloads/Illustrationer/Tegninger/Pyram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21163"/>
            <a:ext cx="21748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1" name="Pladsholder til diasnummer 6"/>
          <p:cNvSpPr txBox="1">
            <a:spLocks noGrp="1"/>
          </p:cNvSpPr>
          <p:nvPr/>
        </p:nvSpPr>
        <p:spPr bwMode="auto">
          <a:xfrm>
            <a:off x="8699500" y="3314700"/>
            <a:ext cx="492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195140F1-5539-4B36-B469-98EAC71DAD53}" type="slidenum">
              <a:rPr lang="da-DK" altLang="da-DK" sz="1300" smtClean="0">
                <a:solidFill>
                  <a:srgbClr val="000000"/>
                </a:solidFill>
              </a:rPr>
              <a:pPr algn="ctr">
                <a:spcBef>
                  <a:spcPct val="0"/>
                </a:spcBef>
                <a:buFontTx/>
                <a:buNone/>
              </a:pPr>
              <a:t>13</a:t>
            </a:fld>
            <a:endParaRPr lang="da-DK" altLang="da-DK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2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Pladsholder til diasnumm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188475-1092-419D-8B08-9E66EDCF1CE1}" type="slidenum">
              <a:rPr lang="da-DK" altLang="da-DK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a-DK" altLang="da-DK" sz="1300" smtClean="0">
              <a:solidFill>
                <a:srgbClr val="000000"/>
              </a:solidFill>
            </a:endParaRPr>
          </a:p>
        </p:txBody>
      </p:sp>
      <p:sp>
        <p:nvSpPr>
          <p:cNvPr id="9" name="Pladsholder til dato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AFB384AC-9CB1-4038-88BD-21808D6280AB}" type="datetime1">
              <a:rPr lang="da-DK" altLang="da-DK"/>
              <a:pPr>
                <a:defRPr/>
              </a:pPr>
              <a:t>13-09-2017</a:t>
            </a:fld>
            <a:endParaRPr lang="da-DK" altLang="da-DK"/>
          </a:p>
        </p:txBody>
      </p:sp>
      <p:sp>
        <p:nvSpPr>
          <p:cNvPr id="10650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altLang="da-DK" smtClean="0"/>
              <a:t>Driftsledelsen</a:t>
            </a:r>
          </a:p>
        </p:txBody>
      </p:sp>
      <p:sp>
        <p:nvSpPr>
          <p:cNvPr id="106501" name="Pladsholder til indhol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da-DK" altLang="da-DK" sz="2400" b="1" dirty="0" smtClean="0"/>
              <a:t>Forløbsledelse. (Det enkelte patientforløb)</a:t>
            </a:r>
            <a:endParaRPr lang="da-DK" altLang="da-DK" sz="3600" dirty="0" smtClean="0"/>
          </a:p>
          <a:p>
            <a:pPr lvl="1"/>
            <a:r>
              <a:rPr lang="da-DK" altLang="da-DK" sz="2000" dirty="0" smtClean="0"/>
              <a:t>Forløbsledelsen varetages i et tæt forpligtende samarbejde af de læger og sygeplejersker/</a:t>
            </a:r>
            <a:r>
              <a:rPr lang="da-DK" altLang="da-DK" sz="2000" dirty="0" err="1" smtClean="0"/>
              <a:t>SSAer</a:t>
            </a:r>
            <a:r>
              <a:rPr lang="da-DK" altLang="da-DK" sz="2000" dirty="0" smtClean="0"/>
              <a:t>, der har det umiddelbare ansvar for behandling og pleje.</a:t>
            </a:r>
            <a:endParaRPr lang="da-DK" altLang="da-DK" sz="3200" dirty="0" smtClean="0"/>
          </a:p>
          <a:p>
            <a:r>
              <a:rPr lang="da-DK" altLang="da-DK" sz="2400" b="1" dirty="0" smtClean="0"/>
              <a:t>Teamledelse. (Teamet)</a:t>
            </a:r>
            <a:endParaRPr lang="da-DK" altLang="da-DK" sz="3600" dirty="0" smtClean="0"/>
          </a:p>
          <a:p>
            <a:pPr lvl="1"/>
            <a:r>
              <a:rPr lang="da-DK" altLang="da-DK" sz="2000" dirty="0" smtClean="0"/>
              <a:t>Varetages af den speciallæge/bagvagt, der er allokeret til det enkelte team samt en </a:t>
            </a:r>
            <a:r>
              <a:rPr lang="da-DK" altLang="da-DK" sz="2000" b="1" dirty="0" smtClean="0"/>
              <a:t>Tovholder </a:t>
            </a:r>
            <a:r>
              <a:rPr lang="da-DK" altLang="da-DK" sz="2000" dirty="0" smtClean="0"/>
              <a:t>(plejen)</a:t>
            </a:r>
            <a:endParaRPr lang="da-DK" altLang="da-DK" sz="3200" b="1" dirty="0" smtClean="0"/>
          </a:p>
          <a:p>
            <a:r>
              <a:rPr lang="da-DK" altLang="da-DK" sz="2400" b="1" dirty="0" smtClean="0"/>
              <a:t>Koordinerende sygeplejersker / Flowmaster. (Hele FAM)</a:t>
            </a:r>
            <a:endParaRPr lang="da-DK" altLang="da-DK" sz="3600" dirty="0" smtClean="0"/>
          </a:p>
          <a:p>
            <a:pPr lvl="1"/>
            <a:r>
              <a:rPr lang="da-DK" altLang="da-DK" sz="2000" dirty="0" smtClean="0"/>
              <a:t>En af speciallægerne</a:t>
            </a:r>
            <a:endParaRPr lang="da-DK" altLang="da-DK" sz="3200" dirty="0" smtClean="0"/>
          </a:p>
          <a:p>
            <a:endParaRPr lang="da-DK" altLang="da-DK" dirty="0" smtClean="0"/>
          </a:p>
        </p:txBody>
      </p:sp>
      <p:sp>
        <p:nvSpPr>
          <p:cNvPr id="106502" name="Pladsholder til diasnummer 3"/>
          <p:cNvSpPr txBox="1">
            <a:spLocks noGrp="1"/>
          </p:cNvSpPr>
          <p:nvPr/>
        </p:nvSpPr>
        <p:spPr bwMode="auto">
          <a:xfrm>
            <a:off x="8699500" y="3314700"/>
            <a:ext cx="492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/>
          <a:lstStyle>
            <a:lvl1pPr defTabSz="873125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2230FCE2-E153-49FE-82A2-25C8F186E2A0}" type="slidenum">
              <a:rPr lang="da-DK" altLang="da-DK" sz="13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ctr">
                <a:spcBef>
                  <a:spcPct val="0"/>
                </a:spcBef>
                <a:buFontTx/>
                <a:buNone/>
              </a:pPr>
              <a:t>14</a:t>
            </a:fld>
            <a:endParaRPr lang="da-DK" altLang="da-DK" sz="13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6503" name="Pladsholder til dato 4"/>
          <p:cNvSpPr txBox="1">
            <a:spLocks noGrp="1"/>
          </p:cNvSpPr>
          <p:nvPr/>
        </p:nvSpPr>
        <p:spPr bwMode="auto">
          <a:xfrm>
            <a:off x="1617663" y="6359525"/>
            <a:ext cx="18891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66" tIns="41733" rIns="83466" bIns="41733"/>
          <a:lstStyle>
            <a:lvl1pPr defTabSz="835025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5025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5025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5025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5025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AA0E6D33-E555-4BAF-8F4E-F0B3302E8218}" type="datetime1">
              <a:rPr lang="da-DK" altLang="da-DK" sz="900" smtClean="0">
                <a:solidFill>
                  <a:srgbClr val="808080"/>
                </a:solidFill>
                <a:ea typeface="ＭＳ Ｐゴシック" panose="020B0600070205080204" pitchFamily="34" charset="-128"/>
              </a:rPr>
              <a:pPr algn="l">
                <a:spcBef>
                  <a:spcPct val="0"/>
                </a:spcBef>
                <a:buFontTx/>
                <a:buNone/>
              </a:pPr>
              <a:t>13-09-2017</a:t>
            </a:fld>
            <a:endParaRPr lang="da-DK" altLang="da-DK" sz="900" smtClean="0">
              <a:solidFill>
                <a:srgbClr val="80808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6504" name="Picture 2" descr="http://www.ruko.dk/Other/Ruko_dk/Downloads/Illustrationer/Tegninger/Pyram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5500688"/>
            <a:ext cx="135731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5" name="Pladsholder til diasnummer 6"/>
          <p:cNvSpPr txBox="1">
            <a:spLocks noGrp="1"/>
          </p:cNvSpPr>
          <p:nvPr/>
        </p:nvSpPr>
        <p:spPr bwMode="auto">
          <a:xfrm>
            <a:off x="8699500" y="3314700"/>
            <a:ext cx="492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BC7579AE-B922-48F6-8322-D8AA436FBDB0}" type="slidenum">
              <a:rPr lang="da-DK" altLang="da-DK" sz="1300" smtClean="0">
                <a:solidFill>
                  <a:srgbClr val="000000"/>
                </a:solidFill>
              </a:rPr>
              <a:pPr algn="ctr">
                <a:spcBef>
                  <a:spcPct val="0"/>
                </a:spcBef>
                <a:buFontTx/>
                <a:buNone/>
              </a:pPr>
              <a:t>14</a:t>
            </a:fld>
            <a:endParaRPr lang="da-DK" altLang="da-DK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mtClean="0"/>
              <a:t>Teamlederens opgaver</a:t>
            </a:r>
          </a:p>
        </p:txBody>
      </p:sp>
      <p:sp>
        <p:nvSpPr>
          <p:cNvPr id="10752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a-DK" altLang="da-DK" dirty="0" smtClean="0"/>
          </a:p>
          <a:p>
            <a:pPr eaLnBrk="1" hangingPunct="1"/>
            <a:r>
              <a:rPr lang="da-DK" altLang="da-DK" dirty="0" smtClean="0"/>
              <a:t>Sikre lægefagligheden</a:t>
            </a:r>
          </a:p>
          <a:p>
            <a:pPr lvl="1" eaLnBrk="1" hangingPunct="1"/>
            <a:r>
              <a:rPr lang="da-DK" altLang="da-DK" dirty="0" smtClean="0"/>
              <a:t>Eget speciale</a:t>
            </a:r>
          </a:p>
          <a:p>
            <a:pPr lvl="1" eaLnBrk="1" hangingPunct="1"/>
            <a:r>
              <a:rPr lang="da-DK" altLang="da-DK" dirty="0" smtClean="0"/>
              <a:t>Andre specialer</a:t>
            </a:r>
          </a:p>
          <a:p>
            <a:pPr lvl="1" eaLnBrk="1" hangingPunct="1"/>
            <a:r>
              <a:rPr lang="da-DK" altLang="da-DK" dirty="0" smtClean="0"/>
              <a:t>Supervision</a:t>
            </a:r>
          </a:p>
          <a:p>
            <a:pPr eaLnBrk="1" hangingPunct="1"/>
            <a:r>
              <a:rPr lang="da-DK" altLang="da-DK" dirty="0" smtClean="0"/>
              <a:t>Sikre planer og fremdrift</a:t>
            </a:r>
          </a:p>
          <a:p>
            <a:pPr lvl="1" eaLnBrk="1" hangingPunct="1"/>
            <a:r>
              <a:rPr lang="da-DK" altLang="da-DK" dirty="0" smtClean="0"/>
              <a:t>Behandlingsplaner</a:t>
            </a:r>
          </a:p>
          <a:p>
            <a:pPr lvl="1" eaLnBrk="1" hangingPunct="1"/>
            <a:r>
              <a:rPr lang="da-DK" altLang="da-DK" dirty="0" smtClean="0"/>
              <a:t>Flow</a:t>
            </a:r>
          </a:p>
          <a:p>
            <a:pPr lvl="1" eaLnBrk="1" hangingPunct="1"/>
            <a:r>
              <a:rPr lang="da-DK" altLang="da-DK" dirty="0" smtClean="0"/>
              <a:t>Samarbejde</a:t>
            </a:r>
          </a:p>
        </p:txBody>
      </p:sp>
      <p:pic>
        <p:nvPicPr>
          <p:cNvPr id="107524" name="Picture 2" descr="http://images.huffingtonpost.com/2013-10-03-ce_schapiro_godfathe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2875"/>
            <a:ext cx="2763838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34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mtClean="0"/>
              <a:t>Flowmasteren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dirty="0" smtClean="0"/>
              <a:t>En af teamlederne:</a:t>
            </a:r>
          </a:p>
          <a:p>
            <a:pPr lvl="1" eaLnBrk="1" hangingPunct="1">
              <a:defRPr/>
            </a:pPr>
            <a:r>
              <a:rPr lang="da-DK" dirty="0" smtClean="0">
                <a:ea typeface="+mn-ea"/>
                <a:cs typeface="+mn-cs"/>
              </a:rPr>
              <a:t>har </a:t>
            </a:r>
            <a:r>
              <a:rPr lang="da-DK" dirty="0">
                <a:ea typeface="+mn-ea"/>
                <a:cs typeface="+mn-cs"/>
              </a:rPr>
              <a:t>ved tvivl eller uenighed det endelige ansvar for prioritering af ressourcer og visitering til teams/sengeafdelingerne på sygehuset</a:t>
            </a:r>
            <a:r>
              <a:rPr lang="da-DK" dirty="0" smtClean="0">
                <a:ea typeface="+mn-ea"/>
                <a:cs typeface="+mn-cs"/>
              </a:rPr>
              <a:t>.</a:t>
            </a:r>
          </a:p>
          <a:p>
            <a:pPr eaLnBrk="1" hangingPunct="1">
              <a:defRPr/>
            </a:pPr>
            <a:endParaRPr lang="da-DK" dirty="0"/>
          </a:p>
          <a:p>
            <a:pPr eaLnBrk="1" hangingPunct="1">
              <a:defRPr/>
            </a:pPr>
            <a:r>
              <a:rPr lang="da-DK" dirty="0" smtClean="0"/>
              <a:t>Han laver formentligt ingen ting:</a:t>
            </a:r>
          </a:p>
          <a:p>
            <a:pPr lvl="1" eaLnBrk="1" hangingPunct="1">
              <a:defRPr/>
            </a:pPr>
            <a:r>
              <a:rPr lang="da-DK" dirty="0" smtClean="0"/>
              <a:t>Visiteringen – instruks – bestyres af koordinerende sygeplejersker</a:t>
            </a:r>
          </a:p>
          <a:p>
            <a:pPr lvl="1" eaLnBrk="1" hangingPunct="1">
              <a:defRPr/>
            </a:pPr>
            <a:r>
              <a:rPr lang="da-DK" dirty="0" smtClean="0"/>
              <a:t>Sengefordelingen – enkelt instruks – bestyres af </a:t>
            </a:r>
            <a:r>
              <a:rPr lang="da-DK" dirty="0" err="1" smtClean="0"/>
              <a:t>koor</a:t>
            </a:r>
            <a:r>
              <a:rPr lang="da-DK" dirty="0" smtClean="0"/>
              <a:t>. </a:t>
            </a:r>
            <a:r>
              <a:rPr lang="da-DK" dirty="0" err="1" smtClean="0"/>
              <a:t>Sygepl</a:t>
            </a:r>
            <a:r>
              <a:rPr lang="da-DK" dirty="0" smtClean="0"/>
              <a:t>. </a:t>
            </a:r>
          </a:p>
        </p:txBody>
      </p:sp>
      <p:pic>
        <p:nvPicPr>
          <p:cNvPr id="108548" name="Picture 4" descr="http://multimedia.pol.dk/archive/00502/PigeIHaengekoeje_we_50299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365625"/>
            <a:ext cx="3300412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6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el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713662" cy="1017588"/>
          </a:xfrm>
        </p:spPr>
        <p:txBody>
          <a:bodyPr/>
          <a:lstStyle/>
          <a:p>
            <a:pPr eaLnBrk="1" hangingPunct="1"/>
            <a:r>
              <a:rPr lang="da-DK" altLang="da-DK" smtClean="0"/>
              <a:t>Overvejelser når pt. melder sin ankomst:</a:t>
            </a:r>
          </a:p>
        </p:txBody>
      </p:sp>
      <p:sp>
        <p:nvSpPr>
          <p:cNvPr id="15363" name="Pladsholder til indhold 2"/>
          <p:cNvSpPr>
            <a:spLocks noGrp="1"/>
          </p:cNvSpPr>
          <p:nvPr>
            <p:ph idx="1"/>
          </p:nvPr>
        </p:nvSpPr>
        <p:spPr>
          <a:xfrm>
            <a:off x="684213" y="1700213"/>
            <a:ext cx="8013700" cy="4752975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da-DK" altLang="da-DK" sz="3600" dirty="0" smtClean="0"/>
              <a:t>Patienten</a:t>
            </a:r>
          </a:p>
          <a:p>
            <a:pPr lvl="1" eaLnBrk="1" hangingPunct="1">
              <a:defRPr/>
            </a:pPr>
            <a:r>
              <a:rPr lang="da-DK" altLang="da-DK" sz="3600" dirty="0" smtClean="0"/>
              <a:t>sygdommen</a:t>
            </a:r>
          </a:p>
          <a:p>
            <a:pPr lvl="1" eaLnBrk="1" hangingPunct="1">
              <a:defRPr/>
            </a:pPr>
            <a:r>
              <a:rPr lang="da-DK" altLang="da-DK" sz="3600" dirty="0" smtClean="0"/>
              <a:t>særlige behov – udstyr, plads etc.</a:t>
            </a:r>
          </a:p>
          <a:p>
            <a:pPr lvl="1" eaLnBrk="1" hangingPunct="1">
              <a:defRPr/>
            </a:pPr>
            <a:r>
              <a:rPr lang="da-DK" altLang="da-DK" sz="3600" dirty="0" smtClean="0"/>
              <a:t>isolation ?</a:t>
            </a:r>
          </a:p>
          <a:p>
            <a:pPr lvl="1" eaLnBrk="1" hangingPunct="1">
              <a:defRPr/>
            </a:pPr>
            <a:r>
              <a:rPr lang="da-DK" altLang="da-DK" sz="3600" dirty="0" smtClean="0"/>
              <a:t>relevante oplysninger ?</a:t>
            </a:r>
          </a:p>
          <a:p>
            <a:pPr eaLnBrk="1" hangingPunct="1">
              <a:defRPr/>
            </a:pPr>
            <a:r>
              <a:rPr lang="da-DK" altLang="da-DK" sz="3600" dirty="0" smtClean="0"/>
              <a:t>Tilbuddet</a:t>
            </a:r>
          </a:p>
          <a:p>
            <a:pPr lvl="1" eaLnBrk="1" hangingPunct="1">
              <a:defRPr/>
            </a:pPr>
            <a:r>
              <a:rPr lang="da-DK" altLang="da-DK" sz="3600" dirty="0" smtClean="0"/>
              <a:t>Faglige kompetencer</a:t>
            </a:r>
          </a:p>
          <a:p>
            <a:pPr lvl="2" eaLnBrk="1" hangingPunct="1">
              <a:defRPr/>
            </a:pPr>
            <a:r>
              <a:rPr lang="da-DK" altLang="da-DK" sz="3600" dirty="0" smtClean="0"/>
              <a:t>Sygeplejersker/</a:t>
            </a:r>
            <a:r>
              <a:rPr lang="da-DK" altLang="da-DK" sz="3600" dirty="0" err="1" smtClean="0"/>
              <a:t>SSAer</a:t>
            </a:r>
            <a:endParaRPr lang="da-DK" altLang="da-DK" sz="3600" dirty="0" smtClean="0"/>
          </a:p>
          <a:p>
            <a:pPr lvl="2" eaLnBrk="1" hangingPunct="1">
              <a:defRPr/>
            </a:pPr>
            <a:r>
              <a:rPr lang="da-DK" altLang="da-DK" sz="3600" dirty="0" smtClean="0"/>
              <a:t>Læger</a:t>
            </a:r>
          </a:p>
          <a:p>
            <a:pPr lvl="1" eaLnBrk="1" hangingPunct="1">
              <a:defRPr/>
            </a:pPr>
            <a:r>
              <a:rPr lang="da-DK" altLang="da-DK" sz="3600" dirty="0" smtClean="0"/>
              <a:t>”Hænder”</a:t>
            </a:r>
          </a:p>
          <a:p>
            <a:pPr lvl="2" eaLnBrk="1" hangingPunct="1">
              <a:defRPr/>
            </a:pPr>
            <a:r>
              <a:rPr lang="da-DK" altLang="da-DK" sz="3600" dirty="0" smtClean="0"/>
              <a:t>Hvor hårdt er teamet belastet ?</a:t>
            </a:r>
          </a:p>
          <a:p>
            <a:pPr lvl="2" eaLnBrk="1" hangingPunct="1">
              <a:defRPr/>
            </a:pPr>
            <a:r>
              <a:rPr lang="da-DK" altLang="da-DK" sz="3600" dirty="0" smtClean="0"/>
              <a:t>Hvad kan de ?</a:t>
            </a:r>
          </a:p>
          <a:p>
            <a:pPr lvl="1" eaLnBrk="1" hangingPunct="1">
              <a:defRPr/>
            </a:pPr>
            <a:r>
              <a:rPr lang="da-DK" altLang="da-DK" sz="3600" dirty="0" smtClean="0"/>
              <a:t>Fysiske rammer</a:t>
            </a:r>
          </a:p>
          <a:p>
            <a:pPr lvl="1" eaLnBrk="1" hangingPunct="1">
              <a:defRPr/>
            </a:pPr>
            <a:r>
              <a:rPr lang="da-DK" altLang="da-DK" sz="3600" dirty="0" smtClean="0"/>
              <a:t>Ressourceforbrug (Sengefordeling)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48880"/>
            <a:ext cx="3235565" cy="242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0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Pladsholder til diasnummer 4"/>
          <p:cNvSpPr txBox="1">
            <a:spLocks noGrp="1"/>
          </p:cNvSpPr>
          <p:nvPr/>
        </p:nvSpPr>
        <p:spPr bwMode="auto">
          <a:xfrm>
            <a:off x="8699500" y="3314700"/>
            <a:ext cx="492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/>
          <a:lstStyle>
            <a:lvl1pPr defTabSz="873125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18D62348-990C-423F-918E-1BFE7B4DB194}" type="slidenum">
              <a:rPr lang="da-DK" altLang="da-DK" sz="1300" smtClean="0">
                <a:solidFill>
                  <a:srgbClr val="000000"/>
                </a:solidFill>
              </a:rPr>
              <a:pPr algn="ctr">
                <a:spcBef>
                  <a:spcPct val="0"/>
                </a:spcBef>
                <a:buFontTx/>
                <a:buNone/>
              </a:pPr>
              <a:t>18</a:t>
            </a:fld>
            <a:endParaRPr lang="da-DK" altLang="da-DK" sz="1300" smtClean="0">
              <a:solidFill>
                <a:srgbClr val="000000"/>
              </a:solidFill>
            </a:endParaRPr>
          </a:p>
        </p:txBody>
      </p:sp>
      <p:sp>
        <p:nvSpPr>
          <p:cNvPr id="110595" name="Pladsholder til dato 5"/>
          <p:cNvSpPr txBox="1">
            <a:spLocks noGrp="1"/>
          </p:cNvSpPr>
          <p:nvPr/>
        </p:nvSpPr>
        <p:spPr bwMode="auto">
          <a:xfrm>
            <a:off x="1617663" y="6359525"/>
            <a:ext cx="18891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66" tIns="41733" rIns="83466" bIns="41733"/>
          <a:lstStyle>
            <a:lvl1pPr defTabSz="835025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5025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5025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5025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5025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5F271220-4377-4F9A-92AB-267A08FD875C}" type="datetime1">
              <a:rPr lang="da-DK" altLang="da-DK" sz="900" smtClean="0">
                <a:solidFill>
                  <a:srgbClr val="808080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13-09-2017</a:t>
            </a:fld>
            <a:endParaRPr lang="da-DK" altLang="da-DK" sz="900" smtClean="0">
              <a:solidFill>
                <a:srgbClr val="808080"/>
              </a:solidFill>
            </a:endParaRPr>
          </a:p>
        </p:txBody>
      </p:sp>
      <p:sp>
        <p:nvSpPr>
          <p:cNvPr id="110596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mtClean="0"/>
              <a:t>”Akut zonen”</a:t>
            </a:r>
          </a:p>
        </p:txBody>
      </p:sp>
      <p:sp>
        <p:nvSpPr>
          <p:cNvPr id="110598" name="Pladsholder til indhold 7"/>
          <p:cNvSpPr>
            <a:spLocks noGrp="1"/>
          </p:cNvSpPr>
          <p:nvPr>
            <p:ph sz="half" idx="2"/>
          </p:nvPr>
        </p:nvSpPr>
        <p:spPr>
          <a:xfrm>
            <a:off x="755650" y="2178050"/>
            <a:ext cx="7894638" cy="3559175"/>
          </a:xfrm>
        </p:spPr>
        <p:txBody>
          <a:bodyPr/>
          <a:lstStyle/>
          <a:p>
            <a:pPr eaLnBrk="1" hangingPunct="1"/>
            <a:r>
              <a:rPr lang="da-DK" altLang="da-DK" dirty="0" smtClean="0"/>
              <a:t>Katastrofer</a:t>
            </a:r>
          </a:p>
          <a:p>
            <a:pPr lvl="1" eaLnBrk="1" hangingPunct="1"/>
            <a:r>
              <a:rPr lang="da-DK" altLang="da-DK" dirty="0" smtClean="0"/>
              <a:t>Traumer</a:t>
            </a:r>
          </a:p>
          <a:p>
            <a:pPr lvl="1" eaLnBrk="1" hangingPunct="1"/>
            <a:r>
              <a:rPr lang="da-DK" altLang="da-DK" dirty="0" smtClean="0"/>
              <a:t>Medicinske akutkald</a:t>
            </a:r>
          </a:p>
          <a:p>
            <a:pPr lvl="1" eaLnBrk="1" hangingPunct="1"/>
            <a:r>
              <a:rPr lang="da-DK" altLang="da-DK" dirty="0" smtClean="0"/>
              <a:t>Hjertestop</a:t>
            </a:r>
          </a:p>
          <a:p>
            <a:pPr lvl="1" eaLnBrk="1" hangingPunct="1"/>
            <a:r>
              <a:rPr lang="da-DK" altLang="da-DK" dirty="0" err="1" smtClean="0"/>
              <a:t>Trombolyse</a:t>
            </a:r>
            <a:endParaRPr lang="da-DK" altLang="da-DK" dirty="0" smtClean="0"/>
          </a:p>
          <a:p>
            <a:pPr lvl="1" eaLnBrk="1" hangingPunct="1"/>
            <a:r>
              <a:rPr lang="da-DK" altLang="da-DK" dirty="0" smtClean="0"/>
              <a:t>Dårlig børn</a:t>
            </a:r>
          </a:p>
          <a:p>
            <a:pPr eaLnBrk="1" hangingPunct="1"/>
            <a:r>
              <a:rPr lang="da-DK" altLang="da-DK" dirty="0" smtClean="0"/>
              <a:t>Vurdering / revurdering</a:t>
            </a:r>
          </a:p>
          <a:p>
            <a:pPr lvl="1" eaLnBrk="1" hangingPunct="1"/>
            <a:r>
              <a:rPr lang="da-DK" altLang="da-DK" dirty="0" smtClean="0"/>
              <a:t>akut behandling</a:t>
            </a:r>
          </a:p>
          <a:p>
            <a:pPr lvl="1" eaLnBrk="1" hangingPunct="1"/>
            <a:r>
              <a:rPr lang="da-DK" altLang="da-DK" dirty="0" smtClean="0"/>
              <a:t>videre plan</a:t>
            </a:r>
          </a:p>
        </p:txBody>
      </p:sp>
      <p:sp>
        <p:nvSpPr>
          <p:cNvPr id="110600" name="Ellipse 11"/>
          <p:cNvSpPr>
            <a:spLocks noChangeArrowheads="1"/>
          </p:cNvSpPr>
          <p:nvPr/>
        </p:nvSpPr>
        <p:spPr bwMode="auto">
          <a:xfrm>
            <a:off x="3563938" y="3644900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a-DK" altLang="da-DK" sz="2400" smtClean="0">
              <a:solidFill>
                <a:srgbClr val="000000"/>
              </a:solidFill>
            </a:endParaRPr>
          </a:p>
        </p:txBody>
      </p:sp>
      <p:sp>
        <p:nvSpPr>
          <p:cNvPr id="110601" name="Ellipse 12"/>
          <p:cNvSpPr>
            <a:spLocks noChangeArrowheads="1"/>
          </p:cNvSpPr>
          <p:nvPr/>
        </p:nvSpPr>
        <p:spPr bwMode="auto">
          <a:xfrm>
            <a:off x="971550" y="3284538"/>
            <a:ext cx="504825" cy="288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a-DK" altLang="da-DK" sz="2400" smtClean="0">
              <a:solidFill>
                <a:srgbClr val="000000"/>
              </a:solidFill>
            </a:endParaRPr>
          </a:p>
        </p:txBody>
      </p:sp>
      <p:sp>
        <p:nvSpPr>
          <p:cNvPr id="110602" name="Ellipse 13"/>
          <p:cNvSpPr>
            <a:spLocks noChangeArrowheads="1"/>
          </p:cNvSpPr>
          <p:nvPr/>
        </p:nvSpPr>
        <p:spPr bwMode="auto">
          <a:xfrm>
            <a:off x="827088" y="3716338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a-DK" altLang="da-DK" sz="2400" smtClean="0">
              <a:solidFill>
                <a:srgbClr val="000000"/>
              </a:solidFill>
            </a:endParaRPr>
          </a:p>
        </p:txBody>
      </p:sp>
      <p:sp>
        <p:nvSpPr>
          <p:cNvPr id="110604" name="Pladsholder til diasnummer 1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982745-EB59-4402-889D-59DE5027648D}" type="slidenum">
              <a:rPr lang="da-DK" altLang="da-DK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a-DK" altLang="da-DK" sz="1300" smtClean="0">
              <a:solidFill>
                <a:srgbClr val="000000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76" y="957286"/>
            <a:ext cx="4188957" cy="314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Sengestue – direkte uden overgange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01548"/>
            <a:ext cx="5789934" cy="4342451"/>
          </a:xfr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7047C-3160-4C8E-9D21-1F956F5ED572}" type="slidenum">
              <a:rPr lang="da-DK" altLang="da-DK" smtClean="0"/>
              <a:pPr/>
              <a:t>19</a:t>
            </a:fld>
            <a:endParaRPr lang="da-DK" alt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43B6CFF-C7B4-4C44-9E43-7CB66A920491}" type="datetime1">
              <a:rPr lang="da-DK" altLang="da-DK" smtClean="0"/>
              <a:pPr/>
              <a:t>13-09-2017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109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Pladsholder til diasnumm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9BF6EE-6F3E-4777-910C-F812AE120DF5}" type="slidenum">
              <a:rPr lang="da-DK" altLang="da-DK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da-DK" altLang="da-DK" sz="1300" smtClean="0">
              <a:solidFill>
                <a:srgbClr val="000000"/>
              </a:solidFill>
            </a:endParaRPr>
          </a:p>
        </p:txBody>
      </p:sp>
      <p:sp>
        <p:nvSpPr>
          <p:cNvPr id="87043" name="Pladsholder til dato 2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 defTabSz="835025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5025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5025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5025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5025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2D0A97-99AF-45CF-BDED-5C8117810BFF}" type="datetime1">
              <a:rPr lang="da-DK" altLang="da-DK" sz="900" smtClean="0">
                <a:solidFill>
                  <a:srgbClr val="808080"/>
                </a:solidFill>
              </a:rPr>
              <a:pPr>
                <a:spcBef>
                  <a:spcPct val="0"/>
                </a:spcBef>
                <a:buFontTx/>
                <a:buNone/>
              </a:pPr>
              <a:t>13-09-2017</a:t>
            </a:fld>
            <a:endParaRPr lang="da-DK" altLang="da-DK" sz="900" smtClean="0">
              <a:solidFill>
                <a:srgbClr val="808080"/>
              </a:solidFill>
            </a:endParaRPr>
          </a:p>
        </p:txBody>
      </p:sp>
      <p:sp>
        <p:nvSpPr>
          <p:cNvPr id="87044" name="Pladsholder til diasnummer 3"/>
          <p:cNvSpPr txBox="1">
            <a:spLocks noGrp="1"/>
          </p:cNvSpPr>
          <p:nvPr/>
        </p:nvSpPr>
        <p:spPr bwMode="auto">
          <a:xfrm>
            <a:off x="8699500" y="3314700"/>
            <a:ext cx="492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/>
          <a:lstStyle>
            <a:lvl1pPr defTabSz="873125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8453030-7360-421D-8296-A84DDC8FCB55}" type="slidenum">
              <a:rPr lang="da-DK" altLang="da-DK" sz="1300" smtClean="0">
                <a:solidFill>
                  <a:srgbClr val="000000"/>
                </a:solidFill>
              </a:rPr>
              <a:pPr algn="ctr">
                <a:spcBef>
                  <a:spcPct val="0"/>
                </a:spcBef>
                <a:buFontTx/>
                <a:buNone/>
              </a:pPr>
              <a:t>2</a:t>
            </a:fld>
            <a:endParaRPr lang="da-DK" altLang="da-DK" sz="1300" smtClean="0">
              <a:solidFill>
                <a:srgbClr val="000000"/>
              </a:solidFill>
            </a:endParaRPr>
          </a:p>
        </p:txBody>
      </p:sp>
      <p:sp>
        <p:nvSpPr>
          <p:cNvPr id="87045" name="Pladsholder til dato 4"/>
          <p:cNvSpPr txBox="1">
            <a:spLocks noGrp="1"/>
          </p:cNvSpPr>
          <p:nvPr/>
        </p:nvSpPr>
        <p:spPr bwMode="auto">
          <a:xfrm>
            <a:off x="1617663" y="6359525"/>
            <a:ext cx="18891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66" tIns="41733" rIns="83466" bIns="41733"/>
          <a:lstStyle>
            <a:lvl1pPr defTabSz="835025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5025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5025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5025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5025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1A141810-9450-4C88-85F2-43A7A796676F}" type="datetime1">
              <a:rPr lang="da-DK" altLang="da-DK" sz="900" smtClean="0">
                <a:solidFill>
                  <a:srgbClr val="808080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13-09-2017</a:t>
            </a:fld>
            <a:endParaRPr lang="da-DK" altLang="da-DK" sz="900" smtClean="0">
              <a:solidFill>
                <a:srgbClr val="808080"/>
              </a:solidFill>
            </a:endParaRPr>
          </a:p>
        </p:txBody>
      </p:sp>
      <p:sp>
        <p:nvSpPr>
          <p:cNvPr id="870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3538" y="609600"/>
            <a:ext cx="7713662" cy="1017588"/>
          </a:xfrm>
        </p:spPr>
        <p:txBody>
          <a:bodyPr/>
          <a:lstStyle/>
          <a:p>
            <a:pPr eaLnBrk="1" hangingPunct="1"/>
            <a:r>
              <a:rPr lang="da-DK" altLang="da-DK" b="1" smtClean="0"/>
              <a:t>Sydvestjysk Sygehus</a:t>
            </a:r>
            <a:br>
              <a:rPr lang="da-DK" altLang="da-DK" b="1" smtClean="0"/>
            </a:br>
            <a:r>
              <a:rPr lang="da-DK" altLang="da-DK" sz="2800" smtClean="0"/>
              <a:t>- akutsygehus for 225.000 borgere</a:t>
            </a:r>
          </a:p>
        </p:txBody>
      </p:sp>
      <p:pic>
        <p:nvPicPr>
          <p:cNvPr id="87047" name="Picture 3" descr="Sydvestjysk Sygeh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867400"/>
            <a:ext cx="1447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4" descr="Sydvestjysk-Sygehusp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5950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9" name="Rectangle 5"/>
          <p:cNvSpPr>
            <a:spLocks noChangeArrowheads="1"/>
          </p:cNvSpPr>
          <p:nvPr/>
        </p:nvSpPr>
        <p:spPr bwMode="auto">
          <a:xfrm>
            <a:off x="3810000" y="19812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3463"/>
              </a:lnSpc>
              <a:spcBef>
                <a:spcPct val="0"/>
              </a:spcBef>
              <a:buFontTx/>
              <a:buNone/>
            </a:pPr>
            <a:endParaRPr lang="da-DK" altLang="da-DK" sz="2400" smtClean="0">
              <a:solidFill>
                <a:srgbClr val="000000"/>
              </a:solidFill>
            </a:endParaRPr>
          </a:p>
        </p:txBody>
      </p:sp>
      <p:pic>
        <p:nvPicPr>
          <p:cNvPr id="87050" name="Picture 6" descr="slide2_k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" y="1512094"/>
            <a:ext cx="4903788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1" name="AutoShape 7"/>
          <p:cNvSpPr>
            <a:spLocks noChangeArrowheads="1"/>
          </p:cNvSpPr>
          <p:nvPr/>
        </p:nvSpPr>
        <p:spPr bwMode="auto">
          <a:xfrm>
            <a:off x="3293138" y="2415795"/>
            <a:ext cx="5562600" cy="4191000"/>
          </a:xfrm>
          <a:prstGeom prst="wedgeRectCallout">
            <a:avLst>
              <a:gd name="adj1" fmla="val -22917"/>
              <a:gd name="adj2" fmla="val -49394"/>
            </a:avLst>
          </a:prstGeom>
          <a:gradFill rotWithShape="1">
            <a:gsLst>
              <a:gs pos="0">
                <a:srgbClr val="EEEFF0">
                  <a:alpha val="85001"/>
                </a:srgbClr>
              </a:gs>
              <a:gs pos="100000">
                <a:srgbClr val="E2E3E4"/>
              </a:gs>
            </a:gsLst>
            <a:lin ang="5400000" scaled="1"/>
          </a:gradFill>
          <a:ln w="19050" algn="ctr">
            <a:solidFill>
              <a:srgbClr val="66757E"/>
            </a:solidFill>
            <a:miter lim="800000"/>
            <a:headEnd/>
            <a:tailEnd/>
          </a:ln>
        </p:spPr>
        <p:txBody>
          <a:bodyPr lIns="87262" tIns="43630" rIns="87262" bIns="43630"/>
          <a:lstStyle>
            <a:lvl1pPr marL="88900" indent="-88900" defTabSz="873125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da-DK" altLang="da-DK" sz="2000" smtClean="0">
                <a:solidFill>
                  <a:srgbClr val="000000"/>
                </a:solidFill>
              </a:rPr>
              <a:t> Ét af Region Syddanmarks fire akutsygehuse</a:t>
            </a:r>
          </a:p>
          <a:p>
            <a:pPr algn="l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da-DK" altLang="da-DK" sz="2000" smtClean="0">
                <a:solidFill>
                  <a:srgbClr val="000000"/>
                </a:solidFill>
              </a:rPr>
              <a:t> </a:t>
            </a:r>
            <a:r>
              <a:rPr lang="da-DK" altLang="da-DK" sz="2000" b="1" smtClean="0">
                <a:solidFill>
                  <a:srgbClr val="000000"/>
                </a:solidFill>
              </a:rPr>
              <a:t>Optageområdet dækker Esbjerg, Varde,  Billund og Fanø kommuner samt en del af Vejen og Tønder kommuner</a:t>
            </a:r>
          </a:p>
          <a:p>
            <a:pPr algn="l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da-DK" altLang="da-DK" sz="2000" b="1" smtClean="0">
                <a:solidFill>
                  <a:srgbClr val="000000"/>
                </a:solidFill>
              </a:rPr>
              <a:t> Akutsygehus og regionsfunktion i Esbjerg</a:t>
            </a:r>
          </a:p>
          <a:p>
            <a:pPr algn="l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da-DK" altLang="da-DK" sz="2000" smtClean="0">
                <a:solidFill>
                  <a:srgbClr val="000000"/>
                </a:solidFill>
              </a:rPr>
              <a:t> Elektiv kirurgi, medicin, skadeklinik, og ambulatorier i Grindsted</a:t>
            </a:r>
          </a:p>
          <a:p>
            <a:pPr algn="l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da-DK" altLang="da-DK" sz="2000" smtClean="0">
                <a:solidFill>
                  <a:srgbClr val="000000"/>
                </a:solidFill>
              </a:rPr>
              <a:t> Veneklinik i Brørup</a:t>
            </a:r>
          </a:p>
          <a:p>
            <a:pPr algn="l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da-DK" altLang="da-DK" sz="2000" smtClean="0">
                <a:solidFill>
                  <a:srgbClr val="000000"/>
                </a:solidFill>
              </a:rPr>
              <a:t> 22 kliniske afdelinger</a:t>
            </a:r>
          </a:p>
          <a:p>
            <a:pPr algn="l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da-DK" altLang="da-DK" sz="2000" smtClean="0">
                <a:solidFill>
                  <a:srgbClr val="000000"/>
                </a:solidFill>
              </a:rPr>
              <a:t> 12 administrative funktioner</a:t>
            </a:r>
          </a:p>
          <a:p>
            <a:pPr algn="l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da-DK" altLang="da-DK" sz="2000" smtClean="0">
                <a:solidFill>
                  <a:srgbClr val="000000"/>
                </a:solidFill>
              </a:rPr>
              <a:t> 2755 ansatte opgjort i fuldtidsstillinger</a:t>
            </a:r>
          </a:p>
        </p:txBody>
      </p:sp>
      <p:pic>
        <p:nvPicPr>
          <p:cNvPr id="87052" name="Picture 8" descr="Untitled-corn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22" b="23622"/>
          <a:stretch>
            <a:fillRect/>
          </a:stretch>
        </p:blipFill>
        <p:spPr bwMode="auto">
          <a:xfrm>
            <a:off x="8572500" y="5629275"/>
            <a:ext cx="2492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7407" y="568817"/>
            <a:ext cx="2698331" cy="180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Standart set-up 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63" y="2060848"/>
            <a:ext cx="5472607" cy="4104456"/>
          </a:xfr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7047C-3160-4C8E-9D21-1F956F5ED572}" type="slidenum">
              <a:rPr lang="da-DK" altLang="da-DK" smtClean="0"/>
              <a:pPr/>
              <a:t>20</a:t>
            </a:fld>
            <a:endParaRPr lang="da-DK" alt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43B6CFF-C7B4-4C44-9E43-7CB66A920491}" type="datetime1">
              <a:rPr lang="da-DK" altLang="da-DK" smtClean="0"/>
              <a:pPr/>
              <a:t>13-09-2017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94339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Pårørende på stuen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08981"/>
            <a:ext cx="5575299" cy="4181475"/>
          </a:xfr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7047C-3160-4C8E-9D21-1F956F5ED572}" type="slidenum">
              <a:rPr lang="da-DK" altLang="da-DK" smtClean="0"/>
              <a:pPr/>
              <a:t>21</a:t>
            </a:fld>
            <a:endParaRPr lang="da-DK" alt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43B6CFF-C7B4-4C44-9E43-7CB66A920491}" type="datetime1">
              <a:rPr lang="da-DK" altLang="da-DK" smtClean="0"/>
              <a:pPr/>
              <a:t>13-09-2017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178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Dokumentationsværktøj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08981"/>
            <a:ext cx="5647307" cy="4235481"/>
          </a:xfr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7047C-3160-4C8E-9D21-1F956F5ED572}" type="slidenum">
              <a:rPr lang="da-DK" altLang="da-DK" smtClean="0"/>
              <a:pPr/>
              <a:t>22</a:t>
            </a:fld>
            <a:endParaRPr lang="da-DK" alt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43B6CFF-C7B4-4C44-9E43-7CB66A920491}" type="datetime1">
              <a:rPr lang="da-DK" altLang="da-DK" smtClean="0"/>
              <a:pPr/>
              <a:t>13-09-2017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326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Inddragelse – hvordan?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04" y="2314600"/>
            <a:ext cx="4942250" cy="3706688"/>
          </a:xfr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7047C-3160-4C8E-9D21-1F956F5ED572}" type="slidenum">
              <a:rPr lang="da-DK" altLang="da-DK" smtClean="0"/>
              <a:pPr/>
              <a:t>23</a:t>
            </a:fld>
            <a:endParaRPr lang="da-DK" alt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43B6CFF-C7B4-4C44-9E43-7CB66A920491}" type="datetime1">
              <a:rPr lang="da-DK" altLang="da-DK" smtClean="0"/>
              <a:pPr/>
              <a:t>13-09-2017</a:t>
            </a:fld>
            <a:endParaRPr lang="da-DK" alt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881" y="822325"/>
            <a:ext cx="3116079" cy="233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44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Alt indenfor rækkevidde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8562" y="2609909"/>
            <a:ext cx="3816424" cy="2862318"/>
          </a:xfr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7047C-3160-4C8E-9D21-1F956F5ED572}" type="slidenum">
              <a:rPr lang="da-DK" altLang="da-DK" smtClean="0"/>
              <a:pPr/>
              <a:t>24</a:t>
            </a:fld>
            <a:endParaRPr lang="da-DK" alt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43B6CFF-C7B4-4C44-9E43-7CB66A920491}" type="datetime1">
              <a:rPr lang="da-DK" altLang="da-DK" smtClean="0"/>
              <a:pPr/>
              <a:t>13-09-2017</a:t>
            </a:fld>
            <a:endParaRPr lang="da-DK" altLang="da-DK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018" y="2132855"/>
            <a:ext cx="2862318" cy="38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24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Team-rum – faglig sparring 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63" y="1973075"/>
            <a:ext cx="5684581" cy="4263436"/>
          </a:xfr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7047C-3160-4C8E-9D21-1F956F5ED572}" type="slidenum">
              <a:rPr lang="da-DK" altLang="da-DK" smtClean="0"/>
              <a:pPr/>
              <a:t>25</a:t>
            </a:fld>
            <a:endParaRPr lang="da-DK" alt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43B6CFF-C7B4-4C44-9E43-7CB66A920491}" type="datetime1">
              <a:rPr lang="da-DK" altLang="da-DK" smtClean="0"/>
              <a:pPr/>
              <a:t>13-09-2017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103707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Logistik-tavler skaber overblik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63" y="1962076"/>
            <a:ext cx="5700381" cy="4275286"/>
          </a:xfr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7047C-3160-4C8E-9D21-1F956F5ED572}" type="slidenum">
              <a:rPr lang="da-DK" altLang="da-DK" smtClean="0"/>
              <a:pPr/>
              <a:t>26</a:t>
            </a:fld>
            <a:endParaRPr lang="da-DK" alt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43B6CFF-C7B4-4C44-9E43-7CB66A920491}" type="datetime1">
              <a:rPr lang="da-DK" altLang="da-DK" smtClean="0"/>
              <a:pPr/>
              <a:t>13-09-2017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0734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B199-91FA-45CE-884E-944FB9DAC63E}" type="slidenum">
              <a:rPr lang="da-DK" altLang="da-DK">
                <a:solidFill>
                  <a:srgbClr val="000000"/>
                </a:solidFill>
              </a:rPr>
              <a:pPr/>
              <a:t>27</a:t>
            </a:fld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2D0E3BF-A86D-4620-BA54-FEAE8BDB7706}" type="datetime1">
              <a:rPr lang="da-DK" altLang="da-DK">
                <a:solidFill>
                  <a:srgbClr val="808080"/>
                </a:solidFill>
              </a:rPr>
              <a:pPr/>
              <a:t>13-09-2017</a:t>
            </a:fld>
            <a:endParaRPr lang="da-DK" altLang="da-DK">
              <a:solidFill>
                <a:srgbClr val="808080"/>
              </a:solidFill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 smtClean="0"/>
              <a:t>Den Syddanske forbedringsmodel </a:t>
            </a:r>
            <a:endParaRPr lang="da-DK" altLang="da-DK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588" y="1916832"/>
            <a:ext cx="8013700" cy="3820393"/>
          </a:xfrm>
        </p:spPr>
        <p:txBody>
          <a:bodyPr/>
          <a:lstStyle/>
          <a:p>
            <a:r>
              <a:rPr lang="da-DK" altLang="da-DK" dirty="0" smtClean="0"/>
              <a:t>Forbedringsarbejdet </a:t>
            </a:r>
            <a:r>
              <a:rPr lang="da-DK" altLang="da-DK" dirty="0"/>
              <a:t>tager udgangspunkt i en metode udviklet på </a:t>
            </a:r>
            <a:r>
              <a:rPr lang="da-DK" altLang="da-DK" b="1" dirty="0"/>
              <a:t>Virginia Mason Medical Center</a:t>
            </a:r>
            <a:r>
              <a:rPr lang="da-DK" altLang="da-DK" dirty="0"/>
              <a:t> i Seattle tilbage i 2003. </a:t>
            </a:r>
            <a:endParaRPr lang="da-DK" altLang="da-DK" dirty="0" smtClean="0"/>
          </a:p>
          <a:p>
            <a:r>
              <a:rPr lang="da-DK" altLang="da-DK" dirty="0" smtClean="0"/>
              <a:t>Workshopuger </a:t>
            </a:r>
            <a:r>
              <a:rPr lang="da-DK" altLang="da-DK" dirty="0"/>
              <a:t>er en </a:t>
            </a:r>
            <a:r>
              <a:rPr lang="da-DK" altLang="da-DK" b="1" dirty="0"/>
              <a:t>del af forbedringsarbejdet </a:t>
            </a:r>
            <a:r>
              <a:rPr lang="da-DK" altLang="da-DK" dirty="0"/>
              <a:t>på SVS/ i Region Syddanmark. </a:t>
            </a:r>
          </a:p>
          <a:p>
            <a:r>
              <a:rPr lang="da-DK" altLang="da-DK" dirty="0" smtClean="0"/>
              <a:t>Udgangspunktet </a:t>
            </a:r>
            <a:r>
              <a:rPr lang="da-DK" altLang="da-DK" dirty="0"/>
              <a:t>var/er at </a:t>
            </a:r>
            <a:r>
              <a:rPr lang="da-DK" altLang="da-DK" b="1" dirty="0"/>
              <a:t>forbedre den patient oplevede behandling og kvalitet</a:t>
            </a:r>
            <a:r>
              <a:rPr lang="da-DK" altLang="da-DK" dirty="0"/>
              <a:t> inden for de eksisterende økonomiske rammer. </a:t>
            </a:r>
            <a:endParaRPr lang="da-DK" altLang="da-DK" dirty="0" smtClean="0"/>
          </a:p>
          <a:p>
            <a:r>
              <a:rPr lang="da-DK" altLang="da-DK" dirty="0" smtClean="0"/>
              <a:t>Hensigten </a:t>
            </a:r>
            <a:r>
              <a:rPr lang="da-DK" altLang="da-DK" dirty="0"/>
              <a:t>var/er </a:t>
            </a:r>
            <a:r>
              <a:rPr lang="da-DK" altLang="da-DK" b="1" dirty="0"/>
              <a:t>at tilrettelægge arbejdet således at ”spild/overflødige opgaver” fjernes </a:t>
            </a:r>
            <a:r>
              <a:rPr lang="da-DK" altLang="da-DK" dirty="0"/>
              <a:t>og der bliver mere reel tid til </a:t>
            </a:r>
            <a:r>
              <a:rPr lang="da-DK" altLang="da-DK" dirty="0" smtClean="0"/>
              <a:t>patientbehandlingen. </a:t>
            </a:r>
          </a:p>
          <a:p>
            <a:r>
              <a:rPr lang="da-DK" altLang="da-DK" dirty="0"/>
              <a:t>S</a:t>
            </a:r>
            <a:r>
              <a:rPr lang="da-DK" altLang="da-DK" dirty="0" smtClean="0"/>
              <a:t>tørre </a:t>
            </a:r>
            <a:r>
              <a:rPr lang="da-DK" altLang="da-DK" b="1" dirty="0"/>
              <a:t>arbejdsglæde</a:t>
            </a:r>
            <a:r>
              <a:rPr lang="da-DK" altLang="da-DK" dirty="0"/>
              <a:t> for personalet. </a:t>
            </a:r>
          </a:p>
        </p:txBody>
      </p:sp>
    </p:spTree>
    <p:extLst>
      <p:ext uri="{BB962C8B-B14F-4D97-AF65-F5344CB8AC3E}">
        <p14:creationId xmlns:p14="http://schemas.microsoft.com/office/powerpoint/2010/main" val="172081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Bespisningskoncept – ingen faste tider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6184" y="2585711"/>
            <a:ext cx="3714671" cy="2786002"/>
          </a:xfr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7047C-3160-4C8E-9D21-1F956F5ED572}" type="slidenum">
              <a:rPr lang="da-DK" altLang="da-DK" smtClean="0"/>
              <a:pPr/>
              <a:t>28</a:t>
            </a:fld>
            <a:endParaRPr lang="da-DK" alt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43B6CFF-C7B4-4C44-9E43-7CB66A920491}" type="datetime1">
              <a:rPr lang="da-DK" altLang="da-DK" smtClean="0"/>
              <a:pPr/>
              <a:t>13-09-2017</a:t>
            </a:fld>
            <a:endParaRPr lang="da-DK" alt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488" y="2585710"/>
            <a:ext cx="3714670" cy="2786003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75" y="2243858"/>
            <a:ext cx="2420555" cy="181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98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Vejvisning 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76" y="965295"/>
            <a:ext cx="4745566" cy="3559175"/>
          </a:xfr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7047C-3160-4C8E-9D21-1F956F5ED572}" type="slidenum">
              <a:rPr lang="da-DK" altLang="da-DK" smtClean="0"/>
              <a:pPr/>
              <a:t>29</a:t>
            </a:fld>
            <a:endParaRPr lang="da-DK" alt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43B6CFF-C7B4-4C44-9E43-7CB66A920491}" type="datetime1">
              <a:rPr lang="da-DK" altLang="da-DK" smtClean="0"/>
              <a:pPr/>
              <a:t>13-09-2017</a:t>
            </a:fld>
            <a:endParaRPr lang="da-DK" altLang="da-DK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78" y="2264664"/>
            <a:ext cx="4895512" cy="367011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00" y="4077072"/>
            <a:ext cx="3198917" cy="239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3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5D40F7-83DB-46F9-B439-D17898A24006}" type="slidenum">
              <a:rPr lang="da-DK" altLang="da-DK" smtClean="0"/>
              <a:pPr>
                <a:defRPr/>
              </a:pPr>
              <a:t>3</a:t>
            </a:fld>
            <a:endParaRPr lang="da-DK" alt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DD98364-712C-4D37-A327-F3990A7936CF}" type="datetime1">
              <a:rPr lang="da-DK" altLang="da-DK" smtClean="0"/>
              <a:pPr>
                <a:defRPr/>
              </a:pPr>
              <a:t>13-09-2017</a:t>
            </a:fld>
            <a:endParaRPr lang="da-DK" alt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057" y="1909484"/>
            <a:ext cx="6185303" cy="4391565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764704"/>
            <a:ext cx="2883658" cy="1920406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3523301" y="781865"/>
            <a:ext cx="43581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400" dirty="0" smtClean="0"/>
              <a:t>Indvielse af FAM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405792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kern="0" dirty="0">
                <a:solidFill>
                  <a:srgbClr val="000000"/>
                </a:solidFill>
              </a:rPr>
              <a:t>Tak for opmærksomheden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2148597"/>
            <a:ext cx="2664296" cy="3756108"/>
          </a:xfrm>
          <a:prstGeom prst="rect">
            <a:avLst/>
          </a:prstGeo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7047C-3160-4C8E-9D21-1F956F5ED572}" type="slidenum">
              <a:rPr lang="da-DK" altLang="da-DK" smtClean="0"/>
              <a:pPr/>
              <a:t>30</a:t>
            </a:fld>
            <a:endParaRPr lang="da-DK" alt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43B6CFF-C7B4-4C44-9E43-7CB66A920491}" type="datetime1">
              <a:rPr lang="da-DK" altLang="da-DK" smtClean="0"/>
              <a:pPr/>
              <a:t>13-09-2017</a:t>
            </a:fld>
            <a:endParaRPr lang="da-DK" alt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2564904"/>
            <a:ext cx="3096125" cy="333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2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Fælles Akutmodtagelsen, </a:t>
            </a:r>
            <a:br>
              <a:rPr lang="da-DK" dirty="0" smtClean="0"/>
            </a:br>
            <a:r>
              <a:rPr lang="da-DK" dirty="0" smtClean="0"/>
              <a:t>Sydvestjysk Sygehus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Fakta om FAM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dirty="0" smtClean="0"/>
              <a:t>Udgør 6.500 m2, gennemført i 3 etaper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dirty="0" smtClean="0"/>
              <a:t>63 en-sengs stuer – fordelt på 5 teams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dirty="0" smtClean="0"/>
              <a:t>4 Akutstuer til traumer, Hjertestop, Akutkald, </a:t>
            </a:r>
            <a:r>
              <a:rPr lang="da-DK" dirty="0" err="1" smtClean="0"/>
              <a:t>trombolyse</a:t>
            </a:r>
            <a:r>
              <a:rPr lang="da-DK" dirty="0" smtClean="0"/>
              <a:t> o.a.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dirty="0" smtClean="0"/>
              <a:t>Røntgen, CT-scanner samt flere </a:t>
            </a:r>
            <a:r>
              <a:rPr lang="da-DK" dirty="0" err="1" smtClean="0"/>
              <a:t>Ultralydscanner</a:t>
            </a:r>
            <a:endParaRPr lang="da-DK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a-DK" dirty="0" smtClean="0"/>
              <a:t>Behandlerteam (skadestue) 7 undersøgelsesstuer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dirty="0" smtClean="0"/>
              <a:t>Regionens Skadevisitering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Pris: kr. 100 mio.  - Udstyr: kr. 40 mio.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7047C-3160-4C8E-9D21-1F956F5ED572}" type="slidenum">
              <a:rPr lang="da-DK" altLang="da-DK" smtClean="0"/>
              <a:pPr/>
              <a:t>4</a:t>
            </a:fld>
            <a:endParaRPr lang="da-DK" alt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43B6CFF-C7B4-4C44-9E43-7CB66A920491}" type="datetime1">
              <a:rPr lang="da-DK" altLang="da-DK" smtClean="0"/>
              <a:pPr/>
              <a:t>13-09-2017</a:t>
            </a:fld>
            <a:endParaRPr lang="da-DK" alt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445" y="673682"/>
            <a:ext cx="2699792" cy="20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5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Pladsholder til diasnumm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F0471D-8BB9-4B57-9A76-96B9007F778E}" type="slidenum">
              <a:rPr lang="da-DK" altLang="da-DK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da-DK" altLang="da-DK" sz="1300" smtClean="0">
              <a:solidFill>
                <a:srgbClr val="000000"/>
              </a:solidFill>
            </a:endParaRPr>
          </a:p>
        </p:txBody>
      </p:sp>
      <p:sp>
        <p:nvSpPr>
          <p:cNvPr id="97283" name="Pladsholder til dato 2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35025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5025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5025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5025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5025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7437A1-BFCF-4906-A24F-86BB3CC0D98F}" type="datetime1">
              <a:rPr lang="da-DK" altLang="da-DK" sz="900" smtClean="0">
                <a:solidFill>
                  <a:srgbClr val="808080"/>
                </a:solidFill>
              </a:rPr>
              <a:pPr>
                <a:spcBef>
                  <a:spcPct val="0"/>
                </a:spcBef>
                <a:buFontTx/>
                <a:buNone/>
              </a:pPr>
              <a:t>13-09-2017</a:t>
            </a:fld>
            <a:endParaRPr lang="da-DK" altLang="da-DK" sz="900" smtClean="0">
              <a:solidFill>
                <a:srgbClr val="808080"/>
              </a:solidFill>
            </a:endParaRPr>
          </a:p>
        </p:txBody>
      </p:sp>
      <p:sp>
        <p:nvSpPr>
          <p:cNvPr id="97284" name="Pladsholder til diasnummer 3"/>
          <p:cNvSpPr txBox="1">
            <a:spLocks noGrp="1"/>
          </p:cNvSpPr>
          <p:nvPr/>
        </p:nvSpPr>
        <p:spPr bwMode="auto">
          <a:xfrm>
            <a:off x="8699500" y="3314700"/>
            <a:ext cx="492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/>
          <a:lstStyle>
            <a:lvl1pPr defTabSz="873125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7FE28DA-1048-44E7-9547-E564F8C81373}" type="slidenum">
              <a:rPr lang="da-DK" altLang="da-DK" sz="1300" smtClean="0">
                <a:solidFill>
                  <a:srgbClr val="000000"/>
                </a:solidFill>
              </a:rPr>
              <a:pPr algn="ctr">
                <a:spcBef>
                  <a:spcPct val="0"/>
                </a:spcBef>
                <a:buFontTx/>
                <a:buNone/>
              </a:pPr>
              <a:t>5</a:t>
            </a:fld>
            <a:endParaRPr lang="da-DK" altLang="da-DK" sz="1300" smtClean="0">
              <a:solidFill>
                <a:srgbClr val="000000"/>
              </a:solidFill>
            </a:endParaRPr>
          </a:p>
        </p:txBody>
      </p:sp>
      <p:sp>
        <p:nvSpPr>
          <p:cNvPr id="97285" name="Pladsholder til dato 4"/>
          <p:cNvSpPr txBox="1">
            <a:spLocks noGrp="1"/>
          </p:cNvSpPr>
          <p:nvPr/>
        </p:nvSpPr>
        <p:spPr bwMode="auto">
          <a:xfrm>
            <a:off x="1617663" y="6359525"/>
            <a:ext cx="18891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66" tIns="41733" rIns="83466" bIns="41733"/>
          <a:lstStyle>
            <a:lvl1pPr defTabSz="835025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5025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5025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5025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5025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2689FB09-1EB7-4C4D-8926-DBF45D7DB0C4}" type="datetime1">
              <a:rPr lang="da-DK" altLang="da-DK" sz="900" smtClean="0">
                <a:solidFill>
                  <a:srgbClr val="808080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13-09-2017</a:t>
            </a:fld>
            <a:endParaRPr lang="da-DK" altLang="da-DK" sz="900" smtClean="0">
              <a:solidFill>
                <a:srgbClr val="808080"/>
              </a:solidFill>
            </a:endParaRPr>
          </a:p>
        </p:txBody>
      </p:sp>
      <p:sp>
        <p:nvSpPr>
          <p:cNvPr id="972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6588" y="827088"/>
            <a:ext cx="7713662" cy="1017587"/>
          </a:xfrm>
        </p:spPr>
        <p:txBody>
          <a:bodyPr/>
          <a:lstStyle/>
          <a:p>
            <a:pPr eaLnBrk="1" hangingPunct="1"/>
            <a:r>
              <a:rPr lang="da-DK" altLang="da-DK" smtClean="0"/>
              <a:t>Fælles Akut Modtagelse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altLang="da-DK" dirty="0" smtClean="0"/>
              <a:t>12.000 medicinske patienter</a:t>
            </a:r>
          </a:p>
          <a:p>
            <a:pPr eaLnBrk="1" hangingPunct="1">
              <a:defRPr/>
            </a:pPr>
            <a:r>
              <a:rPr lang="da-DK" altLang="da-DK" dirty="0"/>
              <a:t>9</a:t>
            </a:r>
            <a:r>
              <a:rPr lang="da-DK" altLang="da-DK" dirty="0" smtClean="0"/>
              <a:t>.000 kirurgiske patienter</a:t>
            </a:r>
          </a:p>
          <a:p>
            <a:pPr eaLnBrk="1" hangingPunct="1">
              <a:defRPr/>
            </a:pPr>
            <a:r>
              <a:rPr lang="da-DK" altLang="da-DK" dirty="0" smtClean="0"/>
              <a:t>30.000 skader?</a:t>
            </a:r>
          </a:p>
          <a:p>
            <a:pPr eaLnBrk="1" hangingPunct="1">
              <a:defRPr/>
            </a:pPr>
            <a:r>
              <a:rPr lang="da-DK" altLang="da-DK" dirty="0" smtClean="0"/>
              <a:t>I alt 51.000 patienter</a:t>
            </a:r>
          </a:p>
          <a:p>
            <a:pPr eaLnBrk="1" hangingPunct="1">
              <a:defRPr/>
            </a:pPr>
            <a:r>
              <a:rPr lang="da-DK" altLang="da-DK" dirty="0" smtClean="0"/>
              <a:t>63 FAM-senge</a:t>
            </a:r>
          </a:p>
          <a:p>
            <a:pPr marL="0" indent="0" eaLnBrk="1" hangingPunct="1">
              <a:buFontTx/>
              <a:buNone/>
              <a:defRPr/>
            </a:pPr>
            <a:endParaRPr lang="da-DK" altLang="da-DK" dirty="0" smtClean="0"/>
          </a:p>
          <a:p>
            <a:pPr eaLnBrk="1" hangingPunct="1">
              <a:defRPr/>
            </a:pPr>
            <a:r>
              <a:rPr lang="da-DK" altLang="da-DK" dirty="0" smtClean="0"/>
              <a:t>Gennemsnitlig liggetid 1 døgn</a:t>
            </a:r>
          </a:p>
          <a:p>
            <a:pPr eaLnBrk="1" hangingPunct="1">
              <a:defRPr/>
            </a:pPr>
            <a:endParaRPr lang="da-DK" altLang="da-DK" dirty="0" smtClean="0"/>
          </a:p>
          <a:p>
            <a:pPr marL="0" indent="0" eaLnBrk="1" hangingPunct="1">
              <a:buFontTx/>
              <a:buNone/>
              <a:defRPr/>
            </a:pPr>
            <a:r>
              <a:rPr lang="da-DK" altLang="da-DK" dirty="0"/>
              <a:t> </a:t>
            </a:r>
            <a:r>
              <a:rPr lang="da-DK" altLang="da-DK" dirty="0" smtClean="0"/>
              <a:t>                             Ca. 220 medarbejdere</a:t>
            </a:r>
          </a:p>
          <a:p>
            <a:pPr eaLnBrk="1" hangingPunct="1">
              <a:defRPr/>
            </a:pPr>
            <a:endParaRPr lang="da-DK" altLang="da-DK" dirty="0" smtClean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06" y="1999654"/>
            <a:ext cx="3506788" cy="26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6" name="Objekt 4"/>
          <p:cNvGraphicFramePr>
            <a:graphicFrameLocks noChangeAspect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Acrobat Document" r:id="rId3" imgW="0" imgH="0" progId="AcroExch.Document.11">
                  <p:embed/>
                </p:oleObj>
              </mc:Choice>
              <mc:Fallback>
                <p:oleObj name="Acrobat Document" r:id="rId3" imgW="0" imgH="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74788"/>
            <a:ext cx="7777162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Rektangel 8"/>
          <p:cNvSpPr>
            <a:spLocks noChangeArrowheads="1"/>
          </p:cNvSpPr>
          <p:nvPr/>
        </p:nvSpPr>
        <p:spPr bwMode="auto">
          <a:xfrm>
            <a:off x="2555875" y="4221163"/>
            <a:ext cx="2520950" cy="611187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a-DK" altLang="da-DK" sz="2400" smtClean="0">
              <a:solidFill>
                <a:srgbClr val="000000"/>
              </a:solidFill>
            </a:endParaRPr>
          </a:p>
        </p:txBody>
      </p:sp>
      <p:sp>
        <p:nvSpPr>
          <p:cNvPr id="98309" name="Titel 12"/>
          <p:cNvSpPr>
            <a:spLocks noGrp="1"/>
          </p:cNvSpPr>
          <p:nvPr>
            <p:ph type="title"/>
          </p:nvPr>
        </p:nvSpPr>
        <p:spPr>
          <a:xfrm>
            <a:off x="395288" y="620713"/>
            <a:ext cx="7248525" cy="590550"/>
          </a:xfrm>
        </p:spPr>
        <p:txBody>
          <a:bodyPr/>
          <a:lstStyle/>
          <a:p>
            <a:pPr eaLnBrk="1" hangingPunct="1"/>
            <a:r>
              <a:rPr lang="da-DK" altLang="da-DK" smtClean="0"/>
              <a:t>Teams</a:t>
            </a:r>
          </a:p>
        </p:txBody>
      </p:sp>
      <p:sp>
        <p:nvSpPr>
          <p:cNvPr id="98310" name="Tekstboks 1"/>
          <p:cNvSpPr txBox="1">
            <a:spLocks noChangeArrowheads="1"/>
          </p:cNvSpPr>
          <p:nvPr/>
        </p:nvSpPr>
        <p:spPr bwMode="auto">
          <a:xfrm>
            <a:off x="7019925" y="765175"/>
            <a:ext cx="18002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da-DK" altLang="da-DK" sz="1800" smtClean="0">
                <a:solidFill>
                  <a:srgbClr val="000000"/>
                </a:solidFill>
              </a:rPr>
              <a:t>PAM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da-DK" altLang="da-DK" sz="1800" smtClean="0">
                <a:solidFill>
                  <a:srgbClr val="000000"/>
                </a:solidFill>
              </a:rPr>
              <a:t>BAM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da-DK" altLang="da-DK" sz="1800" smtClean="0">
                <a:solidFill>
                  <a:srgbClr val="000000"/>
                </a:solidFill>
              </a:rPr>
              <a:t>Rød zone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da-DK" altLang="da-DK" sz="1800" smtClean="0">
                <a:solidFill>
                  <a:srgbClr val="000000"/>
                </a:solidFill>
              </a:rPr>
              <a:t>Team 1-5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da-DK" altLang="da-DK" sz="1800" smtClean="0">
                <a:solidFill>
                  <a:srgbClr val="000000"/>
                </a:solidFill>
              </a:rPr>
              <a:t>Behandlerspor/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da-DK" altLang="da-DK" sz="1800" smtClean="0">
                <a:solidFill>
                  <a:srgbClr val="000000"/>
                </a:solidFill>
              </a:rPr>
              <a:t>Lægevagt</a:t>
            </a:r>
          </a:p>
        </p:txBody>
      </p:sp>
      <p:sp>
        <p:nvSpPr>
          <p:cNvPr id="98311" name="Rektangel 7"/>
          <p:cNvSpPr>
            <a:spLocks noChangeArrowheads="1"/>
          </p:cNvSpPr>
          <p:nvPr/>
        </p:nvSpPr>
        <p:spPr bwMode="auto">
          <a:xfrm>
            <a:off x="5049838" y="4849813"/>
            <a:ext cx="890587" cy="1441450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a-DK" altLang="da-DK" sz="2400" smtClean="0">
              <a:solidFill>
                <a:srgbClr val="000000"/>
              </a:solidFill>
            </a:endParaRPr>
          </a:p>
        </p:txBody>
      </p:sp>
      <p:sp>
        <p:nvSpPr>
          <p:cNvPr id="98312" name="Rektangel 9"/>
          <p:cNvSpPr>
            <a:spLocks noChangeArrowheads="1"/>
          </p:cNvSpPr>
          <p:nvPr/>
        </p:nvSpPr>
        <p:spPr bwMode="auto">
          <a:xfrm>
            <a:off x="5832475" y="3551238"/>
            <a:ext cx="2519363" cy="612775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a-DK" altLang="da-DK" sz="2400" smtClean="0">
              <a:solidFill>
                <a:srgbClr val="000000"/>
              </a:solidFill>
            </a:endParaRPr>
          </a:p>
        </p:txBody>
      </p:sp>
      <p:sp>
        <p:nvSpPr>
          <p:cNvPr id="98313" name="Rektangel 10"/>
          <p:cNvSpPr>
            <a:spLocks noChangeArrowheads="1"/>
          </p:cNvSpPr>
          <p:nvPr/>
        </p:nvSpPr>
        <p:spPr bwMode="auto">
          <a:xfrm>
            <a:off x="5818188" y="4181475"/>
            <a:ext cx="2519362" cy="611188"/>
          </a:xfrm>
          <a:prstGeom prst="rect">
            <a:avLst/>
          </a:prstGeom>
          <a:solidFill>
            <a:srgbClr val="7030A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a-DK" altLang="da-DK" sz="2400" smtClean="0">
              <a:solidFill>
                <a:srgbClr val="000000"/>
              </a:solidFill>
            </a:endParaRPr>
          </a:p>
        </p:txBody>
      </p:sp>
      <p:sp>
        <p:nvSpPr>
          <p:cNvPr id="98314" name="Rektangel 11"/>
          <p:cNvSpPr>
            <a:spLocks noChangeArrowheads="1"/>
          </p:cNvSpPr>
          <p:nvPr/>
        </p:nvSpPr>
        <p:spPr bwMode="auto">
          <a:xfrm>
            <a:off x="2944813" y="2133600"/>
            <a:ext cx="2519362" cy="611188"/>
          </a:xfrm>
          <a:prstGeom prst="rect">
            <a:avLst/>
          </a:prstGeom>
          <a:solidFill>
            <a:srgbClr val="00B05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a-DK" altLang="da-DK" sz="2400" smtClean="0">
              <a:solidFill>
                <a:srgbClr val="000000"/>
              </a:solidFill>
            </a:endParaRPr>
          </a:p>
        </p:txBody>
      </p:sp>
      <p:sp>
        <p:nvSpPr>
          <p:cNvPr id="98315" name="Rektangel 13"/>
          <p:cNvSpPr>
            <a:spLocks noChangeArrowheads="1"/>
          </p:cNvSpPr>
          <p:nvPr/>
        </p:nvSpPr>
        <p:spPr bwMode="auto">
          <a:xfrm>
            <a:off x="2555875" y="3568700"/>
            <a:ext cx="2520950" cy="612775"/>
          </a:xfrm>
          <a:prstGeom prst="rect">
            <a:avLst/>
          </a:prstGeom>
          <a:solidFill>
            <a:srgbClr val="0070C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a-DK" altLang="da-DK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9875"/>
            <a:ext cx="7200900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7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MUCK – UP og brugerinddragelse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2996952"/>
            <a:ext cx="4644008" cy="3483006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442756" cy="258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el 3"/>
          <p:cNvSpPr>
            <a:spLocks noGrp="1"/>
          </p:cNvSpPr>
          <p:nvPr>
            <p:ph type="ctrTitle" idx="4294967295"/>
          </p:nvPr>
        </p:nvSpPr>
        <p:spPr>
          <a:xfrm>
            <a:off x="2303463" y="188913"/>
            <a:ext cx="5364162" cy="885825"/>
          </a:xfrm>
        </p:spPr>
        <p:txBody>
          <a:bodyPr/>
          <a:lstStyle/>
          <a:p>
            <a:pPr eaLnBrk="1" hangingPunct="1"/>
            <a:r>
              <a:rPr lang="da-DK" altLang="da-DK" sz="2800" smtClean="0"/>
              <a:t>Principper i FAM</a:t>
            </a:r>
          </a:p>
        </p:txBody>
      </p:sp>
      <p:sp>
        <p:nvSpPr>
          <p:cNvPr id="101379" name="Undertitel 4"/>
          <p:cNvSpPr>
            <a:spLocks noGrp="1"/>
          </p:cNvSpPr>
          <p:nvPr>
            <p:ph type="subTitle" sz="quarter" idx="4294967295"/>
          </p:nvPr>
        </p:nvSpPr>
        <p:spPr>
          <a:xfrm>
            <a:off x="395288" y="1125538"/>
            <a:ext cx="7866062" cy="3413125"/>
          </a:xfrm>
        </p:spPr>
        <p:txBody>
          <a:bodyPr/>
          <a:lstStyle/>
          <a:p>
            <a:pPr marL="487363" indent="-487363" eaLnBrk="1" hangingPunct="1">
              <a:lnSpc>
                <a:spcPct val="80000"/>
              </a:lnSpc>
              <a:spcAft>
                <a:spcPct val="20000"/>
              </a:spcAft>
            </a:pPr>
            <a:r>
              <a:rPr lang="da-DK" altLang="da-DK" sz="1600" smtClean="0"/>
              <a:t>Umiddelbar visitation/triage</a:t>
            </a:r>
          </a:p>
          <a:p>
            <a:pPr marL="487363" indent="-487363" eaLnBrk="1" hangingPunct="1">
              <a:lnSpc>
                <a:spcPct val="80000"/>
              </a:lnSpc>
              <a:spcAft>
                <a:spcPct val="20000"/>
              </a:spcAft>
            </a:pPr>
            <a:endParaRPr lang="da-DK" altLang="da-DK" sz="1600" smtClean="0"/>
          </a:p>
          <a:p>
            <a:pPr marL="487363" indent="-487363" eaLnBrk="1" hangingPunct="1">
              <a:lnSpc>
                <a:spcPct val="80000"/>
              </a:lnSpc>
              <a:spcAft>
                <a:spcPct val="20000"/>
              </a:spcAft>
            </a:pPr>
            <a:r>
              <a:rPr lang="da-DK" altLang="da-DK" sz="1600" smtClean="0"/>
              <a:t>Udredning og behandling i speciallægeledede teams</a:t>
            </a:r>
          </a:p>
          <a:p>
            <a:pPr marL="487363" indent="-487363" eaLnBrk="1" hangingPunct="1">
              <a:lnSpc>
                <a:spcPct val="80000"/>
              </a:lnSpc>
              <a:spcAft>
                <a:spcPct val="20000"/>
              </a:spcAft>
            </a:pPr>
            <a:endParaRPr lang="da-DK" altLang="da-DK" sz="1600" smtClean="0"/>
          </a:p>
          <a:p>
            <a:pPr marL="487363" indent="-487363" eaLnBrk="1" hangingPunct="1">
              <a:lnSpc>
                <a:spcPct val="80000"/>
              </a:lnSpc>
              <a:spcAft>
                <a:spcPct val="20000"/>
              </a:spcAft>
            </a:pPr>
            <a:r>
              <a:rPr lang="da-DK" altLang="da-DK" sz="1600" smtClean="0"/>
              <a:t>Standardiserede tidsstyrede patientforløb – Akutpakker ½ + 4 timer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FontTx/>
              <a:buChar char="-"/>
            </a:pPr>
            <a:r>
              <a:rPr lang="da-DK" altLang="da-DK" sz="1600" smtClean="0"/>
              <a:t>som kan understøtte flowet samt ensartet kvalitet i udredningen og behandling af patienterne</a:t>
            </a:r>
          </a:p>
          <a:p>
            <a:pPr marL="487363" indent="-487363" eaLnBrk="1" hangingPunct="1">
              <a:lnSpc>
                <a:spcPct val="80000"/>
              </a:lnSpc>
              <a:spcAft>
                <a:spcPct val="20000"/>
              </a:spcAft>
            </a:pPr>
            <a:endParaRPr lang="da-DK" altLang="da-DK" sz="1600" smtClean="0"/>
          </a:p>
          <a:p>
            <a:pPr marL="487363" indent="-487363" eaLnBrk="1" hangingPunct="1">
              <a:lnSpc>
                <a:spcPct val="80000"/>
              </a:lnSpc>
              <a:spcAft>
                <a:spcPct val="20000"/>
              </a:spcAft>
            </a:pPr>
            <a:r>
              <a:rPr lang="da-DK" altLang="da-DK" sz="1600" smtClean="0"/>
              <a:t>Schweizerknivsprincippet  </a:t>
            </a:r>
          </a:p>
          <a:p>
            <a:pPr marL="487363" indent="-487363"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da-DK" altLang="da-DK" sz="1600" smtClean="0"/>
              <a:t>	-  ”patientnær mobil teknologi”: alle redskaber skal være lige ved hånden</a:t>
            </a:r>
          </a:p>
          <a:p>
            <a:pPr marL="487363" indent="-487363" eaLnBrk="1" hangingPunct="1">
              <a:lnSpc>
                <a:spcPct val="80000"/>
              </a:lnSpc>
              <a:spcAft>
                <a:spcPct val="20000"/>
              </a:spcAft>
            </a:pPr>
            <a:endParaRPr lang="da-DK" altLang="da-DK" sz="1600" smtClean="0"/>
          </a:p>
          <a:p>
            <a:pPr marL="487363" indent="-487363" eaLnBrk="1" hangingPunct="1">
              <a:lnSpc>
                <a:spcPct val="80000"/>
              </a:lnSpc>
              <a:spcAft>
                <a:spcPct val="20000"/>
              </a:spcAft>
            </a:pPr>
            <a:r>
              <a:rPr lang="da-DK" altLang="da-DK" sz="1600" smtClean="0"/>
              <a:t>Stafetmetoden 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da-DK" altLang="da-DK" sz="1600" smtClean="0"/>
              <a:t>Altid diagnose og plan før overlevering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da-DK" altLang="da-DK" sz="1600" smtClean="0"/>
              <a:t>Fokus på patientsikkerhed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endParaRPr lang="da-DK" altLang="da-DK" sz="1600" smtClean="0"/>
          </a:p>
          <a:p>
            <a:pPr marL="487363" indent="-487363" eaLnBrk="1" hangingPunct="1">
              <a:lnSpc>
                <a:spcPct val="80000"/>
              </a:lnSpc>
              <a:spcAft>
                <a:spcPct val="20000"/>
              </a:spcAft>
            </a:pPr>
            <a:r>
              <a:rPr lang="da-DK" altLang="da-DK" sz="1600" smtClean="0"/>
              <a:t>I FAM skal der være fokus på uddannelse, da FAM byder på et stort uddannelsespotentiale</a:t>
            </a:r>
          </a:p>
          <a:p>
            <a:pPr marL="487363" indent="-487363"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endParaRPr lang="da-DK" altLang="da-DK" sz="1600" smtClean="0"/>
          </a:p>
          <a:p>
            <a:pPr marL="487363" indent="-487363" eaLnBrk="1" hangingPunct="1">
              <a:lnSpc>
                <a:spcPct val="80000"/>
              </a:lnSpc>
              <a:spcAft>
                <a:spcPct val="20000"/>
              </a:spcAft>
            </a:pPr>
            <a:r>
              <a:rPr lang="da-DK" altLang="da-DK" sz="1600" smtClean="0"/>
              <a:t>Forskningspligt og systematisk dataindsamling</a:t>
            </a:r>
          </a:p>
          <a:p>
            <a:pPr marL="487363" indent="-487363" eaLnBrk="1" hangingPunct="1">
              <a:lnSpc>
                <a:spcPct val="80000"/>
              </a:lnSpc>
              <a:spcAft>
                <a:spcPct val="20000"/>
              </a:spcAft>
            </a:pPr>
            <a:endParaRPr lang="da-DK" altLang="da-DK" sz="1600" smtClean="0"/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endParaRPr lang="da-DK" altLang="da-DK" sz="1300" smtClean="0"/>
          </a:p>
        </p:txBody>
      </p:sp>
      <p:pic>
        <p:nvPicPr>
          <p:cNvPr id="101380" name="Picture 8" descr="http://www.nielshaahr.dk/Speciale/stafet%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4437063"/>
            <a:ext cx="124460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Picture 6" descr="http://www.gain-weight-muscle-fast.com/image-files/stopwat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75020">
            <a:off x="7362825" y="935038"/>
            <a:ext cx="142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Picture 4" descr="http://www.timeconsulting.com.au/web/images/swissArmyKnif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2852738"/>
            <a:ext cx="114141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5414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Æblehaven">
  <a:themeElements>
    <a:clrScheme name="Æblehave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Æbleha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Æblehave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Æblehave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Æblehave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Æblehave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Æblehav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Æblehav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Æblehav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nghøj">
  <a:themeElements>
    <a:clrScheme name="Tinghøj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inghøj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nghøj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nghøj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nghøj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nghøj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nghøj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nghøj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nghøj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Æblehaven">
  <a:themeElements>
    <a:clrScheme name="Æblehave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Æbleha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Æblehave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Æblehave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Æblehave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Æblehave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Æblehav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Æblehav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Æblehav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Tinghøj">
  <a:themeElements>
    <a:clrScheme name="Tinghøj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inghøj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nghøj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nghøj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nghøj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nghøj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nghøj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nghøj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nghøj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Region Syddanmark">
  <a:themeElements>
    <a:clrScheme name="Region Syddanmar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egion Syddan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gion Syddanmar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ion Syddanmar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on Syddanmar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on Syddanmar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on Syddanmar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on Syddanmar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on Syddanmar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inghøj">
  <a:themeElements>
    <a:clrScheme name="Tinghøj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inghøj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nghøj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nghøj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nghøj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nghøj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nghøj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nghøj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nghøj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inghøj">
  <a:themeElements>
    <a:clrScheme name="Tinghøj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inghøj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nghøj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nghøj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nghøj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nghøj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nghøj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nghøj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nghøj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owerpoint skabelon med trekant ">
  <a:themeElements>
    <a:clrScheme name="Æblehave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Æbleha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Æblehave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Æblehave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Æblehave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Æblehave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Æblehav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Æblehav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Æblehav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powerpoint_praestentation_SVS[1]</Template>
  <TotalTime>654</TotalTime>
  <Words>605</Words>
  <Application>Microsoft Office PowerPoint</Application>
  <PresentationFormat>Skærmshow (4:3)</PresentationFormat>
  <Paragraphs>197</Paragraphs>
  <Slides>30</Slides>
  <Notes>4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8</vt:i4>
      </vt:variant>
      <vt:variant>
        <vt:lpstr>Integrerede OLE-servere</vt:lpstr>
      </vt:variant>
      <vt:variant>
        <vt:i4>2</vt:i4>
      </vt:variant>
      <vt:variant>
        <vt:lpstr>Slidetitler</vt:lpstr>
      </vt:variant>
      <vt:variant>
        <vt:i4>30</vt:i4>
      </vt:variant>
    </vt:vector>
  </HeadingPairs>
  <TitlesOfParts>
    <vt:vector size="44" baseType="lpstr">
      <vt:lpstr>ＭＳ Ｐゴシック</vt:lpstr>
      <vt:lpstr>Arial</vt:lpstr>
      <vt:lpstr>Verdana</vt:lpstr>
      <vt:lpstr>Wingdings</vt:lpstr>
      <vt:lpstr>Æblehaven</vt:lpstr>
      <vt:lpstr>Tinghøj</vt:lpstr>
      <vt:lpstr>2_Æblehaven</vt:lpstr>
      <vt:lpstr>4_Tinghøj</vt:lpstr>
      <vt:lpstr>1_Region Syddanmark</vt:lpstr>
      <vt:lpstr>1_Tinghøj</vt:lpstr>
      <vt:lpstr>2_Tinghøj</vt:lpstr>
      <vt:lpstr>powerpoint skabelon med trekant </vt:lpstr>
      <vt:lpstr>Acrobat Document</vt:lpstr>
      <vt:lpstr>Visio</vt:lpstr>
      <vt:lpstr>PowerPoint-præsentation</vt:lpstr>
      <vt:lpstr>Sydvestjysk Sygehus - akutsygehus for 225.000 borgere</vt:lpstr>
      <vt:lpstr>PowerPoint-præsentation</vt:lpstr>
      <vt:lpstr>Fælles Akutmodtagelsen,  Sydvestjysk Sygehus</vt:lpstr>
      <vt:lpstr>Fælles Akut Modtagelse</vt:lpstr>
      <vt:lpstr>Teams</vt:lpstr>
      <vt:lpstr>PowerPoint-præsentation</vt:lpstr>
      <vt:lpstr>MUCK – UP og brugerinddragelse</vt:lpstr>
      <vt:lpstr>Principper i FAM</vt:lpstr>
      <vt:lpstr>PowerPoint-præsentation</vt:lpstr>
      <vt:lpstr>PowerPoint-præsentation</vt:lpstr>
      <vt:lpstr>Hvornår kommer de ?</vt:lpstr>
      <vt:lpstr>Hvordan skal det ledes ?</vt:lpstr>
      <vt:lpstr>Driftsledelsen</vt:lpstr>
      <vt:lpstr>Teamlederens opgaver</vt:lpstr>
      <vt:lpstr>Flowmasteren</vt:lpstr>
      <vt:lpstr>Overvejelser når pt. melder sin ankomst:</vt:lpstr>
      <vt:lpstr>”Akut zonen”</vt:lpstr>
      <vt:lpstr>Sengestue – direkte uden overgange</vt:lpstr>
      <vt:lpstr>Standart set-up </vt:lpstr>
      <vt:lpstr>Pårørende på stuen</vt:lpstr>
      <vt:lpstr>Dokumentationsværktøj</vt:lpstr>
      <vt:lpstr>Inddragelse – hvordan?</vt:lpstr>
      <vt:lpstr>Alt indenfor rækkevidde</vt:lpstr>
      <vt:lpstr>Team-rum – faglig sparring </vt:lpstr>
      <vt:lpstr>Logistik-tavler skaber overblik</vt:lpstr>
      <vt:lpstr>Den Syddanske forbedringsmodel </vt:lpstr>
      <vt:lpstr>Bespisningskoncept – ingen faste tider</vt:lpstr>
      <vt:lpstr>Vejvisning </vt:lpstr>
      <vt:lpstr>Tak for opmærksomheden</vt:lpstr>
    </vt:vector>
  </TitlesOfParts>
  <Company>Region Syddanmark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Christian Jørgensen</dc:creator>
  <cp:lastModifiedBy>Julie Schmidt Christensen</cp:lastModifiedBy>
  <cp:revision>23</cp:revision>
  <dcterms:created xsi:type="dcterms:W3CDTF">2017-06-20T06:09:28Z</dcterms:created>
  <dcterms:modified xsi:type="dcterms:W3CDTF">2017-09-13T07:40:38Z</dcterms:modified>
</cp:coreProperties>
</file>