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sldIdLst>
    <p:sldId id="256" r:id="rId2"/>
    <p:sldId id="326" r:id="rId3"/>
    <p:sldId id="351" r:id="rId4"/>
    <p:sldId id="342" r:id="rId5"/>
    <p:sldId id="343" r:id="rId6"/>
    <p:sldId id="344" r:id="rId7"/>
    <p:sldId id="347" r:id="rId8"/>
    <p:sldId id="350" r:id="rId9"/>
    <p:sldId id="349" r:id="rId10"/>
    <p:sldId id="346" r:id="rId11"/>
    <p:sldId id="348" r:id="rId12"/>
    <p:sldId id="345" r:id="rId13"/>
    <p:sldId id="318" r:id="rId14"/>
    <p:sldId id="352" r:id="rId15"/>
    <p:sldId id="353" r:id="rId16"/>
    <p:sldId id="361" r:id="rId17"/>
    <p:sldId id="354" r:id="rId18"/>
    <p:sldId id="355" r:id="rId19"/>
    <p:sldId id="356" r:id="rId20"/>
    <p:sldId id="357" r:id="rId21"/>
    <p:sldId id="358" r:id="rId22"/>
    <p:sldId id="360" r:id="rId23"/>
    <p:sldId id="359" r:id="rId24"/>
  </p:sldIdLst>
  <p:sldSz cx="9144000" cy="6858000" type="screen4x3"/>
  <p:notesSz cx="6805613" cy="9939338"/>
  <p:defaultTextStyle>
    <a:defPPr>
      <a:defRPr lang="da-DK"/>
    </a:defPPr>
    <a:lvl1pPr algn="l" rtl="0" eaLnBrk="0" fontAlgn="base" hangingPunct="0">
      <a:spcBef>
        <a:spcPct val="0"/>
      </a:spcBef>
      <a:spcAft>
        <a:spcPct val="0"/>
      </a:spcAft>
      <a:defRPr sz="1400" kern="1200">
        <a:solidFill>
          <a:schemeClr val="tx1"/>
        </a:solidFill>
        <a:latin typeface="Arial" charset="0"/>
        <a:ea typeface="ヒラギノ角ゴ Pro W3" pitchFamily="1" charset="-128"/>
        <a:cs typeface="+mn-cs"/>
      </a:defRPr>
    </a:lvl1pPr>
    <a:lvl2pPr marL="457200" algn="l" rtl="0" eaLnBrk="0" fontAlgn="base" hangingPunct="0">
      <a:spcBef>
        <a:spcPct val="0"/>
      </a:spcBef>
      <a:spcAft>
        <a:spcPct val="0"/>
      </a:spcAft>
      <a:defRPr sz="1400" kern="1200">
        <a:solidFill>
          <a:schemeClr val="tx1"/>
        </a:solidFill>
        <a:latin typeface="Arial" charset="0"/>
        <a:ea typeface="ヒラギノ角ゴ Pro W3" pitchFamily="1" charset="-128"/>
        <a:cs typeface="+mn-cs"/>
      </a:defRPr>
    </a:lvl2pPr>
    <a:lvl3pPr marL="914400" algn="l" rtl="0" eaLnBrk="0" fontAlgn="base" hangingPunct="0">
      <a:spcBef>
        <a:spcPct val="0"/>
      </a:spcBef>
      <a:spcAft>
        <a:spcPct val="0"/>
      </a:spcAft>
      <a:defRPr sz="1400" kern="1200">
        <a:solidFill>
          <a:schemeClr val="tx1"/>
        </a:solidFill>
        <a:latin typeface="Arial" charset="0"/>
        <a:ea typeface="ヒラギノ角ゴ Pro W3" pitchFamily="1" charset="-128"/>
        <a:cs typeface="+mn-cs"/>
      </a:defRPr>
    </a:lvl3pPr>
    <a:lvl4pPr marL="1371600" algn="l" rtl="0" eaLnBrk="0" fontAlgn="base" hangingPunct="0">
      <a:spcBef>
        <a:spcPct val="0"/>
      </a:spcBef>
      <a:spcAft>
        <a:spcPct val="0"/>
      </a:spcAft>
      <a:defRPr sz="1400" kern="1200">
        <a:solidFill>
          <a:schemeClr val="tx1"/>
        </a:solidFill>
        <a:latin typeface="Arial" charset="0"/>
        <a:ea typeface="ヒラギノ角ゴ Pro W3" pitchFamily="1" charset="-128"/>
        <a:cs typeface="+mn-cs"/>
      </a:defRPr>
    </a:lvl4pPr>
    <a:lvl5pPr marL="1828800" algn="l" rtl="0" eaLnBrk="0" fontAlgn="base" hangingPunct="0">
      <a:spcBef>
        <a:spcPct val="0"/>
      </a:spcBef>
      <a:spcAft>
        <a:spcPct val="0"/>
      </a:spcAft>
      <a:defRPr sz="1400" kern="1200">
        <a:solidFill>
          <a:schemeClr val="tx1"/>
        </a:solidFill>
        <a:latin typeface="Arial" charset="0"/>
        <a:ea typeface="ヒラギノ角ゴ Pro W3" pitchFamily="1" charset="-128"/>
        <a:cs typeface="+mn-cs"/>
      </a:defRPr>
    </a:lvl5pPr>
    <a:lvl6pPr marL="2286000" algn="l" defTabSz="914400" rtl="0" eaLnBrk="1" latinLnBrk="0" hangingPunct="1">
      <a:defRPr sz="1400" kern="1200">
        <a:solidFill>
          <a:schemeClr val="tx1"/>
        </a:solidFill>
        <a:latin typeface="Arial" charset="0"/>
        <a:ea typeface="ヒラギノ角ゴ Pro W3" pitchFamily="1" charset="-128"/>
        <a:cs typeface="+mn-cs"/>
      </a:defRPr>
    </a:lvl6pPr>
    <a:lvl7pPr marL="2743200" algn="l" defTabSz="914400" rtl="0" eaLnBrk="1" latinLnBrk="0" hangingPunct="1">
      <a:defRPr sz="1400" kern="1200">
        <a:solidFill>
          <a:schemeClr val="tx1"/>
        </a:solidFill>
        <a:latin typeface="Arial" charset="0"/>
        <a:ea typeface="ヒラギノ角ゴ Pro W3" pitchFamily="1" charset="-128"/>
        <a:cs typeface="+mn-cs"/>
      </a:defRPr>
    </a:lvl7pPr>
    <a:lvl8pPr marL="3200400" algn="l" defTabSz="914400" rtl="0" eaLnBrk="1" latinLnBrk="0" hangingPunct="1">
      <a:defRPr sz="1400" kern="1200">
        <a:solidFill>
          <a:schemeClr val="tx1"/>
        </a:solidFill>
        <a:latin typeface="Arial" charset="0"/>
        <a:ea typeface="ヒラギノ角ゴ Pro W3" pitchFamily="1" charset="-128"/>
        <a:cs typeface="+mn-cs"/>
      </a:defRPr>
    </a:lvl8pPr>
    <a:lvl9pPr marL="3657600" algn="l" defTabSz="914400" rtl="0" eaLnBrk="1" latinLnBrk="0" hangingPunct="1">
      <a:defRPr sz="1400" kern="1200">
        <a:solidFill>
          <a:schemeClr val="tx1"/>
        </a:solidFill>
        <a:latin typeface="Arial" charset="0"/>
        <a:ea typeface="ヒラギノ角ゴ Pro W3" pitchFamily="1"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6699FF"/>
    <a:srgbClr val="00FF00"/>
    <a:srgbClr val="FFFFFF"/>
    <a:srgbClr val="2C3D6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varScale="1">
        <p:scale>
          <a:sx n="120" d="100"/>
          <a:sy n="120" d="100"/>
        </p:scale>
        <p:origin x="96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9575" cy="4968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200" noProof="1"/>
            </a:lvl1pPr>
          </a:lstStyle>
          <a:p>
            <a:endParaRPr lang="da-DK" altLang="da-DK"/>
          </a:p>
        </p:txBody>
      </p:sp>
      <p:sp>
        <p:nvSpPr>
          <p:cNvPr id="5123" name="Rectangle 3"/>
          <p:cNvSpPr>
            <a:spLocks noGrp="1" noChangeArrowheads="1"/>
          </p:cNvSpPr>
          <p:nvPr>
            <p:ph type="dt" idx="1"/>
          </p:nvPr>
        </p:nvSpPr>
        <p:spPr bwMode="auto">
          <a:xfrm>
            <a:off x="3856038" y="0"/>
            <a:ext cx="2949575" cy="4968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200" noProof="1"/>
            </a:lvl1pPr>
          </a:lstStyle>
          <a:p>
            <a:endParaRPr lang="da-DK" altLang="da-DK"/>
          </a:p>
        </p:txBody>
      </p:sp>
      <p:sp>
        <p:nvSpPr>
          <p:cNvPr id="5124" name="Rectangle 4"/>
          <p:cNvSpPr>
            <a:spLocks noGrp="1" noRot="1" noChangeAspect="1" noChangeArrowheads="1" noTextEdit="1"/>
          </p:cNvSpPr>
          <p:nvPr>
            <p:ph type="sldImg" idx="2"/>
          </p:nvPr>
        </p:nvSpPr>
        <p:spPr bwMode="auto">
          <a:xfrm>
            <a:off x="920750" y="746125"/>
            <a:ext cx="4967288" cy="3725863"/>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5" name="Rectangle 5"/>
          <p:cNvSpPr>
            <a:spLocks noGrp="1" noChangeArrowheads="1"/>
          </p:cNvSpPr>
          <p:nvPr>
            <p:ph type="body" sz="quarter" idx="3"/>
          </p:nvPr>
        </p:nvSpPr>
        <p:spPr bwMode="auto">
          <a:xfrm>
            <a:off x="908050" y="4721225"/>
            <a:ext cx="4989513" cy="44719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a-DK" altLang="da-DK" noProof="1" smtClean="0"/>
              <a:t>Click to edit Master text styles</a:t>
            </a:r>
          </a:p>
          <a:p>
            <a:pPr lvl="1"/>
            <a:r>
              <a:rPr lang="da-DK" altLang="da-DK" noProof="1" smtClean="0"/>
              <a:t>Second level</a:t>
            </a:r>
          </a:p>
          <a:p>
            <a:pPr lvl="2"/>
            <a:r>
              <a:rPr lang="da-DK" altLang="da-DK" noProof="1" smtClean="0"/>
              <a:t>Third level</a:t>
            </a:r>
          </a:p>
          <a:p>
            <a:pPr lvl="3"/>
            <a:r>
              <a:rPr lang="da-DK" altLang="da-DK" noProof="1" smtClean="0"/>
              <a:t>Fourth level</a:t>
            </a:r>
          </a:p>
          <a:p>
            <a:pPr lvl="4"/>
            <a:r>
              <a:rPr lang="da-DK" altLang="da-DK" noProof="1" smtClean="0"/>
              <a:t>Fifth level</a:t>
            </a:r>
          </a:p>
        </p:txBody>
      </p:sp>
      <p:sp>
        <p:nvSpPr>
          <p:cNvPr id="5126" name="Rectangle 6"/>
          <p:cNvSpPr>
            <a:spLocks noGrp="1" noChangeArrowheads="1"/>
          </p:cNvSpPr>
          <p:nvPr>
            <p:ph type="ftr" sz="quarter" idx="4"/>
          </p:nvPr>
        </p:nvSpPr>
        <p:spPr bwMode="auto">
          <a:xfrm>
            <a:off x="0" y="9442450"/>
            <a:ext cx="2949575" cy="4968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defRPr sz="1200" noProof="1"/>
            </a:lvl1pPr>
          </a:lstStyle>
          <a:p>
            <a:endParaRPr lang="da-DK" altLang="da-DK"/>
          </a:p>
        </p:txBody>
      </p:sp>
      <p:sp>
        <p:nvSpPr>
          <p:cNvPr id="5127" name="Rectangle 7"/>
          <p:cNvSpPr>
            <a:spLocks noGrp="1" noChangeArrowheads="1"/>
          </p:cNvSpPr>
          <p:nvPr>
            <p:ph type="sldNum" sz="quarter" idx="5"/>
          </p:nvPr>
        </p:nvSpPr>
        <p:spPr bwMode="auto">
          <a:xfrm>
            <a:off x="3856038" y="9442450"/>
            <a:ext cx="2949575" cy="4968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r">
              <a:defRPr sz="1200" noProof="1"/>
            </a:lvl1pPr>
          </a:lstStyle>
          <a:p>
            <a:fld id="{710124C8-2FDA-40E3-A480-E0424FC7D825}" type="slidenum">
              <a:rPr altLang="da-DK"/>
              <a:pPr/>
              <a:t>‹nr.›</a:t>
            </a:fld>
            <a:endParaRPr lang="da-DK" altLang="da-DK"/>
          </a:p>
        </p:txBody>
      </p:sp>
    </p:spTree>
    <p:extLst>
      <p:ext uri="{BB962C8B-B14F-4D97-AF65-F5344CB8AC3E}">
        <p14:creationId xmlns:p14="http://schemas.microsoft.com/office/powerpoint/2010/main" val="277323610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ヒラギノ角ゴ Pro W3" pitchFamily="1" charset="-128"/>
        <a:cs typeface="+mn-cs"/>
      </a:defRPr>
    </a:lvl1pPr>
    <a:lvl2pPr marL="457200" algn="l" rtl="0" fontAlgn="base">
      <a:spcBef>
        <a:spcPct val="30000"/>
      </a:spcBef>
      <a:spcAft>
        <a:spcPct val="0"/>
      </a:spcAft>
      <a:defRPr sz="1200" kern="1200">
        <a:solidFill>
          <a:schemeClr val="tx1"/>
        </a:solidFill>
        <a:latin typeface="Arial" charset="0"/>
        <a:ea typeface="ヒラギノ角ゴ Pro W3" pitchFamily="1" charset="-128"/>
        <a:cs typeface="+mn-cs"/>
      </a:defRPr>
    </a:lvl2pPr>
    <a:lvl3pPr marL="914400" algn="l" rtl="0" fontAlgn="base">
      <a:spcBef>
        <a:spcPct val="30000"/>
      </a:spcBef>
      <a:spcAft>
        <a:spcPct val="0"/>
      </a:spcAft>
      <a:defRPr sz="1200" kern="1200">
        <a:solidFill>
          <a:schemeClr val="tx1"/>
        </a:solidFill>
        <a:latin typeface="Arial" charset="0"/>
        <a:ea typeface="ヒラギノ角ゴ Pro W3" pitchFamily="1" charset="-128"/>
        <a:cs typeface="+mn-cs"/>
      </a:defRPr>
    </a:lvl3pPr>
    <a:lvl4pPr marL="1371600" algn="l" rtl="0" fontAlgn="base">
      <a:spcBef>
        <a:spcPct val="30000"/>
      </a:spcBef>
      <a:spcAft>
        <a:spcPct val="0"/>
      </a:spcAft>
      <a:defRPr sz="1200" kern="1200">
        <a:solidFill>
          <a:schemeClr val="tx1"/>
        </a:solidFill>
        <a:latin typeface="Arial" charset="0"/>
        <a:ea typeface="ヒラギノ角ゴ Pro W3" pitchFamily="1" charset="-128"/>
        <a:cs typeface="+mn-cs"/>
      </a:defRPr>
    </a:lvl4pPr>
    <a:lvl5pPr marL="1828800" algn="l" rtl="0" fontAlgn="base">
      <a:spcBef>
        <a:spcPct val="30000"/>
      </a:spcBef>
      <a:spcAft>
        <a:spcPct val="0"/>
      </a:spcAft>
      <a:defRPr sz="1200" kern="1200">
        <a:solidFill>
          <a:schemeClr val="tx1"/>
        </a:solidFill>
        <a:latin typeface="Arial" charset="0"/>
        <a:ea typeface="ヒラギノ角ゴ Pro W3" pitchFamily="1"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diasnummer 3"/>
          <p:cNvSpPr>
            <a:spLocks noGrp="1"/>
          </p:cNvSpPr>
          <p:nvPr>
            <p:ph type="sldNum" sz="quarter" idx="10"/>
          </p:nvPr>
        </p:nvSpPr>
        <p:spPr/>
        <p:txBody>
          <a:bodyPr/>
          <a:lstStyle/>
          <a:p>
            <a:fld id="{710124C8-2FDA-40E3-A480-E0424FC7D825}" type="slidenum">
              <a:rPr lang="da-DK" altLang="da-DK" smtClean="0"/>
              <a:pPr/>
              <a:t>1</a:t>
            </a:fld>
            <a:endParaRPr lang="da-DK" altLang="da-DK"/>
          </a:p>
        </p:txBody>
      </p:sp>
    </p:spTree>
    <p:extLst>
      <p:ext uri="{BB962C8B-B14F-4D97-AF65-F5344CB8AC3E}">
        <p14:creationId xmlns:p14="http://schemas.microsoft.com/office/powerpoint/2010/main" val="38366518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diasnummer 3"/>
          <p:cNvSpPr>
            <a:spLocks noGrp="1"/>
          </p:cNvSpPr>
          <p:nvPr>
            <p:ph type="sldNum" sz="quarter" idx="10"/>
          </p:nvPr>
        </p:nvSpPr>
        <p:spPr/>
        <p:txBody>
          <a:bodyPr/>
          <a:lstStyle/>
          <a:p>
            <a:fld id="{710124C8-2FDA-40E3-A480-E0424FC7D825}" type="slidenum">
              <a:rPr lang="da-DK" altLang="da-DK" smtClean="0"/>
              <a:pPr/>
              <a:t>10</a:t>
            </a:fld>
            <a:endParaRPr lang="da-DK" altLang="da-DK"/>
          </a:p>
        </p:txBody>
      </p:sp>
    </p:spTree>
    <p:extLst>
      <p:ext uri="{BB962C8B-B14F-4D97-AF65-F5344CB8AC3E}">
        <p14:creationId xmlns:p14="http://schemas.microsoft.com/office/powerpoint/2010/main" val="22304508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diasnummer 3"/>
          <p:cNvSpPr>
            <a:spLocks noGrp="1"/>
          </p:cNvSpPr>
          <p:nvPr>
            <p:ph type="sldNum" sz="quarter" idx="10"/>
          </p:nvPr>
        </p:nvSpPr>
        <p:spPr/>
        <p:txBody>
          <a:bodyPr/>
          <a:lstStyle/>
          <a:p>
            <a:fld id="{710124C8-2FDA-40E3-A480-E0424FC7D825}" type="slidenum">
              <a:rPr lang="da-DK" altLang="da-DK" smtClean="0"/>
              <a:pPr/>
              <a:t>11</a:t>
            </a:fld>
            <a:endParaRPr lang="da-DK" altLang="da-DK"/>
          </a:p>
        </p:txBody>
      </p:sp>
    </p:spTree>
    <p:extLst>
      <p:ext uri="{BB962C8B-B14F-4D97-AF65-F5344CB8AC3E}">
        <p14:creationId xmlns:p14="http://schemas.microsoft.com/office/powerpoint/2010/main" val="6080106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diasnummer 3"/>
          <p:cNvSpPr>
            <a:spLocks noGrp="1"/>
          </p:cNvSpPr>
          <p:nvPr>
            <p:ph type="sldNum" sz="quarter" idx="10"/>
          </p:nvPr>
        </p:nvSpPr>
        <p:spPr/>
        <p:txBody>
          <a:bodyPr/>
          <a:lstStyle/>
          <a:p>
            <a:fld id="{710124C8-2FDA-40E3-A480-E0424FC7D825}" type="slidenum">
              <a:rPr lang="da-DK" altLang="da-DK" smtClean="0"/>
              <a:pPr/>
              <a:t>12</a:t>
            </a:fld>
            <a:endParaRPr lang="da-DK" altLang="da-DK"/>
          </a:p>
        </p:txBody>
      </p:sp>
    </p:spTree>
    <p:extLst>
      <p:ext uri="{BB962C8B-B14F-4D97-AF65-F5344CB8AC3E}">
        <p14:creationId xmlns:p14="http://schemas.microsoft.com/office/powerpoint/2010/main" val="30893471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diasnummer 3"/>
          <p:cNvSpPr>
            <a:spLocks noGrp="1"/>
          </p:cNvSpPr>
          <p:nvPr>
            <p:ph type="sldNum" sz="quarter" idx="10"/>
          </p:nvPr>
        </p:nvSpPr>
        <p:spPr/>
        <p:txBody>
          <a:bodyPr/>
          <a:lstStyle/>
          <a:p>
            <a:fld id="{710124C8-2FDA-40E3-A480-E0424FC7D825}" type="slidenum">
              <a:rPr lang="da-DK" altLang="da-DK" smtClean="0"/>
              <a:pPr/>
              <a:t>13</a:t>
            </a:fld>
            <a:endParaRPr lang="da-DK" altLang="da-DK"/>
          </a:p>
        </p:txBody>
      </p:sp>
    </p:spTree>
    <p:extLst>
      <p:ext uri="{BB962C8B-B14F-4D97-AF65-F5344CB8AC3E}">
        <p14:creationId xmlns:p14="http://schemas.microsoft.com/office/powerpoint/2010/main" val="31128997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diasnummer 3"/>
          <p:cNvSpPr>
            <a:spLocks noGrp="1"/>
          </p:cNvSpPr>
          <p:nvPr>
            <p:ph type="sldNum" sz="quarter" idx="10"/>
          </p:nvPr>
        </p:nvSpPr>
        <p:spPr/>
        <p:txBody>
          <a:bodyPr/>
          <a:lstStyle/>
          <a:p>
            <a:fld id="{710124C8-2FDA-40E3-A480-E0424FC7D825}" type="slidenum">
              <a:rPr lang="da-DK" altLang="da-DK" smtClean="0"/>
              <a:pPr/>
              <a:t>14</a:t>
            </a:fld>
            <a:endParaRPr lang="da-DK" altLang="da-DK"/>
          </a:p>
        </p:txBody>
      </p:sp>
    </p:spTree>
    <p:extLst>
      <p:ext uri="{BB962C8B-B14F-4D97-AF65-F5344CB8AC3E}">
        <p14:creationId xmlns:p14="http://schemas.microsoft.com/office/powerpoint/2010/main" val="38039982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diasnummer 3"/>
          <p:cNvSpPr>
            <a:spLocks noGrp="1"/>
          </p:cNvSpPr>
          <p:nvPr>
            <p:ph type="sldNum" sz="quarter" idx="10"/>
          </p:nvPr>
        </p:nvSpPr>
        <p:spPr/>
        <p:txBody>
          <a:bodyPr/>
          <a:lstStyle/>
          <a:p>
            <a:fld id="{710124C8-2FDA-40E3-A480-E0424FC7D825}" type="slidenum">
              <a:rPr lang="da-DK" altLang="da-DK" smtClean="0"/>
              <a:pPr/>
              <a:t>15</a:t>
            </a:fld>
            <a:endParaRPr lang="da-DK" altLang="da-DK"/>
          </a:p>
        </p:txBody>
      </p:sp>
    </p:spTree>
    <p:extLst>
      <p:ext uri="{BB962C8B-B14F-4D97-AF65-F5344CB8AC3E}">
        <p14:creationId xmlns:p14="http://schemas.microsoft.com/office/powerpoint/2010/main" val="14500683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diasnummer 3"/>
          <p:cNvSpPr>
            <a:spLocks noGrp="1"/>
          </p:cNvSpPr>
          <p:nvPr>
            <p:ph type="sldNum" sz="quarter" idx="10"/>
          </p:nvPr>
        </p:nvSpPr>
        <p:spPr/>
        <p:txBody>
          <a:bodyPr/>
          <a:lstStyle/>
          <a:p>
            <a:fld id="{710124C8-2FDA-40E3-A480-E0424FC7D825}" type="slidenum">
              <a:rPr lang="da-DK" altLang="da-DK" smtClean="0"/>
              <a:pPr/>
              <a:t>16</a:t>
            </a:fld>
            <a:endParaRPr lang="da-DK" altLang="da-DK"/>
          </a:p>
        </p:txBody>
      </p:sp>
    </p:spTree>
    <p:extLst>
      <p:ext uri="{BB962C8B-B14F-4D97-AF65-F5344CB8AC3E}">
        <p14:creationId xmlns:p14="http://schemas.microsoft.com/office/powerpoint/2010/main" val="14500683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diasnummer 3"/>
          <p:cNvSpPr>
            <a:spLocks noGrp="1"/>
          </p:cNvSpPr>
          <p:nvPr>
            <p:ph type="sldNum" sz="quarter" idx="10"/>
          </p:nvPr>
        </p:nvSpPr>
        <p:spPr/>
        <p:txBody>
          <a:bodyPr/>
          <a:lstStyle/>
          <a:p>
            <a:fld id="{710124C8-2FDA-40E3-A480-E0424FC7D825}" type="slidenum">
              <a:rPr lang="da-DK" altLang="da-DK" smtClean="0"/>
              <a:pPr/>
              <a:t>17</a:t>
            </a:fld>
            <a:endParaRPr lang="da-DK" altLang="da-DK"/>
          </a:p>
        </p:txBody>
      </p:sp>
    </p:spTree>
    <p:extLst>
      <p:ext uri="{BB962C8B-B14F-4D97-AF65-F5344CB8AC3E}">
        <p14:creationId xmlns:p14="http://schemas.microsoft.com/office/powerpoint/2010/main" val="14500683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diasnummer 3"/>
          <p:cNvSpPr>
            <a:spLocks noGrp="1"/>
          </p:cNvSpPr>
          <p:nvPr>
            <p:ph type="sldNum" sz="quarter" idx="10"/>
          </p:nvPr>
        </p:nvSpPr>
        <p:spPr/>
        <p:txBody>
          <a:bodyPr/>
          <a:lstStyle/>
          <a:p>
            <a:fld id="{710124C8-2FDA-40E3-A480-E0424FC7D825}" type="slidenum">
              <a:rPr lang="da-DK" altLang="da-DK" smtClean="0"/>
              <a:pPr/>
              <a:t>18</a:t>
            </a:fld>
            <a:endParaRPr lang="da-DK" altLang="da-DK"/>
          </a:p>
        </p:txBody>
      </p:sp>
    </p:spTree>
    <p:extLst>
      <p:ext uri="{BB962C8B-B14F-4D97-AF65-F5344CB8AC3E}">
        <p14:creationId xmlns:p14="http://schemas.microsoft.com/office/powerpoint/2010/main" val="145006835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diasnummer 3"/>
          <p:cNvSpPr>
            <a:spLocks noGrp="1"/>
          </p:cNvSpPr>
          <p:nvPr>
            <p:ph type="sldNum" sz="quarter" idx="10"/>
          </p:nvPr>
        </p:nvSpPr>
        <p:spPr/>
        <p:txBody>
          <a:bodyPr/>
          <a:lstStyle/>
          <a:p>
            <a:fld id="{710124C8-2FDA-40E3-A480-E0424FC7D825}" type="slidenum">
              <a:rPr lang="da-DK" altLang="da-DK" smtClean="0"/>
              <a:pPr/>
              <a:t>19</a:t>
            </a:fld>
            <a:endParaRPr lang="da-DK" altLang="da-DK"/>
          </a:p>
        </p:txBody>
      </p:sp>
    </p:spTree>
    <p:extLst>
      <p:ext uri="{BB962C8B-B14F-4D97-AF65-F5344CB8AC3E}">
        <p14:creationId xmlns:p14="http://schemas.microsoft.com/office/powerpoint/2010/main" val="14500683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diasnummer 3"/>
          <p:cNvSpPr>
            <a:spLocks noGrp="1"/>
          </p:cNvSpPr>
          <p:nvPr>
            <p:ph type="sldNum" sz="quarter" idx="10"/>
          </p:nvPr>
        </p:nvSpPr>
        <p:spPr/>
        <p:txBody>
          <a:bodyPr/>
          <a:lstStyle/>
          <a:p>
            <a:fld id="{D57E5B16-082F-457A-8B61-197A6444A893}" type="slidenum">
              <a:rPr lang="da-DK" altLang="da-DK" smtClean="0"/>
              <a:pPr/>
              <a:t>2</a:t>
            </a:fld>
            <a:endParaRPr lang="da-DK" altLang="da-DK"/>
          </a:p>
        </p:txBody>
      </p:sp>
    </p:spTree>
    <p:extLst>
      <p:ext uri="{BB962C8B-B14F-4D97-AF65-F5344CB8AC3E}">
        <p14:creationId xmlns:p14="http://schemas.microsoft.com/office/powerpoint/2010/main" val="242362387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diasnummer 3"/>
          <p:cNvSpPr>
            <a:spLocks noGrp="1"/>
          </p:cNvSpPr>
          <p:nvPr>
            <p:ph type="sldNum" sz="quarter" idx="10"/>
          </p:nvPr>
        </p:nvSpPr>
        <p:spPr/>
        <p:txBody>
          <a:bodyPr/>
          <a:lstStyle/>
          <a:p>
            <a:fld id="{710124C8-2FDA-40E3-A480-E0424FC7D825}" type="slidenum">
              <a:rPr lang="da-DK" altLang="da-DK" smtClean="0"/>
              <a:pPr/>
              <a:t>20</a:t>
            </a:fld>
            <a:endParaRPr lang="da-DK" altLang="da-DK"/>
          </a:p>
        </p:txBody>
      </p:sp>
    </p:spTree>
    <p:extLst>
      <p:ext uri="{BB962C8B-B14F-4D97-AF65-F5344CB8AC3E}">
        <p14:creationId xmlns:p14="http://schemas.microsoft.com/office/powerpoint/2010/main" val="145006835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diasnummer 3"/>
          <p:cNvSpPr>
            <a:spLocks noGrp="1"/>
          </p:cNvSpPr>
          <p:nvPr>
            <p:ph type="sldNum" sz="quarter" idx="10"/>
          </p:nvPr>
        </p:nvSpPr>
        <p:spPr/>
        <p:txBody>
          <a:bodyPr/>
          <a:lstStyle/>
          <a:p>
            <a:fld id="{710124C8-2FDA-40E3-A480-E0424FC7D825}" type="slidenum">
              <a:rPr lang="da-DK" altLang="da-DK" smtClean="0"/>
              <a:pPr/>
              <a:t>21</a:t>
            </a:fld>
            <a:endParaRPr lang="da-DK" altLang="da-DK"/>
          </a:p>
        </p:txBody>
      </p:sp>
    </p:spTree>
    <p:extLst>
      <p:ext uri="{BB962C8B-B14F-4D97-AF65-F5344CB8AC3E}">
        <p14:creationId xmlns:p14="http://schemas.microsoft.com/office/powerpoint/2010/main" val="145006835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diasnummer 3"/>
          <p:cNvSpPr>
            <a:spLocks noGrp="1"/>
          </p:cNvSpPr>
          <p:nvPr>
            <p:ph type="sldNum" sz="quarter" idx="10"/>
          </p:nvPr>
        </p:nvSpPr>
        <p:spPr/>
        <p:txBody>
          <a:bodyPr/>
          <a:lstStyle/>
          <a:p>
            <a:fld id="{710124C8-2FDA-40E3-A480-E0424FC7D825}" type="slidenum">
              <a:rPr lang="da-DK" altLang="da-DK" smtClean="0"/>
              <a:pPr/>
              <a:t>22</a:t>
            </a:fld>
            <a:endParaRPr lang="da-DK" altLang="da-DK"/>
          </a:p>
        </p:txBody>
      </p:sp>
    </p:spTree>
    <p:extLst>
      <p:ext uri="{BB962C8B-B14F-4D97-AF65-F5344CB8AC3E}">
        <p14:creationId xmlns:p14="http://schemas.microsoft.com/office/powerpoint/2010/main" val="145006835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diasnummer 3"/>
          <p:cNvSpPr>
            <a:spLocks noGrp="1"/>
          </p:cNvSpPr>
          <p:nvPr>
            <p:ph type="sldNum" sz="quarter" idx="10"/>
          </p:nvPr>
        </p:nvSpPr>
        <p:spPr/>
        <p:txBody>
          <a:bodyPr/>
          <a:lstStyle/>
          <a:p>
            <a:fld id="{710124C8-2FDA-40E3-A480-E0424FC7D825}" type="slidenum">
              <a:rPr lang="da-DK" altLang="da-DK" smtClean="0"/>
              <a:pPr/>
              <a:t>23</a:t>
            </a:fld>
            <a:endParaRPr lang="da-DK" altLang="da-DK"/>
          </a:p>
        </p:txBody>
      </p:sp>
    </p:spTree>
    <p:extLst>
      <p:ext uri="{BB962C8B-B14F-4D97-AF65-F5344CB8AC3E}">
        <p14:creationId xmlns:p14="http://schemas.microsoft.com/office/powerpoint/2010/main" val="14500683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diasnummer 3"/>
          <p:cNvSpPr>
            <a:spLocks noGrp="1"/>
          </p:cNvSpPr>
          <p:nvPr>
            <p:ph type="sldNum" sz="quarter" idx="10"/>
          </p:nvPr>
        </p:nvSpPr>
        <p:spPr/>
        <p:txBody>
          <a:bodyPr/>
          <a:lstStyle/>
          <a:p>
            <a:fld id="{710124C8-2FDA-40E3-A480-E0424FC7D825}" type="slidenum">
              <a:rPr lang="da-DK" altLang="da-DK" smtClean="0"/>
              <a:pPr/>
              <a:t>3</a:t>
            </a:fld>
            <a:endParaRPr lang="da-DK" altLang="da-DK"/>
          </a:p>
        </p:txBody>
      </p:sp>
    </p:spTree>
    <p:extLst>
      <p:ext uri="{BB962C8B-B14F-4D97-AF65-F5344CB8AC3E}">
        <p14:creationId xmlns:p14="http://schemas.microsoft.com/office/powerpoint/2010/main" val="5669933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diasnummer 3"/>
          <p:cNvSpPr>
            <a:spLocks noGrp="1"/>
          </p:cNvSpPr>
          <p:nvPr>
            <p:ph type="sldNum" sz="quarter" idx="10"/>
          </p:nvPr>
        </p:nvSpPr>
        <p:spPr/>
        <p:txBody>
          <a:bodyPr/>
          <a:lstStyle/>
          <a:p>
            <a:fld id="{710124C8-2FDA-40E3-A480-E0424FC7D825}" type="slidenum">
              <a:rPr lang="da-DK" altLang="da-DK" smtClean="0"/>
              <a:pPr/>
              <a:t>4</a:t>
            </a:fld>
            <a:endParaRPr lang="da-DK" altLang="da-DK"/>
          </a:p>
        </p:txBody>
      </p:sp>
    </p:spTree>
    <p:extLst>
      <p:ext uri="{BB962C8B-B14F-4D97-AF65-F5344CB8AC3E}">
        <p14:creationId xmlns:p14="http://schemas.microsoft.com/office/powerpoint/2010/main" val="32116240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diasnummer 3"/>
          <p:cNvSpPr>
            <a:spLocks noGrp="1"/>
          </p:cNvSpPr>
          <p:nvPr>
            <p:ph type="sldNum" sz="quarter" idx="10"/>
          </p:nvPr>
        </p:nvSpPr>
        <p:spPr/>
        <p:txBody>
          <a:bodyPr/>
          <a:lstStyle/>
          <a:p>
            <a:fld id="{710124C8-2FDA-40E3-A480-E0424FC7D825}" type="slidenum">
              <a:rPr lang="da-DK" altLang="da-DK" smtClean="0"/>
              <a:pPr/>
              <a:t>5</a:t>
            </a:fld>
            <a:endParaRPr lang="da-DK" altLang="da-DK"/>
          </a:p>
        </p:txBody>
      </p:sp>
    </p:spTree>
    <p:extLst>
      <p:ext uri="{BB962C8B-B14F-4D97-AF65-F5344CB8AC3E}">
        <p14:creationId xmlns:p14="http://schemas.microsoft.com/office/powerpoint/2010/main" val="39865684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diasnummer 3"/>
          <p:cNvSpPr>
            <a:spLocks noGrp="1"/>
          </p:cNvSpPr>
          <p:nvPr>
            <p:ph type="sldNum" sz="quarter" idx="10"/>
          </p:nvPr>
        </p:nvSpPr>
        <p:spPr/>
        <p:txBody>
          <a:bodyPr/>
          <a:lstStyle/>
          <a:p>
            <a:fld id="{710124C8-2FDA-40E3-A480-E0424FC7D825}" type="slidenum">
              <a:rPr lang="da-DK" altLang="da-DK" smtClean="0"/>
              <a:pPr/>
              <a:t>6</a:t>
            </a:fld>
            <a:endParaRPr lang="da-DK" altLang="da-DK"/>
          </a:p>
        </p:txBody>
      </p:sp>
    </p:spTree>
    <p:extLst>
      <p:ext uri="{BB962C8B-B14F-4D97-AF65-F5344CB8AC3E}">
        <p14:creationId xmlns:p14="http://schemas.microsoft.com/office/powerpoint/2010/main" val="22304508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diasnummer 3"/>
          <p:cNvSpPr>
            <a:spLocks noGrp="1"/>
          </p:cNvSpPr>
          <p:nvPr>
            <p:ph type="sldNum" sz="quarter" idx="10"/>
          </p:nvPr>
        </p:nvSpPr>
        <p:spPr/>
        <p:txBody>
          <a:bodyPr/>
          <a:lstStyle/>
          <a:p>
            <a:fld id="{710124C8-2FDA-40E3-A480-E0424FC7D825}" type="slidenum">
              <a:rPr lang="da-DK" altLang="da-DK" smtClean="0"/>
              <a:pPr/>
              <a:t>7</a:t>
            </a:fld>
            <a:endParaRPr lang="da-DK" altLang="da-DK"/>
          </a:p>
        </p:txBody>
      </p:sp>
    </p:spTree>
    <p:extLst>
      <p:ext uri="{BB962C8B-B14F-4D97-AF65-F5344CB8AC3E}">
        <p14:creationId xmlns:p14="http://schemas.microsoft.com/office/powerpoint/2010/main" val="33672277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diasnummer 3"/>
          <p:cNvSpPr>
            <a:spLocks noGrp="1"/>
          </p:cNvSpPr>
          <p:nvPr>
            <p:ph type="sldNum" sz="quarter" idx="10"/>
          </p:nvPr>
        </p:nvSpPr>
        <p:spPr/>
        <p:txBody>
          <a:bodyPr/>
          <a:lstStyle/>
          <a:p>
            <a:fld id="{710124C8-2FDA-40E3-A480-E0424FC7D825}" type="slidenum">
              <a:rPr lang="da-DK" altLang="da-DK" smtClean="0"/>
              <a:pPr/>
              <a:t>8</a:t>
            </a:fld>
            <a:endParaRPr lang="da-DK" altLang="da-DK"/>
          </a:p>
        </p:txBody>
      </p:sp>
    </p:spTree>
    <p:extLst>
      <p:ext uri="{BB962C8B-B14F-4D97-AF65-F5344CB8AC3E}">
        <p14:creationId xmlns:p14="http://schemas.microsoft.com/office/powerpoint/2010/main" val="33672277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diasnummer 3"/>
          <p:cNvSpPr>
            <a:spLocks noGrp="1"/>
          </p:cNvSpPr>
          <p:nvPr>
            <p:ph type="sldNum" sz="quarter" idx="10"/>
          </p:nvPr>
        </p:nvSpPr>
        <p:spPr/>
        <p:txBody>
          <a:bodyPr/>
          <a:lstStyle/>
          <a:p>
            <a:fld id="{710124C8-2FDA-40E3-A480-E0424FC7D825}" type="slidenum">
              <a:rPr lang="da-DK" altLang="da-DK" smtClean="0"/>
              <a:pPr/>
              <a:t>9</a:t>
            </a:fld>
            <a:endParaRPr lang="da-DK" altLang="da-DK"/>
          </a:p>
        </p:txBody>
      </p:sp>
    </p:spTree>
    <p:extLst>
      <p:ext uri="{BB962C8B-B14F-4D97-AF65-F5344CB8AC3E}">
        <p14:creationId xmlns:p14="http://schemas.microsoft.com/office/powerpoint/2010/main" val="391332596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s">
    <p:bg>
      <p:bgPr>
        <a:solidFill>
          <a:schemeClr val="accent1"/>
        </a:solidFill>
        <a:effectLst/>
      </p:bgPr>
    </p:bg>
    <p:spTree>
      <p:nvGrpSpPr>
        <p:cNvPr id="1" name=""/>
        <p:cNvGrpSpPr/>
        <p:nvPr/>
      </p:nvGrpSpPr>
      <p:grpSpPr>
        <a:xfrm>
          <a:off x="0" y="0"/>
          <a:ext cx="0" cy="0"/>
          <a:chOff x="0" y="0"/>
          <a:chExt cx="0" cy="0"/>
        </a:xfrm>
      </p:grpSpPr>
      <p:pic>
        <p:nvPicPr>
          <p:cNvPr id="3087" name="Picture 15" descr="Region_H_ppt_skabel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075" name="Rectangle 3"/>
          <p:cNvSpPr>
            <a:spLocks noGrp="1" noChangeArrowheads="1"/>
          </p:cNvSpPr>
          <p:nvPr>
            <p:ph type="ctrTitle"/>
          </p:nvPr>
        </p:nvSpPr>
        <p:spPr>
          <a:xfrm>
            <a:off x="2025650" y="2286000"/>
            <a:ext cx="6553200" cy="2667000"/>
          </a:xfrm>
        </p:spPr>
        <p:txBody>
          <a:bodyPr anchor="t"/>
          <a:lstStyle>
            <a:lvl1pPr>
              <a:defRPr sz="3700" noProof="1">
                <a:solidFill>
                  <a:srgbClr val="FFFFFF"/>
                </a:solidFill>
              </a:defRPr>
            </a:lvl1pPr>
          </a:lstStyle>
          <a:p>
            <a:pPr lvl="0"/>
            <a:r>
              <a:rPr lang="da-DK" altLang="da-DK" noProof="1" smtClean="0"/>
              <a:t>Klik for at redigere titeltypografi i masteren</a:t>
            </a:r>
          </a:p>
        </p:txBody>
      </p:sp>
      <p:sp>
        <p:nvSpPr>
          <p:cNvPr id="3076" name="Rectangle 4"/>
          <p:cNvSpPr>
            <a:spLocks noGrp="1" noChangeArrowheads="1"/>
          </p:cNvSpPr>
          <p:nvPr>
            <p:ph type="subTitle" idx="1"/>
          </p:nvPr>
        </p:nvSpPr>
        <p:spPr>
          <a:xfrm>
            <a:off x="2032000" y="5410200"/>
            <a:ext cx="6553200" cy="838200"/>
          </a:xfrm>
        </p:spPr>
        <p:txBody>
          <a:bodyPr/>
          <a:lstStyle>
            <a:lvl1pPr>
              <a:defRPr sz="1600" noProof="1"/>
            </a:lvl1pPr>
          </a:lstStyle>
          <a:p>
            <a:pPr lvl="0"/>
            <a:r>
              <a:rPr lang="da-DK" altLang="da-DK" noProof="1" smtClean="0"/>
              <a:t>Klik for at redigere undertiteltypografien i masteren</a:t>
            </a:r>
          </a:p>
        </p:txBody>
      </p:sp>
      <p:sp>
        <p:nvSpPr>
          <p:cNvPr id="3077" name="Rectangle 5"/>
          <p:cNvSpPr>
            <a:spLocks noGrp="1" noChangeArrowheads="1"/>
          </p:cNvSpPr>
          <p:nvPr>
            <p:ph type="dt" sz="half" idx="2"/>
          </p:nvPr>
        </p:nvSpPr>
        <p:spPr>
          <a:xfrm>
            <a:off x="5724525" y="6400800"/>
            <a:ext cx="2886075" cy="457200"/>
          </a:xfrm>
        </p:spPr>
        <p:txBody>
          <a:bodyPr/>
          <a:lstStyle>
            <a:lvl1pPr>
              <a:defRPr/>
            </a:lvl1pPr>
          </a:lstStyle>
          <a:p>
            <a:r>
              <a:rPr lang="da-DK" altLang="da-DK"/>
              <a:t>Navn (Sidehoved/fod)</a:t>
            </a:r>
            <a:endParaRPr lang="da-DK" altLang="da-DK" noProof="1"/>
          </a:p>
        </p:txBody>
      </p:sp>
      <p:sp>
        <p:nvSpPr>
          <p:cNvPr id="3078" name="Rectangle 6"/>
          <p:cNvSpPr>
            <a:spLocks noGrp="1" noChangeArrowheads="1"/>
          </p:cNvSpPr>
          <p:nvPr>
            <p:ph type="ftr" sz="quarter" idx="3"/>
          </p:nvPr>
        </p:nvSpPr>
        <p:spPr>
          <a:xfrm>
            <a:off x="2032000" y="6400800"/>
            <a:ext cx="3594100" cy="457200"/>
          </a:xfrm>
        </p:spPr>
        <p:txBody>
          <a:bodyPr/>
          <a:lstStyle>
            <a:lvl1pPr>
              <a:defRPr/>
            </a:lvl1pPr>
          </a:lstStyle>
          <a:p>
            <a:r>
              <a:rPr altLang="da-DK"/>
              <a:t>Titel/beskrivelse (Sidehoved/fod)</a:t>
            </a:r>
            <a:endParaRPr lang="da-DK" altLang="da-DK"/>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lodret titel 2"/>
          <p:cNvSpPr>
            <a:spLocks noGrp="1"/>
          </p:cNvSpPr>
          <p:nvPr>
            <p:ph type="body" orient="vert" idx="1"/>
          </p:nvPr>
        </p:nvSpPr>
        <p:spPr/>
        <p:txBody>
          <a:bodyPr vert="eaVert"/>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lvl1pPr>
              <a:defRPr/>
            </a:lvl1pPr>
          </a:lstStyle>
          <a:p>
            <a:r>
              <a:rPr lang="da-DK" altLang="da-DK"/>
              <a:t>Navn (Sidehoved/fod)</a:t>
            </a:r>
            <a:endParaRPr lang="da-DK" altLang="da-DK" noProof="1"/>
          </a:p>
        </p:txBody>
      </p:sp>
      <p:sp>
        <p:nvSpPr>
          <p:cNvPr id="5" name="Pladsholder til sidefod 4"/>
          <p:cNvSpPr>
            <a:spLocks noGrp="1"/>
          </p:cNvSpPr>
          <p:nvPr>
            <p:ph type="ftr" sz="quarter" idx="11"/>
          </p:nvPr>
        </p:nvSpPr>
        <p:spPr/>
        <p:txBody>
          <a:bodyPr/>
          <a:lstStyle>
            <a:lvl1pPr>
              <a:defRPr/>
            </a:lvl1pPr>
          </a:lstStyle>
          <a:p>
            <a:r>
              <a:rPr lang="da-DK" altLang="da-DK"/>
              <a:t>Titel/beskrivelse (Sidehoved/fod)</a:t>
            </a:r>
          </a:p>
        </p:txBody>
      </p:sp>
    </p:spTree>
    <p:extLst>
      <p:ext uri="{BB962C8B-B14F-4D97-AF65-F5344CB8AC3E}">
        <p14:creationId xmlns:p14="http://schemas.microsoft.com/office/powerpoint/2010/main" val="17806876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800850" y="838200"/>
            <a:ext cx="1809750" cy="5486400"/>
          </a:xfrm>
        </p:spPr>
        <p:txBody>
          <a:bodyPr vert="eaVert"/>
          <a:lstStyle/>
          <a:p>
            <a:r>
              <a:rPr lang="da-DK" smtClean="0"/>
              <a:t>Klik for at redigere i master</a:t>
            </a:r>
            <a:endParaRPr lang="da-DK"/>
          </a:p>
        </p:txBody>
      </p:sp>
      <p:sp>
        <p:nvSpPr>
          <p:cNvPr id="3" name="Pladsholder til lodret titel 2"/>
          <p:cNvSpPr>
            <a:spLocks noGrp="1"/>
          </p:cNvSpPr>
          <p:nvPr>
            <p:ph type="body" orient="vert" idx="1"/>
          </p:nvPr>
        </p:nvSpPr>
        <p:spPr>
          <a:xfrm>
            <a:off x="1371600" y="838200"/>
            <a:ext cx="5276850" cy="5486400"/>
          </a:xfrm>
        </p:spPr>
        <p:txBody>
          <a:bodyPr vert="eaVert"/>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lvl1pPr>
              <a:defRPr/>
            </a:lvl1pPr>
          </a:lstStyle>
          <a:p>
            <a:r>
              <a:rPr lang="da-DK" altLang="da-DK"/>
              <a:t>Navn (Sidehoved/fod)</a:t>
            </a:r>
            <a:endParaRPr lang="da-DK" altLang="da-DK" noProof="1"/>
          </a:p>
        </p:txBody>
      </p:sp>
      <p:sp>
        <p:nvSpPr>
          <p:cNvPr id="5" name="Pladsholder til sidefod 4"/>
          <p:cNvSpPr>
            <a:spLocks noGrp="1"/>
          </p:cNvSpPr>
          <p:nvPr>
            <p:ph type="ftr" sz="quarter" idx="11"/>
          </p:nvPr>
        </p:nvSpPr>
        <p:spPr/>
        <p:txBody>
          <a:bodyPr/>
          <a:lstStyle>
            <a:lvl1pPr>
              <a:defRPr/>
            </a:lvl1pPr>
          </a:lstStyle>
          <a:p>
            <a:r>
              <a:rPr lang="da-DK" altLang="da-DK"/>
              <a:t>Titel/beskrivelse (Sidehoved/fod)</a:t>
            </a:r>
          </a:p>
        </p:txBody>
      </p:sp>
    </p:spTree>
    <p:extLst>
      <p:ext uri="{BB962C8B-B14F-4D97-AF65-F5344CB8AC3E}">
        <p14:creationId xmlns:p14="http://schemas.microsoft.com/office/powerpoint/2010/main" val="11517644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indhold 2"/>
          <p:cNvSpPr>
            <a:spLocks noGrp="1"/>
          </p:cNvSpPr>
          <p:nvPr>
            <p:ph idx="1"/>
          </p:nvPr>
        </p:nvSpPr>
        <p:spPr/>
        <p:txBody>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lvl1pPr>
              <a:defRPr/>
            </a:lvl1pPr>
          </a:lstStyle>
          <a:p>
            <a:r>
              <a:rPr lang="da-DK" altLang="da-DK"/>
              <a:t>Navn (Sidehoved/fod)</a:t>
            </a:r>
            <a:endParaRPr lang="da-DK" altLang="da-DK" noProof="1"/>
          </a:p>
        </p:txBody>
      </p:sp>
      <p:sp>
        <p:nvSpPr>
          <p:cNvPr id="5" name="Pladsholder til sidefod 4"/>
          <p:cNvSpPr>
            <a:spLocks noGrp="1"/>
          </p:cNvSpPr>
          <p:nvPr>
            <p:ph type="ftr" sz="quarter" idx="11"/>
          </p:nvPr>
        </p:nvSpPr>
        <p:spPr/>
        <p:txBody>
          <a:bodyPr/>
          <a:lstStyle>
            <a:lvl1pPr>
              <a:defRPr/>
            </a:lvl1pPr>
          </a:lstStyle>
          <a:p>
            <a:r>
              <a:rPr lang="da-DK" altLang="da-DK"/>
              <a:t>Titel/beskrivelse (Sidehoved/fod)</a:t>
            </a:r>
          </a:p>
        </p:txBody>
      </p:sp>
    </p:spTree>
    <p:extLst>
      <p:ext uri="{BB962C8B-B14F-4D97-AF65-F5344CB8AC3E}">
        <p14:creationId xmlns:p14="http://schemas.microsoft.com/office/powerpoint/2010/main" val="24445957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smtClean="0"/>
              <a:t>Klik for at redigere i master</a:t>
            </a:r>
            <a:endParaRPr lang="da-DK"/>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a-DK" smtClean="0"/>
              <a:t>Klik for at redigere i master</a:t>
            </a:r>
          </a:p>
        </p:txBody>
      </p:sp>
      <p:sp>
        <p:nvSpPr>
          <p:cNvPr id="4" name="Pladsholder til dato 3"/>
          <p:cNvSpPr>
            <a:spLocks noGrp="1"/>
          </p:cNvSpPr>
          <p:nvPr>
            <p:ph type="dt" sz="half" idx="10"/>
          </p:nvPr>
        </p:nvSpPr>
        <p:spPr/>
        <p:txBody>
          <a:bodyPr/>
          <a:lstStyle>
            <a:lvl1pPr>
              <a:defRPr/>
            </a:lvl1pPr>
          </a:lstStyle>
          <a:p>
            <a:r>
              <a:rPr lang="da-DK" altLang="da-DK"/>
              <a:t>Navn (Sidehoved/fod)</a:t>
            </a:r>
            <a:endParaRPr lang="da-DK" altLang="da-DK" noProof="1"/>
          </a:p>
        </p:txBody>
      </p:sp>
      <p:sp>
        <p:nvSpPr>
          <p:cNvPr id="5" name="Pladsholder til sidefod 4"/>
          <p:cNvSpPr>
            <a:spLocks noGrp="1"/>
          </p:cNvSpPr>
          <p:nvPr>
            <p:ph type="ftr" sz="quarter" idx="11"/>
          </p:nvPr>
        </p:nvSpPr>
        <p:spPr/>
        <p:txBody>
          <a:bodyPr/>
          <a:lstStyle>
            <a:lvl1pPr>
              <a:defRPr/>
            </a:lvl1pPr>
          </a:lstStyle>
          <a:p>
            <a:r>
              <a:rPr lang="da-DK" altLang="da-DK"/>
              <a:t>Titel/beskrivelse (Sidehoved/fod)</a:t>
            </a:r>
          </a:p>
        </p:txBody>
      </p:sp>
    </p:spTree>
    <p:extLst>
      <p:ext uri="{BB962C8B-B14F-4D97-AF65-F5344CB8AC3E}">
        <p14:creationId xmlns:p14="http://schemas.microsoft.com/office/powerpoint/2010/main" val="24999147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indhold 2"/>
          <p:cNvSpPr>
            <a:spLocks noGrp="1"/>
          </p:cNvSpPr>
          <p:nvPr>
            <p:ph sz="half" idx="1"/>
          </p:nvPr>
        </p:nvSpPr>
        <p:spPr>
          <a:xfrm>
            <a:off x="1371600" y="1828800"/>
            <a:ext cx="35433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5067300" y="1828800"/>
            <a:ext cx="35433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dato 4"/>
          <p:cNvSpPr>
            <a:spLocks noGrp="1"/>
          </p:cNvSpPr>
          <p:nvPr>
            <p:ph type="dt" sz="half" idx="10"/>
          </p:nvPr>
        </p:nvSpPr>
        <p:spPr/>
        <p:txBody>
          <a:bodyPr/>
          <a:lstStyle>
            <a:lvl1pPr>
              <a:defRPr/>
            </a:lvl1pPr>
          </a:lstStyle>
          <a:p>
            <a:r>
              <a:rPr lang="da-DK" altLang="da-DK"/>
              <a:t>Navn (Sidehoved/fod)</a:t>
            </a:r>
            <a:endParaRPr lang="da-DK" altLang="da-DK" noProof="1"/>
          </a:p>
        </p:txBody>
      </p:sp>
      <p:sp>
        <p:nvSpPr>
          <p:cNvPr id="6" name="Pladsholder til sidefod 5"/>
          <p:cNvSpPr>
            <a:spLocks noGrp="1"/>
          </p:cNvSpPr>
          <p:nvPr>
            <p:ph type="ftr" sz="quarter" idx="11"/>
          </p:nvPr>
        </p:nvSpPr>
        <p:spPr/>
        <p:txBody>
          <a:bodyPr/>
          <a:lstStyle>
            <a:lvl1pPr>
              <a:defRPr/>
            </a:lvl1pPr>
          </a:lstStyle>
          <a:p>
            <a:r>
              <a:rPr lang="da-DK" altLang="da-DK"/>
              <a:t>Titel/beskrivelse (Sidehoved/fod)</a:t>
            </a:r>
          </a:p>
        </p:txBody>
      </p:sp>
    </p:spTree>
    <p:extLst>
      <p:ext uri="{BB962C8B-B14F-4D97-AF65-F5344CB8AC3E}">
        <p14:creationId xmlns:p14="http://schemas.microsoft.com/office/powerpoint/2010/main" val="29459309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a-DK" smtClean="0"/>
              <a:t>Klik for at redigere i master</a:t>
            </a:r>
            <a:endParaRPr lang="da-DK"/>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Pladsholder til dato 6"/>
          <p:cNvSpPr>
            <a:spLocks noGrp="1"/>
          </p:cNvSpPr>
          <p:nvPr>
            <p:ph type="dt" sz="half" idx="10"/>
          </p:nvPr>
        </p:nvSpPr>
        <p:spPr/>
        <p:txBody>
          <a:bodyPr/>
          <a:lstStyle>
            <a:lvl1pPr>
              <a:defRPr/>
            </a:lvl1pPr>
          </a:lstStyle>
          <a:p>
            <a:r>
              <a:rPr lang="da-DK" altLang="da-DK"/>
              <a:t>Navn (Sidehoved/fod)</a:t>
            </a:r>
            <a:endParaRPr lang="da-DK" altLang="da-DK" noProof="1"/>
          </a:p>
        </p:txBody>
      </p:sp>
      <p:sp>
        <p:nvSpPr>
          <p:cNvPr id="8" name="Pladsholder til sidefod 7"/>
          <p:cNvSpPr>
            <a:spLocks noGrp="1"/>
          </p:cNvSpPr>
          <p:nvPr>
            <p:ph type="ftr" sz="quarter" idx="11"/>
          </p:nvPr>
        </p:nvSpPr>
        <p:spPr/>
        <p:txBody>
          <a:bodyPr/>
          <a:lstStyle>
            <a:lvl1pPr>
              <a:defRPr/>
            </a:lvl1pPr>
          </a:lstStyle>
          <a:p>
            <a:r>
              <a:rPr lang="da-DK" altLang="da-DK"/>
              <a:t>Titel/beskrivelse (Sidehoved/fod)</a:t>
            </a:r>
          </a:p>
        </p:txBody>
      </p:sp>
    </p:spTree>
    <p:extLst>
      <p:ext uri="{BB962C8B-B14F-4D97-AF65-F5344CB8AC3E}">
        <p14:creationId xmlns:p14="http://schemas.microsoft.com/office/powerpoint/2010/main" val="11600817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dato 2"/>
          <p:cNvSpPr>
            <a:spLocks noGrp="1"/>
          </p:cNvSpPr>
          <p:nvPr>
            <p:ph type="dt" sz="half" idx="10"/>
          </p:nvPr>
        </p:nvSpPr>
        <p:spPr/>
        <p:txBody>
          <a:bodyPr/>
          <a:lstStyle>
            <a:lvl1pPr>
              <a:defRPr/>
            </a:lvl1pPr>
          </a:lstStyle>
          <a:p>
            <a:r>
              <a:rPr lang="da-DK" altLang="da-DK"/>
              <a:t>Navn (Sidehoved/fod)</a:t>
            </a:r>
            <a:endParaRPr lang="da-DK" altLang="da-DK" noProof="1"/>
          </a:p>
        </p:txBody>
      </p:sp>
      <p:sp>
        <p:nvSpPr>
          <p:cNvPr id="4" name="Pladsholder til sidefod 3"/>
          <p:cNvSpPr>
            <a:spLocks noGrp="1"/>
          </p:cNvSpPr>
          <p:nvPr>
            <p:ph type="ftr" sz="quarter" idx="11"/>
          </p:nvPr>
        </p:nvSpPr>
        <p:spPr/>
        <p:txBody>
          <a:bodyPr/>
          <a:lstStyle>
            <a:lvl1pPr>
              <a:defRPr/>
            </a:lvl1pPr>
          </a:lstStyle>
          <a:p>
            <a:r>
              <a:rPr lang="da-DK" altLang="da-DK"/>
              <a:t>Titel/beskrivelse (Sidehoved/fod)</a:t>
            </a:r>
          </a:p>
        </p:txBody>
      </p:sp>
    </p:spTree>
    <p:extLst>
      <p:ext uri="{BB962C8B-B14F-4D97-AF65-F5344CB8AC3E}">
        <p14:creationId xmlns:p14="http://schemas.microsoft.com/office/powerpoint/2010/main" val="17824868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lvl1pPr>
              <a:defRPr/>
            </a:lvl1pPr>
          </a:lstStyle>
          <a:p>
            <a:r>
              <a:rPr lang="da-DK" altLang="da-DK"/>
              <a:t>Navn (Sidehoved/fod)</a:t>
            </a:r>
            <a:endParaRPr lang="da-DK" altLang="da-DK" noProof="1"/>
          </a:p>
        </p:txBody>
      </p:sp>
      <p:sp>
        <p:nvSpPr>
          <p:cNvPr id="3" name="Pladsholder til sidefod 2"/>
          <p:cNvSpPr>
            <a:spLocks noGrp="1"/>
          </p:cNvSpPr>
          <p:nvPr>
            <p:ph type="ftr" sz="quarter" idx="11"/>
          </p:nvPr>
        </p:nvSpPr>
        <p:spPr/>
        <p:txBody>
          <a:bodyPr/>
          <a:lstStyle>
            <a:lvl1pPr>
              <a:defRPr/>
            </a:lvl1pPr>
          </a:lstStyle>
          <a:p>
            <a:r>
              <a:rPr lang="da-DK" altLang="da-DK"/>
              <a:t>Titel/beskrivelse (Sidehoved/fod)</a:t>
            </a:r>
          </a:p>
        </p:txBody>
      </p:sp>
    </p:spTree>
    <p:extLst>
      <p:ext uri="{BB962C8B-B14F-4D97-AF65-F5344CB8AC3E}">
        <p14:creationId xmlns:p14="http://schemas.microsoft.com/office/powerpoint/2010/main" val="2121243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lstStyle>
            <a:lvl1pPr algn="l">
              <a:defRPr sz="2000" b="1"/>
            </a:lvl1pPr>
          </a:lstStyle>
          <a:p>
            <a:r>
              <a:rPr lang="da-DK" smtClean="0"/>
              <a:t>Klik for at redigere i master</a:t>
            </a:r>
            <a:endParaRPr lang="da-DK"/>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sp>
        <p:nvSpPr>
          <p:cNvPr id="5" name="Pladsholder til dato 4"/>
          <p:cNvSpPr>
            <a:spLocks noGrp="1"/>
          </p:cNvSpPr>
          <p:nvPr>
            <p:ph type="dt" sz="half" idx="10"/>
          </p:nvPr>
        </p:nvSpPr>
        <p:spPr/>
        <p:txBody>
          <a:bodyPr/>
          <a:lstStyle>
            <a:lvl1pPr>
              <a:defRPr/>
            </a:lvl1pPr>
          </a:lstStyle>
          <a:p>
            <a:r>
              <a:rPr lang="da-DK" altLang="da-DK"/>
              <a:t>Navn (Sidehoved/fod)</a:t>
            </a:r>
            <a:endParaRPr lang="da-DK" altLang="da-DK" noProof="1"/>
          </a:p>
        </p:txBody>
      </p:sp>
      <p:sp>
        <p:nvSpPr>
          <p:cNvPr id="6" name="Pladsholder til sidefod 5"/>
          <p:cNvSpPr>
            <a:spLocks noGrp="1"/>
          </p:cNvSpPr>
          <p:nvPr>
            <p:ph type="ftr" sz="quarter" idx="11"/>
          </p:nvPr>
        </p:nvSpPr>
        <p:spPr/>
        <p:txBody>
          <a:bodyPr/>
          <a:lstStyle>
            <a:lvl1pPr>
              <a:defRPr/>
            </a:lvl1pPr>
          </a:lstStyle>
          <a:p>
            <a:r>
              <a:rPr lang="da-DK" altLang="da-DK"/>
              <a:t>Titel/beskrivelse (Sidehoved/fod)</a:t>
            </a:r>
          </a:p>
        </p:txBody>
      </p:sp>
    </p:spTree>
    <p:extLst>
      <p:ext uri="{BB962C8B-B14F-4D97-AF65-F5344CB8AC3E}">
        <p14:creationId xmlns:p14="http://schemas.microsoft.com/office/powerpoint/2010/main" val="11312563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lstStyle>
            <a:lvl1pPr algn="l">
              <a:defRPr sz="2000" b="1"/>
            </a:lvl1pPr>
          </a:lstStyle>
          <a:p>
            <a:r>
              <a:rPr lang="da-DK" smtClean="0"/>
              <a:t>Klik for at redigere i master</a:t>
            </a:r>
            <a:endParaRPr lang="da-DK"/>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sp>
        <p:nvSpPr>
          <p:cNvPr id="5" name="Pladsholder til dato 4"/>
          <p:cNvSpPr>
            <a:spLocks noGrp="1"/>
          </p:cNvSpPr>
          <p:nvPr>
            <p:ph type="dt" sz="half" idx="10"/>
          </p:nvPr>
        </p:nvSpPr>
        <p:spPr/>
        <p:txBody>
          <a:bodyPr/>
          <a:lstStyle>
            <a:lvl1pPr>
              <a:defRPr/>
            </a:lvl1pPr>
          </a:lstStyle>
          <a:p>
            <a:r>
              <a:rPr lang="da-DK" altLang="da-DK"/>
              <a:t>Navn (Sidehoved/fod)</a:t>
            </a:r>
            <a:endParaRPr lang="da-DK" altLang="da-DK" noProof="1"/>
          </a:p>
        </p:txBody>
      </p:sp>
      <p:sp>
        <p:nvSpPr>
          <p:cNvPr id="6" name="Pladsholder til sidefod 5"/>
          <p:cNvSpPr>
            <a:spLocks noGrp="1"/>
          </p:cNvSpPr>
          <p:nvPr>
            <p:ph type="ftr" sz="quarter" idx="11"/>
          </p:nvPr>
        </p:nvSpPr>
        <p:spPr/>
        <p:txBody>
          <a:bodyPr/>
          <a:lstStyle>
            <a:lvl1pPr>
              <a:defRPr/>
            </a:lvl1pPr>
          </a:lstStyle>
          <a:p>
            <a:r>
              <a:rPr lang="da-DK" altLang="da-DK"/>
              <a:t>Titel/beskrivelse (Sidehoved/fod)</a:t>
            </a:r>
          </a:p>
        </p:txBody>
      </p:sp>
    </p:spTree>
    <p:extLst>
      <p:ext uri="{BB962C8B-B14F-4D97-AF65-F5344CB8AC3E}">
        <p14:creationId xmlns:p14="http://schemas.microsoft.com/office/powerpoint/2010/main" val="3120155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038" name="Picture 14" descr="Region_H_ppt_skabelon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1026" name="Rectangle 2"/>
          <p:cNvSpPr>
            <a:spLocks noGrp="1" noChangeArrowheads="1"/>
          </p:cNvSpPr>
          <p:nvPr>
            <p:ph type="title"/>
          </p:nvPr>
        </p:nvSpPr>
        <p:spPr bwMode="auto">
          <a:xfrm>
            <a:off x="1371600" y="838200"/>
            <a:ext cx="7239000" cy="8969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b" anchorCtr="0" compatLnSpc="1">
            <a:prstTxWarp prst="textNoShape">
              <a:avLst/>
            </a:prstTxWarp>
          </a:bodyPr>
          <a:lstStyle/>
          <a:p>
            <a:pPr lvl="0"/>
            <a:r>
              <a:rPr lang="da-DK" altLang="da-DK" noProof="1" smtClean="0"/>
              <a:t>Klik for at redigere titeltypografi i masteren</a:t>
            </a:r>
          </a:p>
        </p:txBody>
      </p:sp>
      <p:sp>
        <p:nvSpPr>
          <p:cNvPr id="1027" name="Rectangle 3"/>
          <p:cNvSpPr>
            <a:spLocks noGrp="1" noChangeArrowheads="1"/>
          </p:cNvSpPr>
          <p:nvPr>
            <p:ph type="body" idx="1"/>
          </p:nvPr>
        </p:nvSpPr>
        <p:spPr bwMode="auto">
          <a:xfrm>
            <a:off x="1371600" y="1828800"/>
            <a:ext cx="7239000" cy="449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p>
            <a:pPr lvl="0"/>
            <a:r>
              <a:rPr lang="da-DK" altLang="da-DK" noProof="1" smtClean="0"/>
              <a:t>Klik for at redigere teksttypografierne i masteren</a:t>
            </a:r>
          </a:p>
          <a:p>
            <a:pPr lvl="1"/>
            <a:r>
              <a:rPr lang="da-DK" altLang="da-DK" noProof="1" smtClean="0"/>
              <a:t>Andet niveau</a:t>
            </a:r>
          </a:p>
          <a:p>
            <a:pPr lvl="2"/>
            <a:r>
              <a:rPr lang="da-DK" altLang="da-DK" noProof="1" smtClean="0"/>
              <a:t>Tredje niveau</a:t>
            </a:r>
          </a:p>
          <a:p>
            <a:pPr lvl="3"/>
            <a:r>
              <a:rPr lang="da-DK" altLang="da-DK" noProof="1" smtClean="0"/>
              <a:t>Fjerde niveau</a:t>
            </a:r>
          </a:p>
          <a:p>
            <a:pPr lvl="4"/>
            <a:r>
              <a:rPr lang="da-DK" altLang="da-DK" noProof="1" smtClean="0"/>
              <a:t>Femte niveau</a:t>
            </a:r>
          </a:p>
        </p:txBody>
      </p:sp>
      <p:sp>
        <p:nvSpPr>
          <p:cNvPr id="1028" name="Rectangle 4"/>
          <p:cNvSpPr>
            <a:spLocks noGrp="1" noChangeArrowheads="1"/>
          </p:cNvSpPr>
          <p:nvPr>
            <p:ph type="dt" sz="half" idx="2"/>
          </p:nvPr>
        </p:nvSpPr>
        <p:spPr bwMode="auto">
          <a:xfrm>
            <a:off x="5508625" y="6400800"/>
            <a:ext cx="3101975"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algn="r">
              <a:defRPr sz="900"/>
            </a:lvl1pPr>
          </a:lstStyle>
          <a:p>
            <a:r>
              <a:rPr lang="da-DK" altLang="da-DK"/>
              <a:t>Navn (Sidehoved/fod)</a:t>
            </a:r>
            <a:endParaRPr lang="da-DK" altLang="da-DK" noProof="1"/>
          </a:p>
        </p:txBody>
      </p:sp>
      <p:sp>
        <p:nvSpPr>
          <p:cNvPr id="1029" name="Rectangle 5"/>
          <p:cNvSpPr>
            <a:spLocks noGrp="1" noChangeArrowheads="1"/>
          </p:cNvSpPr>
          <p:nvPr>
            <p:ph type="ftr" sz="quarter" idx="3"/>
          </p:nvPr>
        </p:nvSpPr>
        <p:spPr bwMode="auto">
          <a:xfrm>
            <a:off x="1371600" y="6400800"/>
            <a:ext cx="4064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a:defRPr sz="900" b="1" noProof="1"/>
            </a:lvl1pPr>
          </a:lstStyle>
          <a:p>
            <a:r>
              <a:rPr altLang="da-DK"/>
              <a:t>Titel/beskrivelse (Sidehoved/fod)</a:t>
            </a:r>
            <a:endParaRPr lang="da-DK" altLang="da-DK"/>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l" rtl="0" fontAlgn="base">
        <a:lnSpc>
          <a:spcPct val="90000"/>
        </a:lnSpc>
        <a:spcBef>
          <a:spcPct val="0"/>
        </a:spcBef>
        <a:spcAft>
          <a:spcPct val="0"/>
        </a:spcAft>
        <a:defRPr sz="2700" b="1">
          <a:solidFill>
            <a:schemeClr val="tx2"/>
          </a:solidFill>
          <a:latin typeface="+mj-lt"/>
          <a:ea typeface="+mj-ea"/>
          <a:cs typeface="+mj-cs"/>
        </a:defRPr>
      </a:lvl1pPr>
      <a:lvl2pPr algn="l" rtl="0" fontAlgn="base">
        <a:lnSpc>
          <a:spcPct val="90000"/>
        </a:lnSpc>
        <a:spcBef>
          <a:spcPct val="0"/>
        </a:spcBef>
        <a:spcAft>
          <a:spcPct val="0"/>
        </a:spcAft>
        <a:defRPr sz="2700" b="1">
          <a:solidFill>
            <a:schemeClr val="tx2"/>
          </a:solidFill>
          <a:latin typeface="Arial" charset="0"/>
          <a:ea typeface="ヒラギノ角ゴ Pro W3" pitchFamily="1" charset="-128"/>
        </a:defRPr>
      </a:lvl2pPr>
      <a:lvl3pPr algn="l" rtl="0" fontAlgn="base">
        <a:lnSpc>
          <a:spcPct val="90000"/>
        </a:lnSpc>
        <a:spcBef>
          <a:spcPct val="0"/>
        </a:spcBef>
        <a:spcAft>
          <a:spcPct val="0"/>
        </a:spcAft>
        <a:defRPr sz="2700" b="1">
          <a:solidFill>
            <a:schemeClr val="tx2"/>
          </a:solidFill>
          <a:latin typeface="Arial" charset="0"/>
          <a:ea typeface="ヒラギノ角ゴ Pro W3" pitchFamily="1" charset="-128"/>
        </a:defRPr>
      </a:lvl3pPr>
      <a:lvl4pPr algn="l" rtl="0" fontAlgn="base">
        <a:lnSpc>
          <a:spcPct val="90000"/>
        </a:lnSpc>
        <a:spcBef>
          <a:spcPct val="0"/>
        </a:spcBef>
        <a:spcAft>
          <a:spcPct val="0"/>
        </a:spcAft>
        <a:defRPr sz="2700" b="1">
          <a:solidFill>
            <a:schemeClr val="tx2"/>
          </a:solidFill>
          <a:latin typeface="Arial" charset="0"/>
          <a:ea typeface="ヒラギノ角ゴ Pro W3" pitchFamily="1" charset="-128"/>
        </a:defRPr>
      </a:lvl4pPr>
      <a:lvl5pPr algn="l" rtl="0" fontAlgn="base">
        <a:lnSpc>
          <a:spcPct val="90000"/>
        </a:lnSpc>
        <a:spcBef>
          <a:spcPct val="0"/>
        </a:spcBef>
        <a:spcAft>
          <a:spcPct val="0"/>
        </a:spcAft>
        <a:defRPr sz="2700" b="1">
          <a:solidFill>
            <a:schemeClr val="tx2"/>
          </a:solidFill>
          <a:latin typeface="Arial" charset="0"/>
          <a:ea typeface="ヒラギノ角ゴ Pro W3" pitchFamily="1" charset="-128"/>
        </a:defRPr>
      </a:lvl5pPr>
      <a:lvl6pPr marL="457200" algn="l" rtl="0" fontAlgn="base">
        <a:lnSpc>
          <a:spcPct val="90000"/>
        </a:lnSpc>
        <a:spcBef>
          <a:spcPct val="0"/>
        </a:spcBef>
        <a:spcAft>
          <a:spcPct val="0"/>
        </a:spcAft>
        <a:defRPr sz="2700" b="1">
          <a:solidFill>
            <a:schemeClr val="tx2"/>
          </a:solidFill>
          <a:latin typeface="Arial" charset="0"/>
          <a:ea typeface="ヒラギノ角ゴ Pro W3" pitchFamily="1" charset="-128"/>
        </a:defRPr>
      </a:lvl6pPr>
      <a:lvl7pPr marL="914400" algn="l" rtl="0" fontAlgn="base">
        <a:lnSpc>
          <a:spcPct val="90000"/>
        </a:lnSpc>
        <a:spcBef>
          <a:spcPct val="0"/>
        </a:spcBef>
        <a:spcAft>
          <a:spcPct val="0"/>
        </a:spcAft>
        <a:defRPr sz="2700" b="1">
          <a:solidFill>
            <a:schemeClr val="tx2"/>
          </a:solidFill>
          <a:latin typeface="Arial" charset="0"/>
          <a:ea typeface="ヒラギノ角ゴ Pro W3" pitchFamily="1" charset="-128"/>
        </a:defRPr>
      </a:lvl7pPr>
      <a:lvl8pPr marL="1371600" algn="l" rtl="0" fontAlgn="base">
        <a:lnSpc>
          <a:spcPct val="90000"/>
        </a:lnSpc>
        <a:spcBef>
          <a:spcPct val="0"/>
        </a:spcBef>
        <a:spcAft>
          <a:spcPct val="0"/>
        </a:spcAft>
        <a:defRPr sz="2700" b="1">
          <a:solidFill>
            <a:schemeClr val="tx2"/>
          </a:solidFill>
          <a:latin typeface="Arial" charset="0"/>
          <a:ea typeface="ヒラギノ角ゴ Pro W3" pitchFamily="1" charset="-128"/>
        </a:defRPr>
      </a:lvl8pPr>
      <a:lvl9pPr marL="1828800" algn="l" rtl="0" fontAlgn="base">
        <a:lnSpc>
          <a:spcPct val="90000"/>
        </a:lnSpc>
        <a:spcBef>
          <a:spcPct val="0"/>
        </a:spcBef>
        <a:spcAft>
          <a:spcPct val="0"/>
        </a:spcAft>
        <a:defRPr sz="2700" b="1">
          <a:solidFill>
            <a:schemeClr val="tx2"/>
          </a:solidFill>
          <a:latin typeface="Arial" charset="0"/>
          <a:ea typeface="ヒラギノ角ゴ Pro W3" pitchFamily="1" charset="-128"/>
        </a:defRPr>
      </a:lvl9pPr>
    </p:titleStyle>
    <p:bodyStyle>
      <a:lvl1pPr algn="l" rtl="0" fontAlgn="base">
        <a:spcBef>
          <a:spcPct val="20000"/>
        </a:spcBef>
        <a:spcAft>
          <a:spcPct val="0"/>
        </a:spcAft>
        <a:defRPr sz="2400">
          <a:solidFill>
            <a:schemeClr val="tx1"/>
          </a:solidFill>
          <a:latin typeface="+mn-lt"/>
          <a:ea typeface="+mn-ea"/>
          <a:cs typeface="+mn-cs"/>
        </a:defRPr>
      </a:lvl1pPr>
      <a:lvl2pPr marL="768350" indent="-285750" algn="l" rtl="0" fontAlgn="base">
        <a:spcBef>
          <a:spcPct val="20000"/>
        </a:spcBef>
        <a:spcAft>
          <a:spcPct val="0"/>
        </a:spcAft>
        <a:buFont typeface="Times" pitchFamily="1" charset="0"/>
        <a:buChar char="•"/>
        <a:defRPr sz="2000">
          <a:solidFill>
            <a:schemeClr val="tx1"/>
          </a:solidFill>
          <a:latin typeface="+mn-lt"/>
          <a:ea typeface="+mn-ea"/>
        </a:defRPr>
      </a:lvl2pPr>
      <a:lvl3pPr marL="1187450" indent="-228600" algn="l" rtl="0" fontAlgn="base">
        <a:spcBef>
          <a:spcPct val="20000"/>
        </a:spcBef>
        <a:spcAft>
          <a:spcPct val="0"/>
        </a:spcAft>
        <a:buChar char="-"/>
        <a:defRPr>
          <a:solidFill>
            <a:schemeClr val="tx1"/>
          </a:solidFill>
          <a:latin typeface="+mn-lt"/>
          <a:ea typeface="+mn-ea"/>
        </a:defRPr>
      </a:lvl3pPr>
      <a:lvl4pPr marL="1606550" indent="-228600" algn="l" rtl="0" fontAlgn="base">
        <a:spcBef>
          <a:spcPct val="20000"/>
        </a:spcBef>
        <a:spcAft>
          <a:spcPct val="0"/>
        </a:spcAft>
        <a:buChar char="&gt;"/>
        <a:defRPr sz="1600">
          <a:solidFill>
            <a:schemeClr val="tx1"/>
          </a:solidFill>
          <a:latin typeface="+mn-lt"/>
          <a:ea typeface="+mn-ea"/>
        </a:defRPr>
      </a:lvl4pPr>
      <a:lvl5pPr marL="2057400" indent="-228600" algn="l" rtl="0" fontAlgn="base">
        <a:spcBef>
          <a:spcPct val="20000"/>
        </a:spcBef>
        <a:spcAft>
          <a:spcPct val="0"/>
        </a:spcAft>
        <a:buChar char="»"/>
        <a:defRPr sz="1600">
          <a:solidFill>
            <a:schemeClr val="tx1"/>
          </a:solidFill>
          <a:latin typeface="+mn-lt"/>
          <a:ea typeface="+mn-ea"/>
        </a:defRPr>
      </a:lvl5pPr>
      <a:lvl6pPr marL="2514600" indent="-228600" algn="l" rtl="0" fontAlgn="base">
        <a:spcBef>
          <a:spcPct val="20000"/>
        </a:spcBef>
        <a:spcAft>
          <a:spcPct val="0"/>
        </a:spcAft>
        <a:buChar char="»"/>
        <a:defRPr sz="1600">
          <a:solidFill>
            <a:schemeClr val="tx1"/>
          </a:solidFill>
          <a:latin typeface="+mn-lt"/>
          <a:ea typeface="+mn-ea"/>
        </a:defRPr>
      </a:lvl6pPr>
      <a:lvl7pPr marL="2971800" indent="-228600" algn="l" rtl="0" fontAlgn="base">
        <a:spcBef>
          <a:spcPct val="20000"/>
        </a:spcBef>
        <a:spcAft>
          <a:spcPct val="0"/>
        </a:spcAft>
        <a:buChar char="»"/>
        <a:defRPr sz="1600">
          <a:solidFill>
            <a:schemeClr val="tx1"/>
          </a:solidFill>
          <a:latin typeface="+mn-lt"/>
          <a:ea typeface="+mn-ea"/>
        </a:defRPr>
      </a:lvl7pPr>
      <a:lvl8pPr marL="3429000" indent="-228600" algn="l" rtl="0" fontAlgn="base">
        <a:spcBef>
          <a:spcPct val="20000"/>
        </a:spcBef>
        <a:spcAft>
          <a:spcPct val="0"/>
        </a:spcAft>
        <a:buChar char="»"/>
        <a:defRPr sz="1600">
          <a:solidFill>
            <a:schemeClr val="tx1"/>
          </a:solidFill>
          <a:latin typeface="+mn-lt"/>
          <a:ea typeface="+mn-ea"/>
        </a:defRPr>
      </a:lvl8pPr>
      <a:lvl9pPr marL="3886200" indent="-228600" algn="l" rtl="0" fontAlgn="base">
        <a:spcBef>
          <a:spcPct val="20000"/>
        </a:spcBef>
        <a:spcAft>
          <a:spcPct val="0"/>
        </a:spcAft>
        <a:buChar char="»"/>
        <a:defRPr sz="1600">
          <a:solidFill>
            <a:schemeClr val="tx1"/>
          </a:solidFill>
          <a:latin typeface="+mn-lt"/>
          <a:ea typeface="+mn-ea"/>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ctrTitle"/>
          </p:nvPr>
        </p:nvSpPr>
        <p:spPr/>
        <p:txBody>
          <a:bodyPr/>
          <a:lstStyle/>
          <a:p>
            <a:r>
              <a:rPr lang="da-DK" altLang="da-DK" dirty="0" smtClean="0"/>
              <a:t>Tværgående risikomanagers rolle i risikostyring i Region Hovedstadens Kvalitetsfondsbyggerier</a:t>
            </a:r>
            <a:br>
              <a:rPr lang="da-DK" altLang="da-DK" dirty="0" smtClean="0"/>
            </a:br>
            <a:r>
              <a:rPr lang="da-DK" altLang="da-DK" dirty="0"/>
              <a:t/>
            </a:r>
            <a:br>
              <a:rPr lang="da-DK" altLang="da-DK" dirty="0"/>
            </a:br>
            <a:r>
              <a:rPr lang="da-DK" altLang="da-DK" sz="2500" dirty="0" smtClean="0"/>
              <a:t>Netværksdage i Nyborg 30-31. august 2017</a:t>
            </a:r>
            <a:br>
              <a:rPr lang="da-DK" altLang="da-DK" sz="2500" dirty="0" smtClean="0"/>
            </a:br>
            <a:r>
              <a:rPr lang="da-DK" altLang="da-DK" sz="2500" dirty="0" smtClean="0"/>
              <a:t/>
            </a:r>
            <a:br>
              <a:rPr lang="da-DK" altLang="da-DK" sz="2500" dirty="0" smtClean="0"/>
            </a:br>
            <a:r>
              <a:rPr lang="da-DK" altLang="da-DK" sz="2500" dirty="0" smtClean="0"/>
              <a:t>Louise Larsø, Enhed for Byggestyring</a:t>
            </a:r>
            <a:endParaRPr lang="da-DK" altLang="da-DK" sz="2500" i="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ktangel 5"/>
          <p:cNvSpPr/>
          <p:nvPr/>
        </p:nvSpPr>
        <p:spPr>
          <a:xfrm>
            <a:off x="1259632" y="1484784"/>
            <a:ext cx="7200800" cy="4016484"/>
          </a:xfrm>
          <a:prstGeom prst="rect">
            <a:avLst/>
          </a:prstGeom>
        </p:spPr>
        <p:txBody>
          <a:bodyPr wrap="square">
            <a:spAutoFit/>
          </a:bodyPr>
          <a:lstStyle/>
          <a:p>
            <a:endParaRPr lang="da-DK" sz="1700" b="1" dirty="0" smtClean="0"/>
          </a:p>
          <a:p>
            <a:r>
              <a:rPr lang="da-DK" sz="1700" b="1" dirty="0" smtClean="0"/>
              <a:t>Min </a:t>
            </a:r>
            <a:r>
              <a:rPr lang="da-DK" sz="1700" b="1" dirty="0"/>
              <a:t>opgave er </a:t>
            </a:r>
            <a:r>
              <a:rPr lang="da-DK" sz="1700" b="1" dirty="0" smtClean="0"/>
              <a:t>her</a:t>
            </a:r>
          </a:p>
          <a:p>
            <a:r>
              <a:rPr lang="da-DK" sz="1700" dirty="0" smtClean="0"/>
              <a:t>At formidle </a:t>
            </a:r>
            <a:r>
              <a:rPr lang="da-DK" sz="1700" dirty="0"/>
              <a:t>risici der bør håndteres på porteføljeniveau dels til ledelsen i Center for Økonomi og min enhedsledelse, samt selvfølgelig til koncernledelsen på statusmøder. </a:t>
            </a:r>
          </a:p>
          <a:p>
            <a:pPr lvl="0"/>
            <a:endParaRPr lang="da-DK" sz="1700" dirty="0" smtClean="0"/>
          </a:p>
          <a:p>
            <a:pPr lvl="0"/>
            <a:r>
              <a:rPr lang="da-DK" sz="1700" b="1" dirty="0" smtClean="0"/>
              <a:t>Øvrige opgaver: </a:t>
            </a:r>
          </a:p>
          <a:p>
            <a:pPr marL="285750" indent="-285750">
              <a:buFont typeface="Arial" panose="020B0604020202020204" pitchFamily="34" charset="0"/>
              <a:buChar char="•"/>
            </a:pPr>
            <a:r>
              <a:rPr lang="da-DK" sz="1700" dirty="0" smtClean="0"/>
              <a:t>Udarbejdelse af kravene </a:t>
            </a:r>
            <a:r>
              <a:rPr lang="da-DK" sz="1700" dirty="0"/>
              <a:t>til projekterne i forhold til hvilke </a:t>
            </a:r>
            <a:r>
              <a:rPr lang="da-DK" sz="1700" dirty="0" smtClean="0"/>
              <a:t>forhold </a:t>
            </a:r>
            <a:r>
              <a:rPr lang="da-DK" sz="1700" dirty="0"/>
              <a:t>der bør iagttages ved fastlæggelse af reserveniveauer – en ramme for udarbejdelse af reservestrategi</a:t>
            </a:r>
            <a:r>
              <a:rPr lang="da-DK" sz="1700" dirty="0" smtClean="0"/>
              <a:t>.</a:t>
            </a:r>
          </a:p>
          <a:p>
            <a:endParaRPr lang="da-DK" sz="1700" dirty="0"/>
          </a:p>
          <a:p>
            <a:pPr marL="285750" indent="-285750">
              <a:buFont typeface="Arial" panose="020B0604020202020204" pitchFamily="34" charset="0"/>
              <a:buChar char="•"/>
            </a:pPr>
            <a:r>
              <a:rPr lang="da-DK" sz="1700" dirty="0" smtClean="0"/>
              <a:t>Model </a:t>
            </a:r>
            <a:r>
              <a:rPr lang="da-DK" sz="1700" dirty="0"/>
              <a:t>der har til formål at betrygge DTØ og Ministeriet i forhold overvågning af bevægelse i reserveniveau samt anskueliggørelse af ”disponeringsstrategi” i forhold til UFO og generelle reserver i forhold til de identificerede risici. </a:t>
            </a:r>
          </a:p>
        </p:txBody>
      </p:sp>
      <p:sp>
        <p:nvSpPr>
          <p:cNvPr id="7" name="Titel 1"/>
          <p:cNvSpPr>
            <a:spLocks noGrp="1"/>
          </p:cNvSpPr>
          <p:nvPr>
            <p:ph type="title"/>
          </p:nvPr>
        </p:nvSpPr>
        <p:spPr>
          <a:xfrm>
            <a:off x="1371600" y="838200"/>
            <a:ext cx="7239000" cy="896938"/>
          </a:xfrm>
        </p:spPr>
        <p:txBody>
          <a:bodyPr/>
          <a:lstStyle/>
          <a:p>
            <a:r>
              <a:rPr lang="da-DK" dirty="0"/>
              <a:t>Det </a:t>
            </a:r>
            <a:r>
              <a:rPr lang="da-DK" dirty="0" smtClean="0"/>
              <a:t>taktiske niveau (T)</a:t>
            </a:r>
            <a:r>
              <a:rPr lang="da-DK" dirty="0"/>
              <a:t/>
            </a:r>
            <a:br>
              <a:rPr lang="da-DK" dirty="0"/>
            </a:br>
            <a:endParaRPr lang="da-DK" dirty="0"/>
          </a:p>
        </p:txBody>
      </p:sp>
    </p:spTree>
    <p:extLst>
      <p:ext uri="{BB962C8B-B14F-4D97-AF65-F5344CB8AC3E}">
        <p14:creationId xmlns:p14="http://schemas.microsoft.com/office/powerpoint/2010/main" val="42447815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Det operationelle niveau (O)</a:t>
            </a:r>
            <a:br>
              <a:rPr lang="da-DK" dirty="0"/>
            </a:br>
            <a:endParaRPr lang="da-DK" dirty="0"/>
          </a:p>
        </p:txBody>
      </p:sp>
      <p:sp>
        <p:nvSpPr>
          <p:cNvPr id="3" name="Pladsholder til indhold 2"/>
          <p:cNvSpPr>
            <a:spLocks noGrp="1"/>
          </p:cNvSpPr>
          <p:nvPr>
            <p:ph idx="1"/>
          </p:nvPr>
        </p:nvSpPr>
        <p:spPr/>
        <p:txBody>
          <a:bodyPr/>
          <a:lstStyle/>
          <a:p>
            <a:endParaRPr lang="da-DK" sz="2000" i="1" dirty="0" smtClean="0"/>
          </a:p>
          <a:p>
            <a:r>
              <a:rPr lang="da-DK" sz="2000" i="1" dirty="0" smtClean="0"/>
              <a:t>Udgøres </a:t>
            </a:r>
            <a:r>
              <a:rPr lang="da-DK" sz="2000" i="1" dirty="0"/>
              <a:t>af byggeprojekternes organisation og kan deles op i 3 niveauer</a:t>
            </a:r>
            <a:r>
              <a:rPr lang="da-DK" sz="2000" i="1" dirty="0" smtClean="0"/>
              <a:t>:</a:t>
            </a:r>
          </a:p>
          <a:p>
            <a:endParaRPr lang="da-DK" sz="2000" dirty="0"/>
          </a:p>
          <a:p>
            <a:r>
              <a:rPr lang="da-DK" sz="2000" dirty="0"/>
              <a:t>Delniveau 1 – Ledelse – på tværs af alle delprojekter </a:t>
            </a:r>
          </a:p>
          <a:p>
            <a:r>
              <a:rPr lang="da-DK" sz="2000" dirty="0"/>
              <a:t>Delniveau 2 – Delprojekt </a:t>
            </a:r>
            <a:r>
              <a:rPr lang="da-DK" sz="2000" dirty="0" smtClean="0"/>
              <a:t>(IMT, Nybyg, Renovering mv.) projekt afhængigt</a:t>
            </a:r>
            <a:endParaRPr lang="da-DK" sz="2000" dirty="0"/>
          </a:p>
          <a:p>
            <a:r>
              <a:rPr lang="da-DK" sz="2000" dirty="0"/>
              <a:t>Delniveau 3 – Aktivitet </a:t>
            </a:r>
            <a:r>
              <a:rPr lang="da-DK" sz="2000" dirty="0" smtClean="0"/>
              <a:t>(nedrivning, myndighedsgodkendelse mv.)</a:t>
            </a:r>
            <a:endParaRPr lang="da-DK" sz="2000" dirty="0"/>
          </a:p>
          <a:p>
            <a:endParaRPr lang="da-DK" dirty="0"/>
          </a:p>
        </p:txBody>
      </p:sp>
      <p:sp>
        <p:nvSpPr>
          <p:cNvPr id="4" name="Pladsholder til dato 3"/>
          <p:cNvSpPr>
            <a:spLocks noGrp="1"/>
          </p:cNvSpPr>
          <p:nvPr>
            <p:ph type="dt" sz="half" idx="10"/>
          </p:nvPr>
        </p:nvSpPr>
        <p:spPr/>
        <p:txBody>
          <a:bodyPr/>
          <a:lstStyle/>
          <a:p>
            <a:r>
              <a:rPr lang="da-DK" altLang="da-DK" smtClean="0"/>
              <a:t>Navn (Sidehoved/fod)</a:t>
            </a:r>
            <a:endParaRPr lang="da-DK" altLang="da-DK" noProof="1"/>
          </a:p>
        </p:txBody>
      </p:sp>
      <p:sp>
        <p:nvSpPr>
          <p:cNvPr id="5" name="Pladsholder til sidefod 4"/>
          <p:cNvSpPr>
            <a:spLocks noGrp="1"/>
          </p:cNvSpPr>
          <p:nvPr>
            <p:ph type="ftr" sz="quarter" idx="11"/>
          </p:nvPr>
        </p:nvSpPr>
        <p:spPr/>
        <p:txBody>
          <a:bodyPr/>
          <a:lstStyle/>
          <a:p>
            <a:r>
              <a:rPr lang="da-DK" altLang="da-DK" smtClean="0"/>
              <a:t>Titel/beskrivelse (Sidehoved/fod)</a:t>
            </a:r>
            <a:endParaRPr lang="da-DK" altLang="da-DK"/>
          </a:p>
        </p:txBody>
      </p:sp>
    </p:spTree>
    <p:extLst>
      <p:ext uri="{BB962C8B-B14F-4D97-AF65-F5344CB8AC3E}">
        <p14:creationId xmlns:p14="http://schemas.microsoft.com/office/powerpoint/2010/main" val="41400759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Det operationelle niveau (O)</a:t>
            </a:r>
            <a:br>
              <a:rPr lang="da-DK" dirty="0"/>
            </a:br>
            <a:endParaRPr lang="da-DK" dirty="0"/>
          </a:p>
        </p:txBody>
      </p:sp>
      <p:sp>
        <p:nvSpPr>
          <p:cNvPr id="3" name="Pladsholder til indhold 2"/>
          <p:cNvSpPr>
            <a:spLocks noGrp="1"/>
          </p:cNvSpPr>
          <p:nvPr>
            <p:ph idx="1"/>
          </p:nvPr>
        </p:nvSpPr>
        <p:spPr/>
        <p:txBody>
          <a:bodyPr/>
          <a:lstStyle/>
          <a:p>
            <a:pPr marL="285750" indent="-285750">
              <a:buFont typeface="Arial" panose="020B0604020202020204" pitchFamily="34" charset="0"/>
              <a:buChar char="•"/>
            </a:pPr>
            <a:r>
              <a:rPr lang="da-DK" sz="1700" dirty="0" smtClean="0"/>
              <a:t>Krav om risikoworkshop på </a:t>
            </a:r>
            <a:r>
              <a:rPr lang="da-DK" sz="1700" u="sng" dirty="0" smtClean="0"/>
              <a:t>ledelses</a:t>
            </a:r>
            <a:r>
              <a:rPr lang="da-DK" sz="1700" dirty="0" smtClean="0"/>
              <a:t>niveau hvert kvartal</a:t>
            </a:r>
          </a:p>
          <a:p>
            <a:pPr marL="285750" indent="-285750">
              <a:buFont typeface="Arial" panose="020B0604020202020204" pitchFamily="34" charset="0"/>
              <a:buChar char="•"/>
            </a:pPr>
            <a:endParaRPr lang="da-DK" sz="1700" dirty="0" smtClean="0"/>
          </a:p>
          <a:p>
            <a:pPr marL="285750" indent="-285750">
              <a:buFont typeface="Arial" panose="020B0604020202020204" pitchFamily="34" charset="0"/>
              <a:buChar char="•"/>
            </a:pPr>
            <a:r>
              <a:rPr lang="da-DK" sz="1700" dirty="0" smtClean="0"/>
              <a:t>Store </a:t>
            </a:r>
            <a:r>
              <a:rPr lang="da-DK" sz="1700" dirty="0"/>
              <a:t>delprojekter, eller delprojekter med en høj kompleksitet, skal workshopfrekvensen følge også afholde kvartalsvise risikoworkshops. </a:t>
            </a:r>
            <a:br>
              <a:rPr lang="da-DK" sz="1700" dirty="0"/>
            </a:br>
            <a:r>
              <a:rPr lang="da-DK" sz="1700" dirty="0"/>
              <a:t/>
            </a:r>
            <a:br>
              <a:rPr lang="da-DK" sz="1700" dirty="0"/>
            </a:br>
            <a:r>
              <a:rPr lang="da-DK" sz="1700" dirty="0"/>
              <a:t>Mindre delprojekter og aktiviteter skal afholde risikoworkshops så risikobeskrivelsen på projektet til enhver tid er retvisende for den risiko, der er på projektet. </a:t>
            </a:r>
          </a:p>
          <a:p>
            <a:endParaRPr lang="da-DK" sz="1700" dirty="0" smtClean="0"/>
          </a:p>
          <a:p>
            <a:r>
              <a:rPr lang="da-DK" sz="1700" dirty="0" smtClean="0"/>
              <a:t>Organiseringen </a:t>
            </a:r>
            <a:r>
              <a:rPr lang="da-DK" sz="1700" dirty="0"/>
              <a:t>af risikoarbejdet på byggeprojekterne, herunder den valgte proces for risikostyring på det operationelle delniveau 2 og 3, skal beskrives i byggeprojektets projekthåndbog. </a:t>
            </a:r>
            <a:endParaRPr lang="da-DK" sz="1700" dirty="0" smtClean="0"/>
          </a:p>
          <a:p>
            <a:endParaRPr lang="da-DK" sz="1700" dirty="0"/>
          </a:p>
          <a:p>
            <a:r>
              <a:rPr lang="da-DK" sz="1700" dirty="0"/>
              <a:t>Afrapportering fra workshops på delniveau 2 og 3 skal inkluderes som data i risikoworkshops på delniveau 1. </a:t>
            </a:r>
          </a:p>
          <a:p>
            <a:endParaRPr lang="da-DK" sz="1400" dirty="0"/>
          </a:p>
        </p:txBody>
      </p:sp>
    </p:spTree>
    <p:extLst>
      <p:ext uri="{BB962C8B-B14F-4D97-AF65-F5344CB8AC3E}">
        <p14:creationId xmlns:p14="http://schemas.microsoft.com/office/powerpoint/2010/main" val="37154895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p:txBody>
          <a:bodyPr/>
          <a:lstStyle/>
          <a:p>
            <a:r>
              <a:rPr lang="da-DK" sz="1700" b="1" dirty="0" smtClean="0"/>
              <a:t>Min opgave</a:t>
            </a:r>
          </a:p>
          <a:p>
            <a:endParaRPr lang="da-DK" sz="1700" i="1" dirty="0" smtClean="0"/>
          </a:p>
          <a:p>
            <a:r>
              <a:rPr lang="da-DK" sz="1700" dirty="0" smtClean="0"/>
              <a:t>Min deltagelse i projekterne risikoworkshops </a:t>
            </a:r>
            <a:r>
              <a:rPr lang="da-DK" sz="1700" dirty="0"/>
              <a:t>på ”delniveau </a:t>
            </a:r>
            <a:r>
              <a:rPr lang="da-DK" sz="1700" dirty="0" smtClean="0"/>
              <a:t>1 – </a:t>
            </a:r>
            <a:r>
              <a:rPr lang="da-DK" sz="1700" dirty="0" err="1" smtClean="0"/>
              <a:t>ledelsesniveuaet</a:t>
            </a:r>
            <a:r>
              <a:rPr lang="da-DK" sz="1700" dirty="0" smtClean="0"/>
              <a:t>” er obligatorisk.</a:t>
            </a:r>
          </a:p>
          <a:p>
            <a:endParaRPr lang="da-DK" sz="1700" dirty="0"/>
          </a:p>
          <a:p>
            <a:r>
              <a:rPr lang="da-DK" sz="1700" dirty="0" smtClean="0"/>
              <a:t>Forskel </a:t>
            </a:r>
            <a:r>
              <a:rPr lang="da-DK" sz="1700" dirty="0"/>
              <a:t>i </a:t>
            </a:r>
            <a:r>
              <a:rPr lang="da-DK" sz="1700" dirty="0" smtClean="0"/>
              <a:t>organiseringer af </a:t>
            </a:r>
            <a:r>
              <a:rPr lang="da-DK" sz="1700" dirty="0"/>
              <a:t>niveauer på de enkelte projekter, hvorfor nogle projekter kun har </a:t>
            </a:r>
            <a:r>
              <a:rPr lang="da-DK" sz="1700" dirty="0" smtClean="0"/>
              <a:t>‘et </a:t>
            </a:r>
            <a:r>
              <a:rPr lang="da-DK" sz="1700" dirty="0"/>
              <a:t>niveau </a:t>
            </a:r>
            <a:r>
              <a:rPr lang="da-DK" sz="1700" dirty="0" smtClean="0"/>
              <a:t>i deres operationelle risikostyring – så deltager jeg her.</a:t>
            </a:r>
            <a:endParaRPr lang="da-DK" sz="1700" dirty="0"/>
          </a:p>
          <a:p>
            <a:endParaRPr lang="da-DK" sz="1700" dirty="0" smtClean="0"/>
          </a:p>
          <a:p>
            <a:r>
              <a:rPr lang="da-DK" sz="1700" dirty="0" smtClean="0"/>
              <a:t>Deltager </a:t>
            </a:r>
            <a:r>
              <a:rPr lang="da-DK" sz="1700" dirty="0"/>
              <a:t>som aktiv </a:t>
            </a:r>
            <a:r>
              <a:rPr lang="da-DK" sz="1700" dirty="0" smtClean="0"/>
              <a:t>sparringspartner, hvor </a:t>
            </a:r>
            <a:r>
              <a:rPr lang="da-DK" sz="1700" dirty="0"/>
              <a:t>jeg med mine erfaringer fra de øvrige projekter </a:t>
            </a:r>
            <a:r>
              <a:rPr lang="da-DK" sz="1700" dirty="0" smtClean="0"/>
              <a:t>søger at </a:t>
            </a:r>
            <a:r>
              <a:rPr lang="da-DK" sz="1700" dirty="0"/>
              <a:t>perspektivere problemstillingerne der bliver drøftet. </a:t>
            </a:r>
            <a:r>
              <a:rPr lang="da-DK" sz="1700" dirty="0" smtClean="0"/>
              <a:t/>
            </a:r>
            <a:br>
              <a:rPr lang="da-DK" sz="1700" dirty="0" smtClean="0"/>
            </a:br>
            <a:r>
              <a:rPr lang="da-DK" sz="1700" dirty="0" smtClean="0"/>
              <a:t/>
            </a:r>
            <a:br>
              <a:rPr lang="da-DK" sz="1700" dirty="0" smtClean="0"/>
            </a:br>
            <a:r>
              <a:rPr lang="da-DK" sz="1700" dirty="0" smtClean="0"/>
              <a:t>Sætter </a:t>
            </a:r>
            <a:r>
              <a:rPr lang="da-DK" sz="1700" dirty="0"/>
              <a:t>risici der bør drøftes på </a:t>
            </a:r>
            <a:r>
              <a:rPr lang="da-DK" sz="1700" dirty="0" smtClean="0"/>
              <a:t>dagsordenen således, at projekterne redegøre for </a:t>
            </a:r>
            <a:r>
              <a:rPr lang="da-DK" sz="1700" dirty="0"/>
              <a:t>hvorvidt den pågældende risiko er aktuel – hvis ikke, redegøres der for de tiltag der har reduceret risikoen. </a:t>
            </a:r>
          </a:p>
          <a:p>
            <a:endParaRPr lang="da-DK" sz="1700" dirty="0"/>
          </a:p>
        </p:txBody>
      </p:sp>
      <p:sp>
        <p:nvSpPr>
          <p:cNvPr id="5" name="Titel 1"/>
          <p:cNvSpPr txBox="1">
            <a:spLocks/>
          </p:cNvSpPr>
          <p:nvPr/>
        </p:nvSpPr>
        <p:spPr bwMode="auto">
          <a:xfrm>
            <a:off x="1524000" y="990600"/>
            <a:ext cx="7239000" cy="8969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b" anchorCtr="0" compatLnSpc="1">
            <a:prstTxWarp prst="textNoShape">
              <a:avLst/>
            </a:prstTxWarp>
          </a:bodyPr>
          <a:lstStyle>
            <a:lvl1pPr algn="l" rtl="0" fontAlgn="base">
              <a:lnSpc>
                <a:spcPct val="90000"/>
              </a:lnSpc>
              <a:spcBef>
                <a:spcPct val="0"/>
              </a:spcBef>
              <a:spcAft>
                <a:spcPct val="0"/>
              </a:spcAft>
              <a:defRPr sz="2700" b="1">
                <a:solidFill>
                  <a:schemeClr val="tx2"/>
                </a:solidFill>
                <a:latin typeface="+mj-lt"/>
                <a:ea typeface="+mj-ea"/>
                <a:cs typeface="+mj-cs"/>
              </a:defRPr>
            </a:lvl1pPr>
            <a:lvl2pPr algn="l" rtl="0" fontAlgn="base">
              <a:lnSpc>
                <a:spcPct val="90000"/>
              </a:lnSpc>
              <a:spcBef>
                <a:spcPct val="0"/>
              </a:spcBef>
              <a:spcAft>
                <a:spcPct val="0"/>
              </a:spcAft>
              <a:defRPr sz="2700" b="1">
                <a:solidFill>
                  <a:schemeClr val="tx2"/>
                </a:solidFill>
                <a:latin typeface="Arial" charset="0"/>
                <a:ea typeface="ヒラギノ角ゴ Pro W3" pitchFamily="1" charset="-128"/>
              </a:defRPr>
            </a:lvl2pPr>
            <a:lvl3pPr algn="l" rtl="0" fontAlgn="base">
              <a:lnSpc>
                <a:spcPct val="90000"/>
              </a:lnSpc>
              <a:spcBef>
                <a:spcPct val="0"/>
              </a:spcBef>
              <a:spcAft>
                <a:spcPct val="0"/>
              </a:spcAft>
              <a:defRPr sz="2700" b="1">
                <a:solidFill>
                  <a:schemeClr val="tx2"/>
                </a:solidFill>
                <a:latin typeface="Arial" charset="0"/>
                <a:ea typeface="ヒラギノ角ゴ Pro W3" pitchFamily="1" charset="-128"/>
              </a:defRPr>
            </a:lvl3pPr>
            <a:lvl4pPr algn="l" rtl="0" fontAlgn="base">
              <a:lnSpc>
                <a:spcPct val="90000"/>
              </a:lnSpc>
              <a:spcBef>
                <a:spcPct val="0"/>
              </a:spcBef>
              <a:spcAft>
                <a:spcPct val="0"/>
              </a:spcAft>
              <a:defRPr sz="2700" b="1">
                <a:solidFill>
                  <a:schemeClr val="tx2"/>
                </a:solidFill>
                <a:latin typeface="Arial" charset="0"/>
                <a:ea typeface="ヒラギノ角ゴ Pro W3" pitchFamily="1" charset="-128"/>
              </a:defRPr>
            </a:lvl4pPr>
            <a:lvl5pPr algn="l" rtl="0" fontAlgn="base">
              <a:lnSpc>
                <a:spcPct val="90000"/>
              </a:lnSpc>
              <a:spcBef>
                <a:spcPct val="0"/>
              </a:spcBef>
              <a:spcAft>
                <a:spcPct val="0"/>
              </a:spcAft>
              <a:defRPr sz="2700" b="1">
                <a:solidFill>
                  <a:schemeClr val="tx2"/>
                </a:solidFill>
                <a:latin typeface="Arial" charset="0"/>
                <a:ea typeface="ヒラギノ角ゴ Pro W3" pitchFamily="1" charset="-128"/>
              </a:defRPr>
            </a:lvl5pPr>
            <a:lvl6pPr marL="457200" algn="l" rtl="0" fontAlgn="base">
              <a:lnSpc>
                <a:spcPct val="90000"/>
              </a:lnSpc>
              <a:spcBef>
                <a:spcPct val="0"/>
              </a:spcBef>
              <a:spcAft>
                <a:spcPct val="0"/>
              </a:spcAft>
              <a:defRPr sz="2700" b="1">
                <a:solidFill>
                  <a:schemeClr val="tx2"/>
                </a:solidFill>
                <a:latin typeface="Arial" charset="0"/>
                <a:ea typeface="ヒラギノ角ゴ Pro W3" pitchFamily="1" charset="-128"/>
              </a:defRPr>
            </a:lvl6pPr>
            <a:lvl7pPr marL="914400" algn="l" rtl="0" fontAlgn="base">
              <a:lnSpc>
                <a:spcPct val="90000"/>
              </a:lnSpc>
              <a:spcBef>
                <a:spcPct val="0"/>
              </a:spcBef>
              <a:spcAft>
                <a:spcPct val="0"/>
              </a:spcAft>
              <a:defRPr sz="2700" b="1">
                <a:solidFill>
                  <a:schemeClr val="tx2"/>
                </a:solidFill>
                <a:latin typeface="Arial" charset="0"/>
                <a:ea typeface="ヒラギノ角ゴ Pro W3" pitchFamily="1" charset="-128"/>
              </a:defRPr>
            </a:lvl7pPr>
            <a:lvl8pPr marL="1371600" algn="l" rtl="0" fontAlgn="base">
              <a:lnSpc>
                <a:spcPct val="90000"/>
              </a:lnSpc>
              <a:spcBef>
                <a:spcPct val="0"/>
              </a:spcBef>
              <a:spcAft>
                <a:spcPct val="0"/>
              </a:spcAft>
              <a:defRPr sz="2700" b="1">
                <a:solidFill>
                  <a:schemeClr val="tx2"/>
                </a:solidFill>
                <a:latin typeface="Arial" charset="0"/>
                <a:ea typeface="ヒラギノ角ゴ Pro W3" pitchFamily="1" charset="-128"/>
              </a:defRPr>
            </a:lvl8pPr>
            <a:lvl9pPr marL="1828800" algn="l" rtl="0" fontAlgn="base">
              <a:lnSpc>
                <a:spcPct val="90000"/>
              </a:lnSpc>
              <a:spcBef>
                <a:spcPct val="0"/>
              </a:spcBef>
              <a:spcAft>
                <a:spcPct val="0"/>
              </a:spcAft>
              <a:defRPr sz="2700" b="1">
                <a:solidFill>
                  <a:schemeClr val="tx2"/>
                </a:solidFill>
                <a:latin typeface="Arial" charset="0"/>
                <a:ea typeface="ヒラギノ角ゴ Pro W3" pitchFamily="1" charset="-128"/>
              </a:defRPr>
            </a:lvl9pPr>
          </a:lstStyle>
          <a:p>
            <a:pPr eaLnBrk="1" hangingPunct="1"/>
            <a:r>
              <a:rPr lang="da-DK" kern="0" dirty="0" smtClean="0"/>
              <a:t>Det operationelle niveau (O) fortsat</a:t>
            </a:r>
            <a:br>
              <a:rPr lang="da-DK" kern="0" dirty="0" smtClean="0"/>
            </a:br>
            <a:endParaRPr lang="da-DK" kern="0" dirty="0"/>
          </a:p>
        </p:txBody>
      </p:sp>
    </p:spTree>
    <p:extLst>
      <p:ext uri="{BB962C8B-B14F-4D97-AF65-F5344CB8AC3E}">
        <p14:creationId xmlns:p14="http://schemas.microsoft.com/office/powerpoint/2010/main" val="25528316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z="2800" dirty="0" smtClean="0"/>
              <a:t/>
            </a:r>
            <a:br>
              <a:rPr lang="da-DK" sz="2800" dirty="0" smtClean="0"/>
            </a:br>
            <a:r>
              <a:rPr lang="da-DK" sz="2800" dirty="0"/>
              <a:t/>
            </a:r>
            <a:br>
              <a:rPr lang="da-DK" sz="2800" dirty="0"/>
            </a:br>
            <a:r>
              <a:rPr lang="da-DK" sz="2800" dirty="0" smtClean="0"/>
              <a:t>DTØ’s rapporteringer</a:t>
            </a:r>
            <a:r>
              <a:rPr lang="da-DK" sz="2800" dirty="0"/>
              <a:t/>
            </a:r>
            <a:br>
              <a:rPr lang="da-DK" sz="2800" dirty="0"/>
            </a:br>
            <a:endParaRPr lang="da-DK" dirty="0"/>
          </a:p>
        </p:txBody>
      </p:sp>
      <p:sp>
        <p:nvSpPr>
          <p:cNvPr id="3" name="Pladsholder til indhold 2"/>
          <p:cNvSpPr>
            <a:spLocks noGrp="1"/>
          </p:cNvSpPr>
          <p:nvPr>
            <p:ph idx="1"/>
          </p:nvPr>
        </p:nvSpPr>
        <p:spPr/>
        <p:txBody>
          <a:bodyPr/>
          <a:lstStyle/>
          <a:p>
            <a:r>
              <a:rPr lang="da-DK" sz="1700" dirty="0" smtClean="0"/>
              <a:t>Har løbende </a:t>
            </a:r>
            <a:r>
              <a:rPr lang="da-DK" sz="1700" dirty="0"/>
              <a:t>dialog med ”DTØ” i forhold til </a:t>
            </a:r>
            <a:r>
              <a:rPr lang="da-DK" sz="1700" dirty="0" smtClean="0"/>
              <a:t>udarbejdede risikoscreeninger til </a:t>
            </a:r>
            <a:r>
              <a:rPr lang="da-DK" sz="1700" dirty="0"/>
              <a:t>udbetalingsanmodningen samt de </a:t>
            </a:r>
            <a:r>
              <a:rPr lang="da-DK" sz="1700" dirty="0" smtClean="0"/>
              <a:t>risikovurderinger </a:t>
            </a:r>
            <a:r>
              <a:rPr lang="da-DK" sz="1700" dirty="0"/>
              <a:t>der udarbejdes til </a:t>
            </a:r>
            <a:r>
              <a:rPr lang="da-DK" sz="1700" dirty="0" smtClean="0"/>
              <a:t>kvartalsrapporterne. </a:t>
            </a:r>
          </a:p>
          <a:p>
            <a:r>
              <a:rPr lang="da-DK" sz="1700" dirty="0" smtClean="0"/>
              <a:t> </a:t>
            </a:r>
          </a:p>
          <a:p>
            <a:r>
              <a:rPr lang="da-DK" sz="1700" dirty="0" smtClean="0"/>
              <a:t>Søger </a:t>
            </a:r>
            <a:r>
              <a:rPr lang="da-DK" sz="1700" dirty="0"/>
              <a:t>at sikre ensartethed i DTØ rapporteringerne på tværs af projekterne. </a:t>
            </a:r>
          </a:p>
          <a:p>
            <a:endParaRPr lang="da-DK" sz="1700" dirty="0" smtClean="0"/>
          </a:p>
          <a:p>
            <a:r>
              <a:rPr lang="da-DK" sz="1700" dirty="0" smtClean="0"/>
              <a:t>Er </a:t>
            </a:r>
            <a:r>
              <a:rPr lang="da-DK" sz="1700" dirty="0"/>
              <a:t>”oversætter” på forespørgsler fra DTØ til kollegaer og projekterne således at formålet med deres spørgsmål afmystificeres, dette arbejde lettes ved at have kendskab til den ramme DTØ arbejde ud fra på baggrund af min uddannelsesmæssige baggrund. </a:t>
            </a:r>
          </a:p>
          <a:p>
            <a:endParaRPr lang="da-DK" sz="1700" dirty="0"/>
          </a:p>
        </p:txBody>
      </p:sp>
    </p:spTree>
    <p:extLst>
      <p:ext uri="{BB962C8B-B14F-4D97-AF65-F5344CB8AC3E}">
        <p14:creationId xmlns:p14="http://schemas.microsoft.com/office/powerpoint/2010/main" val="11504607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1115616" y="1052736"/>
            <a:ext cx="7239000" cy="4495800"/>
          </a:xfrm>
        </p:spPr>
        <p:txBody>
          <a:bodyPr anchor="ctr"/>
          <a:lstStyle/>
          <a:p>
            <a:pPr algn="ctr"/>
            <a:r>
              <a:rPr lang="da-DK" sz="3500" b="1" u="sng" dirty="0"/>
              <a:t>Erfaringer fra faser</a:t>
            </a:r>
            <a:r>
              <a:rPr lang="da-DK" sz="3500" b="1" dirty="0"/>
              <a:t/>
            </a:r>
            <a:br>
              <a:rPr lang="da-DK" sz="3500" b="1" dirty="0"/>
            </a:br>
            <a:endParaRPr lang="da-DK" sz="3500" b="1" dirty="0"/>
          </a:p>
        </p:txBody>
      </p:sp>
    </p:spTree>
    <p:extLst>
      <p:ext uri="{BB962C8B-B14F-4D97-AF65-F5344CB8AC3E}">
        <p14:creationId xmlns:p14="http://schemas.microsoft.com/office/powerpoint/2010/main" val="15883854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u="sng" dirty="0"/>
              <a:t>Erfaringer fra faser</a:t>
            </a:r>
            <a:r>
              <a:rPr lang="da-DK" dirty="0"/>
              <a:t/>
            </a:r>
            <a:br>
              <a:rPr lang="da-DK" dirty="0"/>
            </a:br>
            <a:endParaRPr lang="da-DK" dirty="0"/>
          </a:p>
        </p:txBody>
      </p:sp>
      <p:sp>
        <p:nvSpPr>
          <p:cNvPr id="3" name="Pladsholder til indhold 2"/>
          <p:cNvSpPr>
            <a:spLocks noGrp="1"/>
          </p:cNvSpPr>
          <p:nvPr>
            <p:ph idx="1"/>
          </p:nvPr>
        </p:nvSpPr>
        <p:spPr/>
        <p:txBody>
          <a:bodyPr/>
          <a:lstStyle/>
          <a:p>
            <a:r>
              <a:rPr lang="da-DK" sz="1600" b="1" u="sng" dirty="0"/>
              <a:t>Konkurrence fasen</a:t>
            </a:r>
            <a:endParaRPr lang="da-DK" sz="1600" b="1" dirty="0"/>
          </a:p>
          <a:p>
            <a:r>
              <a:rPr lang="da-DK" sz="1600" dirty="0"/>
              <a:t>Risiko for klager hvis der ikke er </a:t>
            </a:r>
            <a:r>
              <a:rPr lang="da-DK" sz="1600" dirty="0" err="1"/>
              <a:t>transperans</a:t>
            </a:r>
            <a:r>
              <a:rPr lang="da-DK" sz="1600" dirty="0"/>
              <a:t> i processen. Region H havde udarbejdet paradigme og procesplan for konkurrence fasen – viden om dette var dog begrænset i administrationen og på projekterne på grund af udskiftning af medarbejder. DVS. risici er at der ikke er kommunikeret tilstrækkeligt tydeligt om de rammer der er udarbejdet for processen. </a:t>
            </a:r>
          </a:p>
          <a:p>
            <a:r>
              <a:rPr lang="da-DK" sz="1600" dirty="0"/>
              <a:t> </a:t>
            </a:r>
          </a:p>
          <a:p>
            <a:r>
              <a:rPr lang="da-DK" sz="1600" dirty="0"/>
              <a:t>HUSK – påse i konkurrence fasen at alle evt. myndighedskrav er indarbejdet i projekterne. </a:t>
            </a:r>
          </a:p>
          <a:p>
            <a:r>
              <a:rPr lang="da-DK" sz="1600" dirty="0"/>
              <a:t>Hvis der på nogen måde er ting der kræver myndighedsdispensationer så hav fokus på dette allerede nu. </a:t>
            </a:r>
          </a:p>
          <a:p>
            <a:r>
              <a:rPr lang="da-DK" sz="1600" dirty="0"/>
              <a:t> </a:t>
            </a:r>
          </a:p>
          <a:p>
            <a:r>
              <a:rPr lang="da-DK" sz="1600" dirty="0"/>
              <a:t>Vi har haft et projekt der har været 3 år om at få udarbejdet en lokalplan, da kommunen ikke var ”begejstret” for det arkitektoniske udtryk i det vindende projekt i forhold til den eksisterende bygningsmasse i området – I denne forbindelse er det konstateret, at der IKKE er nogen minimumsgrænse for hvad en kommunal sagsbehandler kan gå ind og blande sig i. </a:t>
            </a:r>
          </a:p>
          <a:p>
            <a:endParaRPr lang="da-DK" sz="1600" dirty="0"/>
          </a:p>
        </p:txBody>
      </p:sp>
    </p:spTree>
    <p:extLst>
      <p:ext uri="{BB962C8B-B14F-4D97-AF65-F5344CB8AC3E}">
        <p14:creationId xmlns:p14="http://schemas.microsoft.com/office/powerpoint/2010/main" val="11416956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u="sng" dirty="0"/>
              <a:t>Erfaringer fra </a:t>
            </a:r>
            <a:r>
              <a:rPr lang="da-DK" u="sng" dirty="0" smtClean="0"/>
              <a:t>faser, </a:t>
            </a:r>
            <a:r>
              <a:rPr lang="da-DK" sz="1500" u="sng" dirty="0" smtClean="0"/>
              <a:t>fortsat</a:t>
            </a:r>
            <a:r>
              <a:rPr lang="da-DK" dirty="0"/>
              <a:t/>
            </a:r>
            <a:br>
              <a:rPr lang="da-DK" dirty="0"/>
            </a:br>
            <a:endParaRPr lang="da-DK" dirty="0"/>
          </a:p>
        </p:txBody>
      </p:sp>
      <p:sp>
        <p:nvSpPr>
          <p:cNvPr id="3" name="Pladsholder til indhold 2"/>
          <p:cNvSpPr>
            <a:spLocks noGrp="1"/>
          </p:cNvSpPr>
          <p:nvPr>
            <p:ph idx="1"/>
          </p:nvPr>
        </p:nvSpPr>
        <p:spPr/>
        <p:txBody>
          <a:bodyPr/>
          <a:lstStyle/>
          <a:p>
            <a:r>
              <a:rPr lang="da-DK" sz="1600" b="1" u="sng" dirty="0" smtClean="0"/>
              <a:t>Byggeprogramfasen/dispositionsforslagsfasen/projektforslag</a:t>
            </a:r>
            <a:endParaRPr lang="da-DK" sz="1600" b="1" dirty="0"/>
          </a:p>
          <a:p>
            <a:r>
              <a:rPr lang="da-DK" sz="1600" i="1" dirty="0" smtClean="0"/>
              <a:t>Budget</a:t>
            </a:r>
          </a:p>
          <a:p>
            <a:r>
              <a:rPr lang="da-DK" sz="1600" dirty="0" smtClean="0"/>
              <a:t>Bygherre skal kontinuerligt have </a:t>
            </a:r>
            <a:r>
              <a:rPr lang="da-DK" sz="1600" dirty="0"/>
              <a:t>fokus </a:t>
            </a:r>
            <a:r>
              <a:rPr lang="da-DK" sz="1600" dirty="0" smtClean="0"/>
              <a:t>på at minde rådgiver om hvad budget er. </a:t>
            </a:r>
            <a:endParaRPr lang="da-DK" sz="1600" dirty="0"/>
          </a:p>
          <a:p>
            <a:r>
              <a:rPr lang="da-DK" sz="1600" dirty="0"/>
              <a:t> </a:t>
            </a:r>
            <a:endParaRPr lang="da-DK" sz="1600" dirty="0" smtClean="0"/>
          </a:p>
          <a:p>
            <a:r>
              <a:rPr lang="da-DK" sz="1600" i="1" dirty="0" smtClean="0"/>
              <a:t>Myndighedsforhold</a:t>
            </a:r>
            <a:endParaRPr lang="da-DK" sz="1600" i="1" dirty="0"/>
          </a:p>
          <a:p>
            <a:r>
              <a:rPr lang="da-DK" sz="1600" dirty="0" smtClean="0"/>
              <a:t>Vigtigt at sikre at </a:t>
            </a:r>
            <a:r>
              <a:rPr lang="da-DK" sz="1600" dirty="0"/>
              <a:t>rådgiver har afdækket alle myndighedsforhold. </a:t>
            </a:r>
            <a:endParaRPr lang="da-DK" sz="1600" dirty="0" smtClean="0"/>
          </a:p>
          <a:p>
            <a:endParaRPr lang="da-DK" sz="1600" dirty="0"/>
          </a:p>
          <a:p>
            <a:r>
              <a:rPr lang="da-DK" sz="1600" dirty="0" smtClean="0"/>
              <a:t>Vi </a:t>
            </a:r>
            <a:r>
              <a:rPr lang="da-DK" sz="1600" dirty="0"/>
              <a:t>har oplevet, at myndighedskrav der var forudsat at kunne opnås dispensation for, for sent har vist sig ikke at kunne opnås – dvs. der har været kontraheret og foretaget disponeringer forud for at betydelige ekstra omkostninger er tilgået projektet pga. manglende dispensationer (dog på regional finansieret projekt</a:t>
            </a:r>
            <a:r>
              <a:rPr lang="da-DK" sz="1600" dirty="0" smtClean="0"/>
              <a:t>).</a:t>
            </a:r>
          </a:p>
          <a:p>
            <a:endParaRPr lang="da-DK" sz="1600" dirty="0"/>
          </a:p>
          <a:p>
            <a:r>
              <a:rPr lang="da-DK" sz="1600" i="1" dirty="0"/>
              <a:t>Brandforhold og </a:t>
            </a:r>
            <a:r>
              <a:rPr lang="da-DK" sz="1600" i="1" dirty="0" smtClean="0"/>
              <a:t>forsikringsbetingelser</a:t>
            </a:r>
            <a:br>
              <a:rPr lang="da-DK" sz="1600" i="1" dirty="0" smtClean="0"/>
            </a:br>
            <a:r>
              <a:rPr lang="da-DK" sz="1600" dirty="0" smtClean="0"/>
              <a:t>Rettidig inddragelse af forsikringsudbyder i forhold til eks. Brandstrategi – de kan have særlige krav der kan have en betydning for prissætning af forsikringspræmie efter ibrugtagning. Vi har haft oplevet behov for om-projektering på baggrund af forsikringskrav.</a:t>
            </a:r>
            <a:r>
              <a:rPr lang="da-DK" sz="1600" i="1" dirty="0"/>
              <a:t/>
            </a:r>
            <a:br>
              <a:rPr lang="da-DK" sz="1600" i="1" dirty="0"/>
            </a:br>
            <a:endParaRPr lang="da-DK" sz="1600" i="1" dirty="0"/>
          </a:p>
          <a:p>
            <a:endParaRPr lang="da-DK" sz="1600" dirty="0"/>
          </a:p>
        </p:txBody>
      </p:sp>
    </p:spTree>
    <p:extLst>
      <p:ext uri="{BB962C8B-B14F-4D97-AF65-F5344CB8AC3E}">
        <p14:creationId xmlns:p14="http://schemas.microsoft.com/office/powerpoint/2010/main" val="6519628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u="sng" dirty="0"/>
              <a:t>Erfaringer fra </a:t>
            </a:r>
            <a:r>
              <a:rPr lang="da-DK" u="sng" dirty="0" smtClean="0"/>
              <a:t>faser, </a:t>
            </a:r>
            <a:r>
              <a:rPr lang="da-DK" sz="1500" u="sng" dirty="0" smtClean="0"/>
              <a:t>fortsat</a:t>
            </a:r>
            <a:r>
              <a:rPr lang="da-DK" dirty="0"/>
              <a:t/>
            </a:r>
            <a:br>
              <a:rPr lang="da-DK" dirty="0"/>
            </a:br>
            <a:endParaRPr lang="da-DK" dirty="0"/>
          </a:p>
        </p:txBody>
      </p:sp>
      <p:sp>
        <p:nvSpPr>
          <p:cNvPr id="3" name="Pladsholder til indhold 2"/>
          <p:cNvSpPr>
            <a:spLocks noGrp="1"/>
          </p:cNvSpPr>
          <p:nvPr>
            <p:ph idx="1"/>
          </p:nvPr>
        </p:nvSpPr>
        <p:spPr/>
        <p:txBody>
          <a:bodyPr/>
          <a:lstStyle/>
          <a:p>
            <a:r>
              <a:rPr lang="da-DK" sz="1600" b="1" u="sng" dirty="0" smtClean="0"/>
              <a:t>Hovedprojekt </a:t>
            </a:r>
            <a:r>
              <a:rPr lang="da-DK" sz="1600" b="1" u="sng" dirty="0"/>
              <a:t>og udbud/kontrahering</a:t>
            </a:r>
            <a:endParaRPr lang="da-DK" sz="1600" b="1" dirty="0"/>
          </a:p>
          <a:p>
            <a:endParaRPr lang="da-DK" sz="1600" i="1" dirty="0" smtClean="0"/>
          </a:p>
          <a:p>
            <a:r>
              <a:rPr lang="da-DK" sz="1600" i="1" dirty="0" smtClean="0"/>
              <a:t>Grænseflader</a:t>
            </a:r>
            <a:endParaRPr lang="da-DK" sz="1600" dirty="0"/>
          </a:p>
          <a:p>
            <a:r>
              <a:rPr lang="da-DK" sz="1600" dirty="0"/>
              <a:t>Allerede i projekteringen skal der være fokus på grænseflader mellem fagene. Ved udbud i fagentreprise, er det eksempelvis konstateret, at en given kvalitet var forudsat afleveret i gulventreprisen, mens en anden kvalitet var beskrevet som grundlag for den faktiske tilbudsgivning for gulventreprisen. </a:t>
            </a:r>
          </a:p>
          <a:p>
            <a:r>
              <a:rPr lang="da-DK" sz="1600" dirty="0"/>
              <a:t> </a:t>
            </a:r>
          </a:p>
          <a:p>
            <a:r>
              <a:rPr lang="da-DK" sz="1600" dirty="0"/>
              <a:t>Hvis der sker sidste øjebliks justeringer af projektet for at opnå mange små besparelser på grund af en for høj licitation, er det af allerhøjste vigtighed, at det sikres, at alle de vel projekterede grænsefaldebeskrivelser er korrekt ajourført. </a:t>
            </a:r>
          </a:p>
          <a:p>
            <a:r>
              <a:rPr lang="da-DK" sz="1600" dirty="0"/>
              <a:t> </a:t>
            </a:r>
          </a:p>
        </p:txBody>
      </p:sp>
    </p:spTree>
    <p:extLst>
      <p:ext uri="{BB962C8B-B14F-4D97-AF65-F5344CB8AC3E}">
        <p14:creationId xmlns:p14="http://schemas.microsoft.com/office/powerpoint/2010/main" val="3908265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u="sng" dirty="0"/>
              <a:t>Erfaringer fra </a:t>
            </a:r>
            <a:r>
              <a:rPr lang="da-DK" u="sng" dirty="0" smtClean="0"/>
              <a:t>faser, </a:t>
            </a:r>
            <a:r>
              <a:rPr lang="da-DK" sz="1500" u="sng" dirty="0" smtClean="0"/>
              <a:t>fortsat</a:t>
            </a:r>
            <a:r>
              <a:rPr lang="da-DK" dirty="0"/>
              <a:t/>
            </a:r>
            <a:br>
              <a:rPr lang="da-DK" dirty="0"/>
            </a:br>
            <a:endParaRPr lang="da-DK" dirty="0"/>
          </a:p>
        </p:txBody>
      </p:sp>
      <p:sp>
        <p:nvSpPr>
          <p:cNvPr id="3" name="Pladsholder til indhold 2"/>
          <p:cNvSpPr>
            <a:spLocks noGrp="1"/>
          </p:cNvSpPr>
          <p:nvPr>
            <p:ph idx="1"/>
          </p:nvPr>
        </p:nvSpPr>
        <p:spPr/>
        <p:txBody>
          <a:bodyPr/>
          <a:lstStyle/>
          <a:p>
            <a:r>
              <a:rPr lang="da-DK" sz="1600" b="1" u="sng" dirty="0"/>
              <a:t>H</a:t>
            </a:r>
            <a:r>
              <a:rPr lang="da-DK" sz="1600" b="1" u="sng" dirty="0" smtClean="0"/>
              <a:t>ovedprojekt </a:t>
            </a:r>
            <a:r>
              <a:rPr lang="da-DK" sz="1600" b="1" u="sng" dirty="0"/>
              <a:t>og udbud/kontrahering</a:t>
            </a:r>
            <a:endParaRPr lang="da-DK" sz="1600" b="1" dirty="0"/>
          </a:p>
          <a:p>
            <a:r>
              <a:rPr lang="da-DK" sz="1600" i="1" dirty="0" smtClean="0"/>
              <a:t>Bydendes </a:t>
            </a:r>
            <a:r>
              <a:rPr lang="da-DK" sz="1600" i="1" dirty="0"/>
              <a:t>egen projektering</a:t>
            </a:r>
            <a:br>
              <a:rPr lang="da-DK" sz="1600" i="1" dirty="0"/>
            </a:br>
            <a:r>
              <a:rPr lang="da-DK" sz="1600" dirty="0"/>
              <a:t>I nogle entrepriser forudsættes det, at de bydende selv foretager noget egen projektering i forhold til deres fag. Det er allerede ved kontraktindgåelsestidspunktet/forhandleringerne vigtigt at have fokus på, om den bydende har den tilstrækkelige kompetence og kapacitet til at levere denne </a:t>
            </a:r>
            <a:r>
              <a:rPr lang="da-DK" sz="1600" dirty="0" smtClean="0"/>
              <a:t>egen-projektering</a:t>
            </a:r>
            <a:r>
              <a:rPr lang="da-DK" sz="1600" dirty="0"/>
              <a:t>, eller om den bydende er afhængig af en underrådgiver. I så fald er det vigtigt at have fokus på hvorvidt der er indgået aftale med disse underrådgivere således at den forudsatte egen projektering kan ske rettidigt i forhold til de øvrige fag i projektet. </a:t>
            </a:r>
          </a:p>
          <a:p>
            <a:r>
              <a:rPr lang="da-DK" sz="1600" i="1" dirty="0"/>
              <a:t> </a:t>
            </a:r>
            <a:endParaRPr lang="da-DK" sz="1600" dirty="0"/>
          </a:p>
          <a:p>
            <a:r>
              <a:rPr lang="da-DK" sz="1600" i="1" dirty="0"/>
              <a:t>Rettidig godkendelse af materialer inden opstart</a:t>
            </a:r>
            <a:endParaRPr lang="da-DK" sz="1600" dirty="0"/>
          </a:p>
          <a:p>
            <a:r>
              <a:rPr lang="da-DK" sz="1600" dirty="0"/>
              <a:t>Det er vigtigt at have fokus på at sikre, at de bydende i rette tid sender deres materialer til godkendelse hos bygherre. Der er en række materialer hvor en større kreds af interessenter skal inddrages i godkendelse, og hvis der er problemer med et fremsendt produkt, bør der sikres tilstrækkelig tid til at den bydende kan komme med et alternativt produkt. </a:t>
            </a:r>
          </a:p>
        </p:txBody>
      </p:sp>
    </p:spTree>
    <p:extLst>
      <p:ext uri="{BB962C8B-B14F-4D97-AF65-F5344CB8AC3E}">
        <p14:creationId xmlns:p14="http://schemas.microsoft.com/office/powerpoint/2010/main" val="22271974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a:xfrm>
            <a:off x="1109688" y="1268760"/>
            <a:ext cx="7239000" cy="4495800"/>
          </a:xfrm>
          <a:prstGeom prst="rect">
            <a:avLst/>
          </a:prstGeom>
        </p:spPr>
        <p:txBody>
          <a:bodyPr/>
          <a:lstStyle>
            <a:lvl1pPr algn="l" rtl="0" fontAlgn="base">
              <a:spcBef>
                <a:spcPct val="20000"/>
              </a:spcBef>
              <a:spcAft>
                <a:spcPct val="0"/>
              </a:spcAft>
              <a:defRPr sz="2400">
                <a:solidFill>
                  <a:schemeClr val="tx1"/>
                </a:solidFill>
                <a:latin typeface="+mn-lt"/>
                <a:ea typeface="+mn-ea"/>
                <a:cs typeface="+mn-cs"/>
              </a:defRPr>
            </a:lvl1pPr>
            <a:lvl2pPr marL="768350" indent="-285750" algn="l" rtl="0" fontAlgn="base">
              <a:spcBef>
                <a:spcPct val="20000"/>
              </a:spcBef>
              <a:spcAft>
                <a:spcPct val="0"/>
              </a:spcAft>
              <a:buFont typeface="Times" pitchFamily="1" charset="0"/>
              <a:buChar char="•"/>
              <a:defRPr sz="2000">
                <a:solidFill>
                  <a:schemeClr val="tx1"/>
                </a:solidFill>
                <a:latin typeface="+mn-lt"/>
                <a:ea typeface="+mn-ea"/>
              </a:defRPr>
            </a:lvl2pPr>
            <a:lvl3pPr marL="1187450" indent="-228600" algn="l" rtl="0" fontAlgn="base">
              <a:spcBef>
                <a:spcPct val="20000"/>
              </a:spcBef>
              <a:spcAft>
                <a:spcPct val="0"/>
              </a:spcAft>
              <a:buChar char="-"/>
              <a:defRPr>
                <a:solidFill>
                  <a:schemeClr val="tx1"/>
                </a:solidFill>
                <a:latin typeface="+mn-lt"/>
                <a:ea typeface="+mn-ea"/>
              </a:defRPr>
            </a:lvl3pPr>
            <a:lvl4pPr marL="1606550" indent="-228600" algn="l" rtl="0" fontAlgn="base">
              <a:spcBef>
                <a:spcPct val="20000"/>
              </a:spcBef>
              <a:spcAft>
                <a:spcPct val="0"/>
              </a:spcAft>
              <a:buChar char="&gt;"/>
              <a:defRPr sz="1600">
                <a:solidFill>
                  <a:schemeClr val="tx1"/>
                </a:solidFill>
                <a:latin typeface="+mn-lt"/>
                <a:ea typeface="+mn-ea"/>
              </a:defRPr>
            </a:lvl4pPr>
            <a:lvl5pPr marL="2057400" indent="-228600" algn="l" rtl="0" fontAlgn="base">
              <a:spcBef>
                <a:spcPct val="20000"/>
              </a:spcBef>
              <a:spcAft>
                <a:spcPct val="0"/>
              </a:spcAft>
              <a:buChar char="»"/>
              <a:defRPr sz="1600">
                <a:solidFill>
                  <a:schemeClr val="tx1"/>
                </a:solidFill>
                <a:latin typeface="+mn-lt"/>
                <a:ea typeface="+mn-ea"/>
              </a:defRPr>
            </a:lvl5pPr>
            <a:lvl6pPr marL="2514600" indent="-228600" algn="l" rtl="0" fontAlgn="base">
              <a:spcBef>
                <a:spcPct val="20000"/>
              </a:spcBef>
              <a:spcAft>
                <a:spcPct val="0"/>
              </a:spcAft>
              <a:buChar char="»"/>
              <a:defRPr sz="1600">
                <a:solidFill>
                  <a:schemeClr val="tx1"/>
                </a:solidFill>
                <a:latin typeface="+mn-lt"/>
                <a:ea typeface="+mn-ea"/>
              </a:defRPr>
            </a:lvl6pPr>
            <a:lvl7pPr marL="2971800" indent="-228600" algn="l" rtl="0" fontAlgn="base">
              <a:spcBef>
                <a:spcPct val="20000"/>
              </a:spcBef>
              <a:spcAft>
                <a:spcPct val="0"/>
              </a:spcAft>
              <a:buChar char="»"/>
              <a:defRPr sz="1600">
                <a:solidFill>
                  <a:schemeClr val="tx1"/>
                </a:solidFill>
                <a:latin typeface="+mn-lt"/>
                <a:ea typeface="+mn-ea"/>
              </a:defRPr>
            </a:lvl7pPr>
            <a:lvl8pPr marL="3429000" indent="-228600" algn="l" rtl="0" fontAlgn="base">
              <a:spcBef>
                <a:spcPct val="20000"/>
              </a:spcBef>
              <a:spcAft>
                <a:spcPct val="0"/>
              </a:spcAft>
              <a:buChar char="»"/>
              <a:defRPr sz="1600">
                <a:solidFill>
                  <a:schemeClr val="tx1"/>
                </a:solidFill>
                <a:latin typeface="+mn-lt"/>
                <a:ea typeface="+mn-ea"/>
              </a:defRPr>
            </a:lvl8pPr>
            <a:lvl9pPr marL="3886200" indent="-228600" algn="l" rtl="0" fontAlgn="base">
              <a:spcBef>
                <a:spcPct val="20000"/>
              </a:spcBef>
              <a:spcAft>
                <a:spcPct val="0"/>
              </a:spcAft>
              <a:buChar char="»"/>
              <a:defRPr sz="1600">
                <a:solidFill>
                  <a:schemeClr val="tx1"/>
                </a:solidFill>
                <a:latin typeface="+mn-lt"/>
                <a:ea typeface="+mn-ea"/>
              </a:defRPr>
            </a:lvl9pPr>
          </a:lstStyle>
          <a:p>
            <a:pPr eaLnBrk="1" hangingPunct="1">
              <a:lnSpc>
                <a:spcPct val="90000"/>
              </a:lnSpc>
            </a:pPr>
            <a:r>
              <a:rPr lang="da-DK" altLang="da-DK" sz="2000" b="1" u="sng" kern="0" dirty="0" smtClean="0">
                <a:cs typeface="Arial" charset="0"/>
              </a:rPr>
              <a:t>Uddannelsesmæssige baggrund</a:t>
            </a:r>
          </a:p>
          <a:p>
            <a:pPr eaLnBrk="1" hangingPunct="1">
              <a:lnSpc>
                <a:spcPct val="90000"/>
              </a:lnSpc>
            </a:pPr>
            <a:endParaRPr lang="da-DK" altLang="da-DK" sz="2000" b="1" u="sng" kern="0" dirty="0" smtClean="0">
              <a:cs typeface="Arial" charset="0"/>
            </a:endParaRPr>
          </a:p>
          <a:p>
            <a:pPr eaLnBrk="1" hangingPunct="1">
              <a:lnSpc>
                <a:spcPct val="90000"/>
              </a:lnSpc>
            </a:pPr>
            <a:r>
              <a:rPr lang="da-DK" altLang="da-DK" sz="2000" u="sng" kern="0" dirty="0" smtClean="0">
                <a:cs typeface="Arial" charset="0"/>
              </a:rPr>
              <a:t>Uddannelse: </a:t>
            </a:r>
          </a:p>
          <a:p>
            <a:pPr marL="342900" indent="-342900" eaLnBrk="1" hangingPunct="1">
              <a:lnSpc>
                <a:spcPct val="90000"/>
              </a:lnSpc>
              <a:buFont typeface="Arial" panose="020B0604020202020204" pitchFamily="34" charset="0"/>
              <a:buChar char="•"/>
            </a:pPr>
            <a:r>
              <a:rPr lang="da-DK" altLang="da-DK" sz="2000" kern="0" dirty="0" err="1" smtClean="0">
                <a:cs typeface="Arial" charset="0"/>
              </a:rPr>
              <a:t>Cand.merc.aud</a:t>
            </a:r>
            <a:r>
              <a:rPr lang="da-DK" altLang="da-DK" sz="2000" kern="0" dirty="0" smtClean="0">
                <a:cs typeface="Arial" charset="0"/>
              </a:rPr>
              <a:t> fra Handelshøjskolen i </a:t>
            </a:r>
            <a:r>
              <a:rPr lang="da-DK" altLang="da-DK" sz="2000" kern="0" dirty="0" err="1" smtClean="0">
                <a:cs typeface="Arial" charset="0"/>
              </a:rPr>
              <a:t>Kbh</a:t>
            </a:r>
            <a:r>
              <a:rPr lang="da-DK" altLang="da-DK" sz="2000" kern="0" dirty="0" smtClean="0">
                <a:cs typeface="Arial" charset="0"/>
              </a:rPr>
              <a:t> (CBS)</a:t>
            </a:r>
          </a:p>
          <a:p>
            <a:pPr marL="342900" indent="-342900" eaLnBrk="1" hangingPunct="1">
              <a:lnSpc>
                <a:spcPct val="90000"/>
              </a:lnSpc>
              <a:buFont typeface="Arial" panose="020B0604020202020204" pitchFamily="34" charset="0"/>
              <a:buChar char="•"/>
            </a:pPr>
            <a:r>
              <a:rPr lang="da-DK" altLang="da-DK" sz="2000" kern="0" dirty="0" smtClean="0">
                <a:cs typeface="Arial" charset="0"/>
              </a:rPr>
              <a:t>Godkendt revisor (registreret revisor) med deponeret beskikkelse</a:t>
            </a:r>
          </a:p>
          <a:p>
            <a:pPr eaLnBrk="1" hangingPunct="1">
              <a:lnSpc>
                <a:spcPct val="90000"/>
              </a:lnSpc>
            </a:pPr>
            <a:endParaRPr lang="da-DK" sz="2000" dirty="0" smtClean="0"/>
          </a:p>
          <a:p>
            <a:pPr eaLnBrk="1" hangingPunct="1">
              <a:lnSpc>
                <a:spcPct val="90000"/>
              </a:lnSpc>
            </a:pPr>
            <a:r>
              <a:rPr lang="da-DK" sz="2000" dirty="0" smtClean="0"/>
              <a:t>Har </a:t>
            </a:r>
            <a:r>
              <a:rPr lang="da-DK" sz="2000" dirty="0"/>
              <a:t>i en årrække arbejdet som ekstern såvel som </a:t>
            </a:r>
            <a:r>
              <a:rPr lang="da-DK" sz="2000" dirty="0" smtClean="0"/>
              <a:t>intern revisor på </a:t>
            </a:r>
            <a:r>
              <a:rPr lang="da-DK" sz="2000" dirty="0"/>
              <a:t>mellemstore og store </a:t>
            </a:r>
            <a:r>
              <a:rPr lang="da-DK" sz="2000" dirty="0" smtClean="0"/>
              <a:t>virksomheder. </a:t>
            </a:r>
          </a:p>
          <a:p>
            <a:pPr eaLnBrk="1" hangingPunct="1">
              <a:lnSpc>
                <a:spcPct val="90000"/>
              </a:lnSpc>
            </a:pPr>
            <a:endParaRPr lang="da-DK" sz="2000" dirty="0" smtClean="0"/>
          </a:p>
          <a:p>
            <a:pPr eaLnBrk="1" hangingPunct="1">
              <a:lnSpc>
                <a:spcPct val="90000"/>
              </a:lnSpc>
            </a:pPr>
            <a:r>
              <a:rPr lang="da-DK" sz="2000" dirty="0" smtClean="0"/>
              <a:t>Fordel: </a:t>
            </a:r>
            <a:endParaRPr lang="da-DK" sz="2000" dirty="0"/>
          </a:p>
          <a:p>
            <a:pPr marL="342900" indent="-342900" eaLnBrk="1" hangingPunct="1">
              <a:lnSpc>
                <a:spcPct val="90000"/>
              </a:lnSpc>
              <a:buFontTx/>
              <a:buChar char="-"/>
            </a:pPr>
            <a:r>
              <a:rPr lang="da-DK" sz="2000" dirty="0" smtClean="0"/>
              <a:t>Erfaring med </a:t>
            </a:r>
            <a:r>
              <a:rPr lang="da-DK" sz="2000" dirty="0"/>
              <a:t>risikobaseret tilgang til </a:t>
            </a:r>
            <a:r>
              <a:rPr lang="da-DK" sz="2000" dirty="0" smtClean="0"/>
              <a:t>processer</a:t>
            </a:r>
          </a:p>
          <a:p>
            <a:pPr marL="342900" indent="-342900" eaLnBrk="1" hangingPunct="1">
              <a:lnSpc>
                <a:spcPct val="90000"/>
              </a:lnSpc>
              <a:buFontTx/>
              <a:buChar char="-"/>
            </a:pPr>
            <a:r>
              <a:rPr lang="da-DK" sz="2000" dirty="0" smtClean="0"/>
              <a:t>Erfaring med helhedssyn i processammenhænge </a:t>
            </a:r>
          </a:p>
          <a:p>
            <a:pPr marL="342900" indent="-342900" eaLnBrk="1" hangingPunct="1">
              <a:lnSpc>
                <a:spcPct val="90000"/>
              </a:lnSpc>
              <a:buFontTx/>
              <a:buChar char="-"/>
            </a:pPr>
            <a:r>
              <a:rPr lang="da-DK" sz="2000" dirty="0" smtClean="0"/>
              <a:t>Indblik </a:t>
            </a:r>
            <a:r>
              <a:rPr lang="da-DK" sz="2000" dirty="0"/>
              <a:t>i </a:t>
            </a:r>
            <a:r>
              <a:rPr lang="da-DK" sz="2000" dirty="0" smtClean="0"/>
              <a:t>DTØ’s </a:t>
            </a:r>
            <a:r>
              <a:rPr lang="da-DK" sz="2000" dirty="0"/>
              <a:t>rapporteringsramme </a:t>
            </a:r>
            <a:r>
              <a:rPr lang="da-DK" sz="2000" dirty="0" smtClean="0"/>
              <a:t>giver mulighed for at komme </a:t>
            </a:r>
            <a:r>
              <a:rPr lang="da-DK" sz="2000" dirty="0"/>
              <a:t>med kvalificeret input til </a:t>
            </a:r>
            <a:r>
              <a:rPr lang="da-DK" sz="2000" dirty="0" smtClean="0"/>
              <a:t> DTØ risikovurderinger. </a:t>
            </a:r>
            <a:endParaRPr lang="da-DK" sz="2000" dirty="0"/>
          </a:p>
          <a:p>
            <a:pPr eaLnBrk="1" hangingPunct="1">
              <a:lnSpc>
                <a:spcPct val="90000"/>
              </a:lnSpc>
            </a:pPr>
            <a:endParaRPr lang="da-DK" altLang="da-DK" sz="2000" b="1" kern="0" dirty="0" smtClean="0">
              <a:cs typeface="Arial" charset="0"/>
            </a:endParaRPr>
          </a:p>
          <a:p>
            <a:pPr eaLnBrk="1" hangingPunct="1">
              <a:lnSpc>
                <a:spcPct val="90000"/>
              </a:lnSpc>
            </a:pPr>
            <a:endParaRPr lang="da-DK" altLang="da-DK" sz="2000" b="1" kern="0" dirty="0" smtClean="0">
              <a:cs typeface="Arial" charset="0"/>
            </a:endParaRPr>
          </a:p>
          <a:p>
            <a:pPr eaLnBrk="1" hangingPunct="1">
              <a:lnSpc>
                <a:spcPct val="90000"/>
              </a:lnSpc>
            </a:pPr>
            <a:endParaRPr lang="da-DK" altLang="da-DK" sz="2000" b="1" kern="0" dirty="0" smtClean="0">
              <a:cs typeface="Arial" charset="0"/>
            </a:endParaRPr>
          </a:p>
          <a:p>
            <a:pPr marL="285750" indent="-285750" eaLnBrk="1" hangingPunct="1">
              <a:lnSpc>
                <a:spcPct val="90000"/>
              </a:lnSpc>
              <a:buFontTx/>
              <a:buChar char="-"/>
            </a:pPr>
            <a:endParaRPr lang="da-DK" altLang="da-DK" sz="1800" kern="0" dirty="0"/>
          </a:p>
        </p:txBody>
      </p:sp>
    </p:spTree>
    <p:extLst>
      <p:ext uri="{BB962C8B-B14F-4D97-AF65-F5344CB8AC3E}">
        <p14:creationId xmlns:p14="http://schemas.microsoft.com/office/powerpoint/2010/main" val="282502886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u="sng" dirty="0"/>
              <a:t>Erfaringer fra </a:t>
            </a:r>
            <a:r>
              <a:rPr lang="da-DK" u="sng" dirty="0" smtClean="0"/>
              <a:t>faser, </a:t>
            </a:r>
            <a:r>
              <a:rPr lang="da-DK" sz="1500" u="sng" dirty="0" smtClean="0"/>
              <a:t>fortsat</a:t>
            </a:r>
            <a:r>
              <a:rPr lang="da-DK" dirty="0"/>
              <a:t/>
            </a:r>
            <a:br>
              <a:rPr lang="da-DK" dirty="0"/>
            </a:br>
            <a:endParaRPr lang="da-DK" dirty="0"/>
          </a:p>
        </p:txBody>
      </p:sp>
      <p:sp>
        <p:nvSpPr>
          <p:cNvPr id="3" name="Pladsholder til indhold 2"/>
          <p:cNvSpPr>
            <a:spLocks noGrp="1"/>
          </p:cNvSpPr>
          <p:nvPr>
            <p:ph idx="1"/>
          </p:nvPr>
        </p:nvSpPr>
        <p:spPr/>
        <p:txBody>
          <a:bodyPr/>
          <a:lstStyle/>
          <a:p>
            <a:r>
              <a:rPr lang="da-DK" sz="1600" b="1" u="sng" dirty="0"/>
              <a:t>Udførsel</a:t>
            </a:r>
            <a:endParaRPr lang="da-DK" sz="1600" b="1" dirty="0"/>
          </a:p>
          <a:p>
            <a:r>
              <a:rPr lang="da-DK" sz="1600" i="1" dirty="0"/>
              <a:t>Udenlandske bydende</a:t>
            </a:r>
            <a:endParaRPr lang="da-DK" sz="1600" dirty="0"/>
          </a:p>
          <a:p>
            <a:r>
              <a:rPr lang="da-DK" sz="1600" dirty="0"/>
              <a:t>Det har vist sig svært for udenlandske bydende at opnå aftale med danske underleverandører om den faktiske udførsel. Det har derfor været nødvendigt for dem at hente spansk/portugisisk arbejdskraft til Danmark. For at sikre </a:t>
            </a:r>
            <a:r>
              <a:rPr lang="da-DK" sz="1600" dirty="0" smtClean="0"/>
              <a:t>udførsel efter danske standarder har været behov for udvidet byggeledelse og fagtilsyn. Udenlandsk arbejdskraft skaber øget fokus fra fagforeninger </a:t>
            </a:r>
            <a:r>
              <a:rPr lang="da-DK" sz="1600" dirty="0" err="1" smtClean="0"/>
              <a:t>ifht</a:t>
            </a:r>
            <a:r>
              <a:rPr lang="da-DK" sz="1600" dirty="0" smtClean="0"/>
              <a:t>. løn og ansættelsesvilkår. </a:t>
            </a:r>
            <a:endParaRPr lang="da-DK" sz="1600" dirty="0"/>
          </a:p>
          <a:p>
            <a:r>
              <a:rPr lang="da-DK" sz="1600" dirty="0"/>
              <a:t> </a:t>
            </a:r>
          </a:p>
          <a:p>
            <a:r>
              <a:rPr lang="da-DK" sz="1600" i="1" dirty="0"/>
              <a:t>Udførselstidsplaner</a:t>
            </a:r>
            <a:endParaRPr lang="da-DK" sz="1600" dirty="0"/>
          </a:p>
          <a:p>
            <a:r>
              <a:rPr lang="da-DK" sz="1600" dirty="0"/>
              <a:t>I alle andre udbudsformer en totalentrepriser vil der være et antal grænseflader mellem fagenes udførsler der skal koordineres. Det er konstateret af højeste vigtighed, at projektets byggeledelse har de fornødne kompetencer og tilstrækkelig tid, til løbende at arbejde med udførselstidsplanen. For der VIL, uanset de bedste intentioner, opstå forskydninger i arbejdstakten. </a:t>
            </a:r>
          </a:p>
          <a:p>
            <a:r>
              <a:rPr lang="da-DK" sz="1600" dirty="0"/>
              <a:t> </a:t>
            </a:r>
          </a:p>
        </p:txBody>
      </p:sp>
    </p:spTree>
    <p:extLst>
      <p:ext uri="{BB962C8B-B14F-4D97-AF65-F5344CB8AC3E}">
        <p14:creationId xmlns:p14="http://schemas.microsoft.com/office/powerpoint/2010/main" val="2244940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u="sng" dirty="0"/>
              <a:t>Erfaringer fra </a:t>
            </a:r>
            <a:r>
              <a:rPr lang="da-DK" u="sng" dirty="0" smtClean="0"/>
              <a:t>faser, </a:t>
            </a:r>
            <a:r>
              <a:rPr lang="da-DK" sz="1500" u="sng" dirty="0" smtClean="0"/>
              <a:t>fortsat</a:t>
            </a:r>
            <a:r>
              <a:rPr lang="da-DK" dirty="0"/>
              <a:t/>
            </a:r>
            <a:br>
              <a:rPr lang="da-DK" dirty="0"/>
            </a:br>
            <a:endParaRPr lang="da-DK" dirty="0"/>
          </a:p>
        </p:txBody>
      </p:sp>
      <p:sp>
        <p:nvSpPr>
          <p:cNvPr id="3" name="Pladsholder til indhold 2"/>
          <p:cNvSpPr>
            <a:spLocks noGrp="1"/>
          </p:cNvSpPr>
          <p:nvPr>
            <p:ph idx="1"/>
          </p:nvPr>
        </p:nvSpPr>
        <p:spPr/>
        <p:txBody>
          <a:bodyPr/>
          <a:lstStyle/>
          <a:p>
            <a:r>
              <a:rPr lang="da-DK" sz="1600" b="1" u="sng" dirty="0"/>
              <a:t>Udførsel</a:t>
            </a:r>
            <a:endParaRPr lang="da-DK" sz="1600" b="1" dirty="0"/>
          </a:p>
          <a:p>
            <a:endParaRPr lang="da-DK" sz="1600" i="1" dirty="0" smtClean="0"/>
          </a:p>
          <a:p>
            <a:r>
              <a:rPr lang="da-DK" sz="1600" i="1" dirty="0" smtClean="0"/>
              <a:t>Tilsynsplaner</a:t>
            </a:r>
          </a:p>
          <a:p>
            <a:r>
              <a:rPr lang="da-DK" sz="1600" dirty="0" smtClean="0"/>
              <a:t>Vigtigt</a:t>
            </a:r>
            <a:r>
              <a:rPr lang="da-DK" sz="1600" dirty="0"/>
              <a:t>, at projektets udførsel er opdelt på en logisk måde således at der løbende kan dannes overblik over hvorvidt de udførende får igangsat og lavet de planlagte områder inden for den fastsatte tidsramme. </a:t>
            </a:r>
            <a:endParaRPr lang="da-DK" sz="1600" dirty="0" smtClean="0"/>
          </a:p>
          <a:p>
            <a:endParaRPr lang="da-DK" sz="1600" dirty="0"/>
          </a:p>
          <a:p>
            <a:r>
              <a:rPr lang="da-DK" sz="1600" dirty="0" smtClean="0"/>
              <a:t>Ved </a:t>
            </a:r>
            <a:r>
              <a:rPr lang="da-DK" sz="1600" dirty="0"/>
              <a:t>en god tilrettelæggelse kan bygherre og byggeledelsen </a:t>
            </a:r>
            <a:r>
              <a:rPr lang="da-DK" sz="1600" u="sng" dirty="0"/>
              <a:t>rettidigt </a:t>
            </a:r>
            <a:r>
              <a:rPr lang="da-DK" sz="1600" dirty="0"/>
              <a:t>gøre den udførende opmærksom på evt. efterslæb i forhold til udførselstidsplanen – derved begrænses risikoen for forsinkelser og refleksforsinkelser i andre fag.  </a:t>
            </a:r>
          </a:p>
          <a:p>
            <a:endParaRPr lang="da-DK" sz="1600" dirty="0"/>
          </a:p>
          <a:p>
            <a:r>
              <a:rPr lang="da-DK" sz="1600" dirty="0"/>
              <a:t> </a:t>
            </a:r>
          </a:p>
        </p:txBody>
      </p:sp>
    </p:spTree>
    <p:extLst>
      <p:ext uri="{BB962C8B-B14F-4D97-AF65-F5344CB8AC3E}">
        <p14:creationId xmlns:p14="http://schemas.microsoft.com/office/powerpoint/2010/main" val="23844057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u="sng" dirty="0"/>
              <a:t>Erfaringer fra </a:t>
            </a:r>
            <a:r>
              <a:rPr lang="da-DK" u="sng" dirty="0" smtClean="0"/>
              <a:t>faser, </a:t>
            </a:r>
            <a:r>
              <a:rPr lang="da-DK" sz="1500" u="sng" dirty="0" smtClean="0"/>
              <a:t>fortsat</a:t>
            </a:r>
            <a:r>
              <a:rPr lang="da-DK" dirty="0"/>
              <a:t/>
            </a:r>
            <a:br>
              <a:rPr lang="da-DK" dirty="0"/>
            </a:br>
            <a:endParaRPr lang="da-DK" dirty="0"/>
          </a:p>
        </p:txBody>
      </p:sp>
      <p:sp>
        <p:nvSpPr>
          <p:cNvPr id="3" name="Pladsholder til indhold 2"/>
          <p:cNvSpPr>
            <a:spLocks noGrp="1"/>
          </p:cNvSpPr>
          <p:nvPr>
            <p:ph idx="1"/>
          </p:nvPr>
        </p:nvSpPr>
        <p:spPr/>
        <p:txBody>
          <a:bodyPr/>
          <a:lstStyle/>
          <a:p>
            <a:r>
              <a:rPr lang="da-DK" sz="1600" b="1" u="sng" dirty="0"/>
              <a:t>Udførsel</a:t>
            </a:r>
            <a:endParaRPr lang="da-DK" sz="1600" b="1" dirty="0"/>
          </a:p>
          <a:p>
            <a:endParaRPr lang="da-DK" sz="1600" i="1" dirty="0" smtClean="0"/>
          </a:p>
          <a:p>
            <a:r>
              <a:rPr lang="da-DK" sz="1600" i="1" dirty="0" smtClean="0"/>
              <a:t>Tilsynsplaner</a:t>
            </a:r>
          </a:p>
          <a:p>
            <a:r>
              <a:rPr lang="da-DK" sz="1600" dirty="0" smtClean="0"/>
              <a:t>Vigtigt</a:t>
            </a:r>
            <a:r>
              <a:rPr lang="da-DK" sz="1600" dirty="0"/>
              <a:t>, at projektets udførsel er opdelt på en logisk måde således at der løbende kan dannes overblik over hvorvidt de udførende får igangsat og lavet de planlagte områder inden for den fastsatte tidsramme. </a:t>
            </a:r>
            <a:endParaRPr lang="da-DK" sz="1600" dirty="0" smtClean="0"/>
          </a:p>
          <a:p>
            <a:endParaRPr lang="da-DK" sz="1600" dirty="0"/>
          </a:p>
          <a:p>
            <a:r>
              <a:rPr lang="da-DK" sz="1600" dirty="0" smtClean="0"/>
              <a:t>Ved </a:t>
            </a:r>
            <a:r>
              <a:rPr lang="da-DK" sz="1600" dirty="0"/>
              <a:t>en god tilrettelæggelse kan bygherre og byggeledelsen </a:t>
            </a:r>
            <a:r>
              <a:rPr lang="da-DK" sz="1600" u="sng" dirty="0"/>
              <a:t>rettidigt </a:t>
            </a:r>
            <a:r>
              <a:rPr lang="da-DK" sz="1600" dirty="0"/>
              <a:t>gøre den udførende opmærksom på evt. efterslæb i forhold til udførselstidsplanen – derved begrænses risikoen for forsinkelser og refleksforsinkelser i andre fag.  </a:t>
            </a:r>
          </a:p>
          <a:p>
            <a:endParaRPr lang="da-DK" sz="1600" dirty="0"/>
          </a:p>
          <a:p>
            <a:r>
              <a:rPr lang="da-DK" sz="1600" dirty="0"/>
              <a:t> </a:t>
            </a:r>
          </a:p>
        </p:txBody>
      </p:sp>
    </p:spTree>
    <p:extLst>
      <p:ext uri="{BB962C8B-B14F-4D97-AF65-F5344CB8AC3E}">
        <p14:creationId xmlns:p14="http://schemas.microsoft.com/office/powerpoint/2010/main" val="41221137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u="sng" dirty="0"/>
              <a:t>Erfaringer fra </a:t>
            </a:r>
            <a:r>
              <a:rPr lang="da-DK" u="sng" dirty="0" smtClean="0"/>
              <a:t>faser, </a:t>
            </a:r>
            <a:r>
              <a:rPr lang="da-DK" sz="1500" u="sng" dirty="0" smtClean="0"/>
              <a:t>fortsat</a:t>
            </a:r>
            <a:r>
              <a:rPr lang="da-DK" dirty="0"/>
              <a:t/>
            </a:r>
            <a:br>
              <a:rPr lang="da-DK" dirty="0"/>
            </a:br>
            <a:endParaRPr lang="da-DK" dirty="0"/>
          </a:p>
        </p:txBody>
      </p:sp>
      <p:sp>
        <p:nvSpPr>
          <p:cNvPr id="3" name="Pladsholder til indhold 2"/>
          <p:cNvSpPr>
            <a:spLocks noGrp="1"/>
          </p:cNvSpPr>
          <p:nvPr>
            <p:ph idx="1"/>
          </p:nvPr>
        </p:nvSpPr>
        <p:spPr/>
        <p:txBody>
          <a:bodyPr/>
          <a:lstStyle/>
          <a:p>
            <a:endParaRPr lang="da-DK" sz="2000" i="1" dirty="0" smtClean="0"/>
          </a:p>
          <a:p>
            <a:pPr lvl="0"/>
            <a:r>
              <a:rPr lang="da-DK" sz="2000" u="sng" dirty="0"/>
              <a:t>Ibrugtagning</a:t>
            </a:r>
            <a:endParaRPr lang="da-DK" sz="2000" dirty="0"/>
          </a:p>
          <a:p>
            <a:endParaRPr lang="da-DK" sz="2000" dirty="0" smtClean="0"/>
          </a:p>
          <a:p>
            <a:r>
              <a:rPr lang="da-DK" sz="2000" dirty="0" smtClean="0"/>
              <a:t>De erfaringer har vi til gode !</a:t>
            </a:r>
            <a:endParaRPr lang="da-DK" sz="2000" dirty="0"/>
          </a:p>
          <a:p>
            <a:r>
              <a:rPr lang="da-DK" sz="1600" dirty="0"/>
              <a:t> </a:t>
            </a:r>
          </a:p>
        </p:txBody>
      </p:sp>
    </p:spTree>
    <p:extLst>
      <p:ext uri="{BB962C8B-B14F-4D97-AF65-F5344CB8AC3E}">
        <p14:creationId xmlns:p14="http://schemas.microsoft.com/office/powerpoint/2010/main" val="41221137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lvl="1"/>
            <a:r>
              <a:rPr lang="da-DK" sz="2400" dirty="0" smtClean="0"/>
              <a:t>Region </a:t>
            </a:r>
            <a:r>
              <a:rPr lang="da-DK" sz="2400" dirty="0"/>
              <a:t>Hovedstadens målsætning for </a:t>
            </a:r>
            <a:r>
              <a:rPr lang="da-DK" sz="2400" dirty="0" smtClean="0"/>
              <a:t>risikostyring</a:t>
            </a:r>
            <a:r>
              <a:rPr lang="da-DK" sz="2400" dirty="0"/>
              <a:t/>
            </a:r>
            <a:br>
              <a:rPr lang="da-DK" sz="2400" dirty="0"/>
            </a:br>
            <a:endParaRPr lang="da-DK" sz="2400" dirty="0"/>
          </a:p>
        </p:txBody>
      </p:sp>
      <p:sp>
        <p:nvSpPr>
          <p:cNvPr id="3" name="Pladsholder til indhold 2"/>
          <p:cNvSpPr>
            <a:spLocks noGrp="1"/>
          </p:cNvSpPr>
          <p:nvPr>
            <p:ph idx="1"/>
          </p:nvPr>
        </p:nvSpPr>
        <p:spPr/>
        <p:txBody>
          <a:bodyPr/>
          <a:lstStyle/>
          <a:p>
            <a:r>
              <a:rPr lang="da-DK" sz="1600" b="1" dirty="0"/>
              <a:t>Byggeprojekterne skal, når de er færdige, opfylde målsætningerne for </a:t>
            </a:r>
          </a:p>
          <a:p>
            <a:r>
              <a:rPr lang="da-DK" sz="1600" b="1" dirty="0"/>
              <a:t> </a:t>
            </a:r>
          </a:p>
          <a:p>
            <a:pPr marL="285750" lvl="0" indent="-285750">
              <a:buFont typeface="Arial" panose="020B0604020202020204" pitchFamily="34" charset="0"/>
              <a:buChar char="•"/>
            </a:pPr>
            <a:r>
              <a:rPr lang="da-DK" sz="1600" b="1" dirty="0"/>
              <a:t>Økonomi (budgetramme)</a:t>
            </a:r>
          </a:p>
          <a:p>
            <a:pPr marL="285750" lvl="0" indent="-285750">
              <a:buFont typeface="Arial" panose="020B0604020202020204" pitchFamily="34" charset="0"/>
              <a:buChar char="•"/>
            </a:pPr>
            <a:r>
              <a:rPr lang="da-DK" sz="1600" b="1" dirty="0"/>
              <a:t>Tid (tidsplan)</a:t>
            </a:r>
          </a:p>
          <a:p>
            <a:pPr marL="285750" lvl="0" indent="-285750">
              <a:buFont typeface="Arial" panose="020B0604020202020204" pitchFamily="34" charset="0"/>
              <a:buChar char="•"/>
            </a:pPr>
            <a:r>
              <a:rPr lang="da-DK" sz="1600" b="1" dirty="0"/>
              <a:t>Kvalitet (funktioner) </a:t>
            </a:r>
          </a:p>
          <a:p>
            <a:r>
              <a:rPr lang="da-DK" sz="1600" dirty="0"/>
              <a:t> </a:t>
            </a:r>
          </a:p>
          <a:p>
            <a:r>
              <a:rPr lang="da-DK" sz="1600" dirty="0"/>
              <a:t>Den overordnede målsætning med risikostyring er:</a:t>
            </a:r>
          </a:p>
          <a:p>
            <a:r>
              <a:rPr lang="da-DK" sz="1600" dirty="0"/>
              <a:t> </a:t>
            </a:r>
          </a:p>
          <a:p>
            <a:pPr marL="285750" lvl="0" indent="-285750">
              <a:buFont typeface="Arial" panose="020B0604020202020204" pitchFamily="34" charset="0"/>
              <a:buChar char="•"/>
            </a:pPr>
            <a:r>
              <a:rPr lang="da-DK" sz="1600" dirty="0"/>
              <a:t>At fjerne eller reducere risiko på </a:t>
            </a:r>
            <a:r>
              <a:rPr lang="da-DK" sz="1600" dirty="0" smtClean="0"/>
              <a:t>byggeprojekterne.</a:t>
            </a:r>
          </a:p>
          <a:p>
            <a:pPr marL="285750" lvl="0" indent="-285750">
              <a:buFont typeface="Arial" panose="020B0604020202020204" pitchFamily="34" charset="0"/>
              <a:buChar char="•"/>
            </a:pPr>
            <a:r>
              <a:rPr lang="da-DK" sz="1600" dirty="0" smtClean="0"/>
              <a:t>At </a:t>
            </a:r>
            <a:r>
              <a:rPr lang="da-DK" sz="1600" dirty="0"/>
              <a:t>skabe transparens </a:t>
            </a:r>
            <a:r>
              <a:rPr lang="da-DK" sz="1600" dirty="0" smtClean="0"/>
              <a:t>om </a:t>
            </a:r>
            <a:r>
              <a:rPr lang="da-DK" sz="1600" dirty="0"/>
              <a:t>sandsynligheden for at nå byggeprojekternes målsætninger. </a:t>
            </a:r>
            <a:endParaRPr lang="da-DK" sz="1600" dirty="0" smtClean="0"/>
          </a:p>
          <a:p>
            <a:pPr marL="285750" lvl="0" indent="-285750">
              <a:buFont typeface="Arial" panose="020B0604020202020204" pitchFamily="34" charset="0"/>
              <a:buChar char="•"/>
            </a:pPr>
            <a:r>
              <a:rPr lang="da-DK" sz="1600" dirty="0" smtClean="0"/>
              <a:t>At </a:t>
            </a:r>
            <a:r>
              <a:rPr lang="da-DK" sz="1600" dirty="0"/>
              <a:t>sikre at risikostyring bliver et fokuspunkt for ledelsen på de enkelte </a:t>
            </a:r>
            <a:r>
              <a:rPr lang="da-DK" sz="1600" dirty="0" smtClean="0"/>
              <a:t>byggeprojekter.</a:t>
            </a:r>
          </a:p>
          <a:p>
            <a:pPr marL="285750" lvl="0" indent="-285750">
              <a:buFont typeface="Arial" panose="020B0604020202020204" pitchFamily="34" charset="0"/>
              <a:buChar char="•"/>
            </a:pPr>
            <a:r>
              <a:rPr lang="da-DK" sz="1600" dirty="0" smtClean="0"/>
              <a:t>At </a:t>
            </a:r>
            <a:r>
              <a:rPr lang="da-DK" sz="1600" dirty="0"/>
              <a:t>sikre proaktivitet i beslutninger, der vedrører byggeprojekterne både på operationelt, taktisk og strategisk </a:t>
            </a:r>
            <a:r>
              <a:rPr lang="da-DK" sz="1600" dirty="0" smtClean="0"/>
              <a:t>niveau </a:t>
            </a:r>
            <a:r>
              <a:rPr lang="da-DK" sz="1200" dirty="0" smtClean="0"/>
              <a:t>(forklaring følger)</a:t>
            </a:r>
            <a:endParaRPr lang="da-DK" sz="1200" dirty="0"/>
          </a:p>
          <a:p>
            <a:endParaRPr lang="da-DK" dirty="0"/>
          </a:p>
        </p:txBody>
      </p:sp>
    </p:spTree>
    <p:extLst>
      <p:ext uri="{BB962C8B-B14F-4D97-AF65-F5344CB8AC3E}">
        <p14:creationId xmlns:p14="http://schemas.microsoft.com/office/powerpoint/2010/main" val="10946357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Risikostyringsmodel i Region Hovedstaden</a:t>
            </a:r>
            <a:endParaRPr lang="da-DK" dirty="0"/>
          </a:p>
        </p:txBody>
      </p:sp>
      <p:pic>
        <p:nvPicPr>
          <p:cNvPr id="7" name="Picture 3"/>
          <p:cNvPicPr/>
          <p:nvPr/>
        </p:nvPicPr>
        <p:blipFill>
          <a:blip r:embed="rId3">
            <a:extLst>
              <a:ext uri="{28A0092B-C50C-407E-A947-70E740481C1C}">
                <a14:useLocalDpi xmlns:a14="http://schemas.microsoft.com/office/drawing/2010/main" val="0"/>
              </a:ext>
            </a:extLst>
          </a:blip>
          <a:srcRect/>
          <a:stretch>
            <a:fillRect/>
          </a:stretch>
        </p:blipFill>
        <p:spPr bwMode="auto">
          <a:xfrm>
            <a:off x="1788745" y="1844824"/>
            <a:ext cx="5607685" cy="24339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ktangel 5"/>
          <p:cNvSpPr/>
          <p:nvPr/>
        </p:nvSpPr>
        <p:spPr>
          <a:xfrm>
            <a:off x="1043608" y="4437112"/>
            <a:ext cx="7128792" cy="2031325"/>
          </a:xfrm>
          <a:prstGeom prst="rect">
            <a:avLst/>
          </a:prstGeom>
        </p:spPr>
        <p:txBody>
          <a:bodyPr wrap="square">
            <a:spAutoFit/>
          </a:bodyPr>
          <a:lstStyle/>
          <a:p>
            <a:r>
              <a:rPr lang="da-DK" b="1" u="sng" dirty="0" smtClean="0"/>
              <a:t>Min opgave </a:t>
            </a:r>
            <a:br>
              <a:rPr lang="da-DK" b="1" u="sng" dirty="0" smtClean="0"/>
            </a:br>
            <a:endParaRPr lang="da-DK" b="1" u="sng" dirty="0" smtClean="0"/>
          </a:p>
          <a:p>
            <a:r>
              <a:rPr lang="da-DK" dirty="0" smtClean="0"/>
              <a:t>Videns </a:t>
            </a:r>
            <a:r>
              <a:rPr lang="da-DK" dirty="0"/>
              <a:t>bringer på tværs af byggerierne samt ”op og hen” i Administrationen. </a:t>
            </a:r>
            <a:r>
              <a:rPr lang="da-DK" dirty="0" smtClean="0"/>
              <a:t/>
            </a:r>
            <a:br>
              <a:rPr lang="da-DK" dirty="0" smtClean="0"/>
            </a:br>
            <a:r>
              <a:rPr lang="da-DK" dirty="0" smtClean="0"/>
              <a:t/>
            </a:r>
            <a:br>
              <a:rPr lang="da-DK" dirty="0" smtClean="0"/>
            </a:br>
            <a:r>
              <a:rPr lang="da-DK" dirty="0" smtClean="0"/>
              <a:t>Fokus </a:t>
            </a:r>
            <a:r>
              <a:rPr lang="da-DK" dirty="0"/>
              <a:t>på at viderebringe erfaringer fra regionens egne </a:t>
            </a:r>
            <a:r>
              <a:rPr lang="da-DK" dirty="0" smtClean="0"/>
              <a:t>projekter </a:t>
            </a:r>
            <a:r>
              <a:rPr lang="da-DK" dirty="0"/>
              <a:t>samt </a:t>
            </a:r>
            <a:r>
              <a:rPr lang="da-DK" dirty="0" smtClean="0"/>
              <a:t>fra byggeprojekter i andre regioner. </a:t>
            </a:r>
            <a:endParaRPr lang="da-DK" dirty="0"/>
          </a:p>
          <a:p>
            <a:r>
              <a:rPr lang="da-DK" dirty="0"/>
              <a:t> </a:t>
            </a:r>
          </a:p>
          <a:p>
            <a:r>
              <a:rPr lang="da-DK" dirty="0" smtClean="0"/>
              <a:t>Indgår </a:t>
            </a:r>
            <a:r>
              <a:rPr lang="da-DK" dirty="0"/>
              <a:t>således i risikostyringselementerne på alle niveauerne i Region Hovedstadens risikostyringsramme. </a:t>
            </a:r>
          </a:p>
        </p:txBody>
      </p:sp>
    </p:spTree>
    <p:extLst>
      <p:ext uri="{BB962C8B-B14F-4D97-AF65-F5344CB8AC3E}">
        <p14:creationId xmlns:p14="http://schemas.microsoft.com/office/powerpoint/2010/main" val="34619187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Det strategiske niveau (S)</a:t>
            </a:r>
            <a:br>
              <a:rPr lang="da-DK" dirty="0"/>
            </a:br>
            <a:endParaRPr lang="da-DK" dirty="0"/>
          </a:p>
        </p:txBody>
      </p:sp>
      <p:sp>
        <p:nvSpPr>
          <p:cNvPr id="5" name="Rektangel 4"/>
          <p:cNvSpPr/>
          <p:nvPr/>
        </p:nvSpPr>
        <p:spPr>
          <a:xfrm>
            <a:off x="971600" y="1844824"/>
            <a:ext cx="7992888" cy="4524315"/>
          </a:xfrm>
          <a:prstGeom prst="rect">
            <a:avLst/>
          </a:prstGeom>
        </p:spPr>
        <p:txBody>
          <a:bodyPr wrap="square">
            <a:spAutoFit/>
          </a:bodyPr>
          <a:lstStyle/>
          <a:p>
            <a:r>
              <a:rPr lang="da-DK" sz="1800" b="1" i="1" dirty="0" smtClean="0"/>
              <a:t>Udgøres </a:t>
            </a:r>
            <a:r>
              <a:rPr lang="da-DK" sz="1800" b="1" i="1" dirty="0"/>
              <a:t>af Staten </a:t>
            </a:r>
            <a:r>
              <a:rPr lang="da-DK" sz="1800" b="1" i="1" dirty="0" smtClean="0"/>
              <a:t>(ministeriet) - Regionsrådet </a:t>
            </a:r>
            <a:r>
              <a:rPr lang="da-DK" sz="1800" b="1" i="1" dirty="0"/>
              <a:t>har det overordnede ansvar for at sikre, at kvalitetsfondsprojekterne når de opstillede </a:t>
            </a:r>
            <a:r>
              <a:rPr lang="da-DK" sz="1800" b="1" i="1" dirty="0" smtClean="0"/>
              <a:t>målsætninger for Region Hovedstadens projekter.</a:t>
            </a:r>
          </a:p>
          <a:p>
            <a:endParaRPr lang="da-DK" sz="1800" dirty="0"/>
          </a:p>
          <a:p>
            <a:r>
              <a:rPr lang="da-DK" sz="1800" dirty="0" smtClean="0"/>
              <a:t>Udføres på </a:t>
            </a:r>
            <a:r>
              <a:rPr lang="da-DK" sz="1800" dirty="0"/>
              <a:t>dette niveau ved krav om uafhængig evaluering af projektets risikostyring på det taktiske og operationelle niveau. </a:t>
            </a:r>
            <a:r>
              <a:rPr lang="da-DK" sz="1800" dirty="0" smtClean="0"/>
              <a:t>(Kvartalsrapporteringen) </a:t>
            </a:r>
          </a:p>
          <a:p>
            <a:endParaRPr lang="da-DK" sz="1800" dirty="0"/>
          </a:p>
          <a:p>
            <a:r>
              <a:rPr lang="da-DK" sz="1800" dirty="0"/>
              <a:t>Mine forgængere har bidraget til indledende evalueringer af projekterne i forbindelse med ansøgninger til ekspertpanelet. </a:t>
            </a:r>
            <a:r>
              <a:rPr lang="da-DK" sz="1800" dirty="0" smtClean="0"/>
              <a:t>Nu foretages arbejdet af ekstern revision der pt. er BDO.</a:t>
            </a:r>
          </a:p>
          <a:p>
            <a:endParaRPr lang="da-DK" sz="1800" dirty="0"/>
          </a:p>
          <a:p>
            <a:r>
              <a:rPr lang="da-DK" sz="1800" dirty="0" smtClean="0"/>
              <a:t>Har selv været </a:t>
            </a:r>
            <a:r>
              <a:rPr lang="da-DK" sz="1800" dirty="0"/>
              <a:t>involveret i de seneste to uafhængig risikoscreeninger </a:t>
            </a:r>
            <a:r>
              <a:rPr lang="da-DK" sz="1800" dirty="0" smtClean="0"/>
              <a:t>i forbindelse </a:t>
            </a:r>
            <a:r>
              <a:rPr lang="da-DK" sz="1800" dirty="0"/>
              <a:t>med udbetalingsanmodninger. </a:t>
            </a:r>
            <a:br>
              <a:rPr lang="da-DK" sz="1800" dirty="0"/>
            </a:br>
            <a:r>
              <a:rPr lang="da-DK" sz="1800" dirty="0"/>
              <a:t/>
            </a:r>
            <a:br>
              <a:rPr lang="da-DK" sz="1800" dirty="0"/>
            </a:br>
            <a:r>
              <a:rPr lang="da-DK" sz="1800" dirty="0" smtClean="0"/>
              <a:t>Indgår i </a:t>
            </a:r>
            <a:r>
              <a:rPr lang="da-DK" sz="1800" dirty="0"/>
              <a:t>videst muligt omfang i arbejdet med udarbejdelse af de løbende </a:t>
            </a:r>
            <a:r>
              <a:rPr lang="da-DK" sz="1800" dirty="0" smtClean="0"/>
              <a:t>kvartalsrapporteringer og risikorapportering i den forbindelse. </a:t>
            </a:r>
            <a:endParaRPr lang="da-DK" sz="1800" dirty="0"/>
          </a:p>
        </p:txBody>
      </p:sp>
    </p:spTree>
    <p:extLst>
      <p:ext uri="{BB962C8B-B14F-4D97-AF65-F5344CB8AC3E}">
        <p14:creationId xmlns:p14="http://schemas.microsoft.com/office/powerpoint/2010/main" val="28309698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ktangel 5"/>
          <p:cNvSpPr/>
          <p:nvPr/>
        </p:nvSpPr>
        <p:spPr>
          <a:xfrm>
            <a:off x="1331640" y="1628800"/>
            <a:ext cx="7200800" cy="5109091"/>
          </a:xfrm>
          <a:prstGeom prst="rect">
            <a:avLst/>
          </a:prstGeom>
        </p:spPr>
        <p:txBody>
          <a:bodyPr wrap="square">
            <a:spAutoFit/>
          </a:bodyPr>
          <a:lstStyle/>
          <a:p>
            <a:r>
              <a:rPr lang="da-DK" sz="2000" b="1" i="1" dirty="0" smtClean="0"/>
              <a:t>Udgøres </a:t>
            </a:r>
            <a:r>
              <a:rPr lang="da-DK" sz="2000" b="1" i="1" dirty="0"/>
              <a:t>af Region </a:t>
            </a:r>
            <a:r>
              <a:rPr lang="da-DK" sz="2000" b="1" i="1" dirty="0" smtClean="0"/>
              <a:t>Hovedstadens Koncerndirektion</a:t>
            </a:r>
            <a:r>
              <a:rPr lang="da-DK" sz="2000" b="1" i="1" dirty="0"/>
              <a:t>, </a:t>
            </a:r>
            <a:r>
              <a:rPr lang="da-DK" sz="2000" b="1" i="1" dirty="0" smtClean="0"/>
              <a:t>varetages i dagligdagen af Enhed </a:t>
            </a:r>
            <a:r>
              <a:rPr lang="da-DK" sz="2000" b="1" i="1" dirty="0"/>
              <a:t>for Byggestyring </a:t>
            </a:r>
            <a:br>
              <a:rPr lang="da-DK" sz="2000" b="1" i="1" dirty="0"/>
            </a:br>
            <a:r>
              <a:rPr lang="da-DK" sz="2000" i="1" dirty="0"/>
              <a:t/>
            </a:r>
            <a:br>
              <a:rPr lang="da-DK" sz="2000" i="1" dirty="0"/>
            </a:br>
            <a:r>
              <a:rPr lang="da-DK" sz="1900" dirty="0" smtClean="0"/>
              <a:t>Udstikker </a:t>
            </a:r>
            <a:r>
              <a:rPr lang="da-DK" sz="1900" dirty="0"/>
              <a:t>retningslinjer for risikostyring og rapportering i henhold til interne og eksterne krav. </a:t>
            </a:r>
            <a:endParaRPr lang="da-DK" sz="1900" dirty="0" smtClean="0"/>
          </a:p>
          <a:p>
            <a:endParaRPr lang="da-DK" sz="1900" dirty="0"/>
          </a:p>
          <a:p>
            <a:r>
              <a:rPr lang="da-DK" sz="1900" i="1" dirty="0" smtClean="0"/>
              <a:t>Risikostyring </a:t>
            </a:r>
            <a:r>
              <a:rPr lang="da-DK" sz="1900" i="1" dirty="0"/>
              <a:t>på </a:t>
            </a:r>
            <a:r>
              <a:rPr lang="da-DK" sz="1900" i="1" u="sng" dirty="0"/>
              <a:t>portefølje </a:t>
            </a:r>
            <a:r>
              <a:rPr lang="da-DK" sz="1900" i="1" dirty="0"/>
              <a:t>niveau. </a:t>
            </a:r>
            <a:br>
              <a:rPr lang="da-DK" sz="1900" i="1" dirty="0"/>
            </a:br>
            <a:r>
              <a:rPr lang="da-DK" sz="1900" i="1" dirty="0"/>
              <a:t/>
            </a:r>
            <a:br>
              <a:rPr lang="da-DK" sz="1900" i="1" dirty="0"/>
            </a:br>
            <a:r>
              <a:rPr lang="da-DK" sz="1900" dirty="0"/>
              <a:t>Identificering af </a:t>
            </a:r>
            <a:r>
              <a:rPr lang="da-DK" sz="1900" u="sng" dirty="0"/>
              <a:t>porteføljerisici </a:t>
            </a:r>
            <a:r>
              <a:rPr lang="da-DK" sz="1900" dirty="0"/>
              <a:t>sker </a:t>
            </a:r>
            <a:r>
              <a:rPr lang="da-DK" sz="1900" dirty="0" smtClean="0"/>
              <a:t>ved:</a:t>
            </a:r>
          </a:p>
          <a:p>
            <a:pPr marL="342900" lvl="0" indent="-342900">
              <a:buFont typeface="Wingdings" panose="05000000000000000000" pitchFamily="2" charset="2"/>
              <a:buChar char="§"/>
            </a:pPr>
            <a:r>
              <a:rPr lang="da-DK" sz="1900" dirty="0" smtClean="0"/>
              <a:t>Risikoworkshops </a:t>
            </a:r>
            <a:r>
              <a:rPr lang="da-DK" sz="1900" dirty="0"/>
              <a:t>på </a:t>
            </a:r>
            <a:r>
              <a:rPr lang="da-DK" sz="1900" dirty="0" smtClean="0"/>
              <a:t>projekterne (løftes </a:t>
            </a:r>
            <a:r>
              <a:rPr lang="da-DK" sz="1900" dirty="0"/>
              <a:t>op til taktisk niveau) </a:t>
            </a:r>
            <a:endParaRPr lang="da-DK" sz="1900" dirty="0" smtClean="0"/>
          </a:p>
          <a:p>
            <a:pPr marL="342900" lvl="0" indent="-342900">
              <a:buFont typeface="Wingdings" panose="05000000000000000000" pitchFamily="2" charset="2"/>
              <a:buChar char="§"/>
            </a:pPr>
            <a:r>
              <a:rPr lang="da-DK" sz="1900" dirty="0" smtClean="0"/>
              <a:t>Særskilte porteføljerisikoworkshops </a:t>
            </a:r>
            <a:r>
              <a:rPr lang="da-DK" sz="1900" dirty="0"/>
              <a:t>med deltagelse af eks. </a:t>
            </a:r>
            <a:r>
              <a:rPr lang="da-DK" sz="1900" dirty="0" smtClean="0"/>
              <a:t>koncern </a:t>
            </a:r>
            <a:r>
              <a:rPr lang="da-DK" sz="1900" dirty="0"/>
              <a:t>direktion</a:t>
            </a:r>
            <a:r>
              <a:rPr lang="da-DK" sz="1900" dirty="0" smtClean="0"/>
              <a:t>, centerdirektører</a:t>
            </a:r>
            <a:r>
              <a:rPr lang="da-DK" sz="1900" dirty="0"/>
              <a:t>, enhedschefer, </a:t>
            </a:r>
            <a:r>
              <a:rPr lang="da-DK" sz="1900" dirty="0" smtClean="0"/>
              <a:t>hospitalsdirektører, projektdirektører/chefer samt administrationen.</a:t>
            </a:r>
          </a:p>
          <a:p>
            <a:pPr marL="342900" lvl="0" indent="-342900">
              <a:buFont typeface="Wingdings" panose="05000000000000000000" pitchFamily="2" charset="2"/>
              <a:buChar char="§"/>
            </a:pPr>
            <a:r>
              <a:rPr lang="da-DK" sz="1900" dirty="0" smtClean="0"/>
              <a:t>Løbende drøftelser med projekterne </a:t>
            </a:r>
          </a:p>
          <a:p>
            <a:r>
              <a:rPr lang="da-DK" sz="1900" dirty="0" smtClean="0"/>
              <a:t/>
            </a:r>
            <a:br>
              <a:rPr lang="da-DK" sz="1900" dirty="0" smtClean="0"/>
            </a:br>
            <a:endParaRPr lang="da-DK" sz="1900" dirty="0"/>
          </a:p>
        </p:txBody>
      </p:sp>
      <p:sp>
        <p:nvSpPr>
          <p:cNvPr id="7" name="Titel 1"/>
          <p:cNvSpPr>
            <a:spLocks noGrp="1"/>
          </p:cNvSpPr>
          <p:nvPr>
            <p:ph type="title"/>
          </p:nvPr>
        </p:nvSpPr>
        <p:spPr>
          <a:xfrm>
            <a:off x="1371600" y="838200"/>
            <a:ext cx="7239000" cy="896938"/>
          </a:xfrm>
        </p:spPr>
        <p:txBody>
          <a:bodyPr/>
          <a:lstStyle/>
          <a:p>
            <a:r>
              <a:rPr lang="da-DK" dirty="0"/>
              <a:t>Det </a:t>
            </a:r>
            <a:r>
              <a:rPr lang="da-DK" dirty="0" smtClean="0"/>
              <a:t>taktiske niveau (T)</a:t>
            </a:r>
            <a:r>
              <a:rPr lang="da-DK" dirty="0"/>
              <a:t/>
            </a:r>
            <a:br>
              <a:rPr lang="da-DK" dirty="0"/>
            </a:br>
            <a:endParaRPr lang="da-DK" dirty="0"/>
          </a:p>
        </p:txBody>
      </p:sp>
    </p:spTree>
    <p:extLst>
      <p:ext uri="{BB962C8B-B14F-4D97-AF65-F5344CB8AC3E}">
        <p14:creationId xmlns:p14="http://schemas.microsoft.com/office/powerpoint/2010/main" val="39377647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259632" y="548680"/>
            <a:ext cx="7239000" cy="896938"/>
          </a:xfrm>
        </p:spPr>
        <p:txBody>
          <a:bodyPr/>
          <a:lstStyle/>
          <a:p>
            <a:r>
              <a:rPr lang="da-DK" dirty="0" smtClean="0"/>
              <a:t>Taktisk niveau (T) - fortsat</a:t>
            </a:r>
            <a:endParaRPr lang="da-DK" dirty="0"/>
          </a:p>
        </p:txBody>
      </p:sp>
      <p:sp>
        <p:nvSpPr>
          <p:cNvPr id="3" name="Pladsholder til indhold 2"/>
          <p:cNvSpPr>
            <a:spLocks noGrp="1"/>
          </p:cNvSpPr>
          <p:nvPr>
            <p:ph idx="1"/>
          </p:nvPr>
        </p:nvSpPr>
        <p:spPr>
          <a:xfrm>
            <a:off x="1259632" y="1556792"/>
            <a:ext cx="7239000" cy="4495800"/>
          </a:xfrm>
        </p:spPr>
        <p:txBody>
          <a:bodyPr/>
          <a:lstStyle/>
          <a:p>
            <a:r>
              <a:rPr lang="da-DK" sz="1900" b="1" u="sng" dirty="0"/>
              <a:t>Portefølje risici er: </a:t>
            </a:r>
            <a:endParaRPr lang="da-DK" sz="1900" dirty="0"/>
          </a:p>
          <a:p>
            <a:endParaRPr lang="da-DK" sz="1900" u="sng" dirty="0" smtClean="0"/>
          </a:p>
          <a:p>
            <a:r>
              <a:rPr lang="da-DK" sz="1900" u="sng" dirty="0" smtClean="0"/>
              <a:t>Systemiske </a:t>
            </a:r>
            <a:r>
              <a:rPr lang="da-DK" sz="1900" u="sng" dirty="0"/>
              <a:t>risici</a:t>
            </a:r>
            <a:br>
              <a:rPr lang="da-DK" sz="1900" u="sng" dirty="0"/>
            </a:br>
            <a:r>
              <a:rPr lang="da-DK" sz="1900" dirty="0" err="1"/>
              <a:t>Risici</a:t>
            </a:r>
            <a:r>
              <a:rPr lang="da-DK" sz="1900" dirty="0"/>
              <a:t> der har effekter på mange projekter, hvor der på porteføljeniveau er incitament for forebyggende handlinger.</a:t>
            </a:r>
          </a:p>
          <a:p>
            <a:r>
              <a:rPr lang="da-DK" sz="1900" dirty="0" smtClean="0"/>
              <a:t/>
            </a:r>
            <a:br>
              <a:rPr lang="da-DK" sz="1900" dirty="0" smtClean="0"/>
            </a:br>
            <a:r>
              <a:rPr lang="da-DK" sz="1900" dirty="0" smtClean="0"/>
              <a:t>Da </a:t>
            </a:r>
            <a:r>
              <a:rPr lang="da-DK" sz="1900" dirty="0"/>
              <a:t>der på tværs af projekterne er bekymring for markedsforholdene og stigende priser, har CØK eksempelvis finansieret og sikret deltagelse i markedsmodningstiltag for profilering af projekterne for at sikre øget konkurrence. </a:t>
            </a:r>
            <a:endParaRPr lang="da-DK" sz="1900" dirty="0" smtClean="0"/>
          </a:p>
          <a:p>
            <a:endParaRPr lang="da-DK" sz="1900" dirty="0"/>
          </a:p>
          <a:p>
            <a:endParaRPr lang="da-DK" sz="1900" dirty="0"/>
          </a:p>
        </p:txBody>
      </p:sp>
    </p:spTree>
    <p:extLst>
      <p:ext uri="{BB962C8B-B14F-4D97-AF65-F5344CB8AC3E}">
        <p14:creationId xmlns:p14="http://schemas.microsoft.com/office/powerpoint/2010/main" val="10204620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259632" y="548680"/>
            <a:ext cx="7239000" cy="896938"/>
          </a:xfrm>
        </p:spPr>
        <p:txBody>
          <a:bodyPr/>
          <a:lstStyle/>
          <a:p>
            <a:r>
              <a:rPr lang="da-DK" dirty="0" smtClean="0"/>
              <a:t>Taktisk niveau (T) - fortsat</a:t>
            </a:r>
            <a:endParaRPr lang="da-DK" dirty="0"/>
          </a:p>
        </p:txBody>
      </p:sp>
      <p:sp>
        <p:nvSpPr>
          <p:cNvPr id="3" name="Pladsholder til indhold 2"/>
          <p:cNvSpPr>
            <a:spLocks noGrp="1"/>
          </p:cNvSpPr>
          <p:nvPr>
            <p:ph idx="1"/>
          </p:nvPr>
        </p:nvSpPr>
        <p:spPr>
          <a:xfrm>
            <a:off x="1259632" y="1556792"/>
            <a:ext cx="7560840" cy="4536504"/>
          </a:xfrm>
        </p:spPr>
        <p:txBody>
          <a:bodyPr/>
          <a:lstStyle/>
          <a:p>
            <a:endParaRPr lang="da-DK" sz="1900" b="1" u="sng" dirty="0" smtClean="0"/>
          </a:p>
          <a:p>
            <a:r>
              <a:rPr lang="da-DK" sz="1900" b="1" u="sng" dirty="0" smtClean="0"/>
              <a:t>Portefølje </a:t>
            </a:r>
            <a:r>
              <a:rPr lang="da-DK" sz="1900" b="1" u="sng" dirty="0"/>
              <a:t>risici er: </a:t>
            </a:r>
            <a:endParaRPr lang="da-DK" sz="1900" dirty="0"/>
          </a:p>
          <a:p>
            <a:r>
              <a:rPr lang="da-DK" sz="1900" u="sng" dirty="0" smtClean="0"/>
              <a:t>Usikkerhed</a:t>
            </a:r>
            <a:r>
              <a:rPr lang="da-DK" sz="1900" dirty="0" smtClean="0"/>
              <a:t> </a:t>
            </a:r>
            <a:r>
              <a:rPr lang="da-DK" sz="1900" dirty="0"/>
              <a:t/>
            </a:r>
            <a:br>
              <a:rPr lang="da-DK" sz="1900" dirty="0"/>
            </a:br>
            <a:r>
              <a:rPr lang="da-DK" sz="1900" dirty="0"/>
              <a:t>Konsekvensen af væsentlige usikkerhedsfaktorer, så som materialepriser, lønudvikling og makroøkonomiens udvikling, bør vurderes. Identificerede usikkerhedsfaktorer skal vurderes og der skal fastlægges hvorledes effekten af disse kan forebygges. </a:t>
            </a:r>
          </a:p>
          <a:p>
            <a:r>
              <a:rPr lang="da-DK" sz="1900" dirty="0"/>
              <a:t/>
            </a:r>
            <a:br>
              <a:rPr lang="da-DK" sz="1900" dirty="0"/>
            </a:br>
            <a:r>
              <a:rPr lang="da-DK" sz="1900" dirty="0" smtClean="0"/>
              <a:t>I Region Hovedstadens Kvalitetsfondsprojekter er afsat </a:t>
            </a:r>
            <a:r>
              <a:rPr lang="da-DK" sz="1900" dirty="0"/>
              <a:t>en 5% reserve til disse </a:t>
            </a:r>
            <a:r>
              <a:rPr lang="da-DK" sz="1900" dirty="0" smtClean="0"/>
              <a:t>usikkerheder, eks. PL risiko (forskel mellem PL og BOI).</a:t>
            </a:r>
          </a:p>
          <a:p>
            <a:r>
              <a:rPr lang="da-DK" sz="1900" dirty="0" smtClean="0"/>
              <a:t/>
            </a:r>
            <a:br>
              <a:rPr lang="da-DK" sz="1900" dirty="0" smtClean="0"/>
            </a:br>
            <a:r>
              <a:rPr lang="da-DK" sz="1900" dirty="0" smtClean="0"/>
              <a:t>Anvendelse af reserve skal godkendes af </a:t>
            </a:r>
            <a:r>
              <a:rPr lang="da-DK" sz="1900" b="1" dirty="0" smtClean="0"/>
              <a:t>HBSG (</a:t>
            </a:r>
            <a:r>
              <a:rPr lang="da-DK" sz="1900" dirty="0" smtClean="0"/>
              <a:t>Hospitalsbyggestyregruppen) bestående af koncerndirektør, enhedsleder fra Enhed for Byggestyring i Center for økonomi, Center for IMT, Center for Sundhed, hospitalsdirektøren, projektdirektøren</a:t>
            </a:r>
            <a:endParaRPr lang="da-DK" sz="1900" dirty="0"/>
          </a:p>
        </p:txBody>
      </p:sp>
    </p:spTree>
    <p:extLst>
      <p:ext uri="{BB962C8B-B14F-4D97-AF65-F5344CB8AC3E}">
        <p14:creationId xmlns:p14="http://schemas.microsoft.com/office/powerpoint/2010/main" val="23448594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Taktisk niveau (T) - fortsat</a:t>
            </a:r>
          </a:p>
        </p:txBody>
      </p:sp>
      <p:sp>
        <p:nvSpPr>
          <p:cNvPr id="3" name="Pladsholder til indhold 2"/>
          <p:cNvSpPr>
            <a:spLocks noGrp="1"/>
          </p:cNvSpPr>
          <p:nvPr>
            <p:ph idx="1"/>
          </p:nvPr>
        </p:nvSpPr>
        <p:spPr>
          <a:xfrm>
            <a:off x="1115616" y="1828800"/>
            <a:ext cx="7494984" cy="4552528"/>
          </a:xfrm>
        </p:spPr>
        <p:txBody>
          <a:bodyPr/>
          <a:lstStyle/>
          <a:p>
            <a:r>
              <a:rPr lang="da-DK" sz="1700" u="sng" dirty="0"/>
              <a:t>Ændring i byggeprojekternes målsætninger og forudsætninger</a:t>
            </a:r>
            <a:r>
              <a:rPr lang="da-DK" sz="1700" dirty="0"/>
              <a:t> </a:t>
            </a:r>
            <a:br>
              <a:rPr lang="da-DK" sz="1700" dirty="0"/>
            </a:br>
            <a:r>
              <a:rPr lang="da-DK" sz="1700" dirty="0"/>
              <a:t>Byggeprojekterne er baseret på forudsætninger, der udspringer af Region Hovedstadens standarder på et givent tidspunkt.</a:t>
            </a:r>
            <a:br>
              <a:rPr lang="da-DK" sz="1700" dirty="0"/>
            </a:br>
            <a:r>
              <a:rPr lang="da-DK" sz="1700" dirty="0"/>
              <a:t/>
            </a:r>
            <a:br>
              <a:rPr lang="da-DK" sz="1700" dirty="0"/>
            </a:br>
            <a:r>
              <a:rPr lang="da-DK" sz="1700" dirty="0"/>
              <a:t>Ændringer i forudsætninger kan forekomme, f.eks. som konsekvens af en politisk proces. Denne proces har alene Koncerndirektionen og centraladministrationen (Centrene) mulighed for at påvirke.  </a:t>
            </a:r>
          </a:p>
          <a:p>
            <a:r>
              <a:rPr lang="da-DK" sz="1700" dirty="0" smtClean="0"/>
              <a:t/>
            </a:r>
            <a:br>
              <a:rPr lang="da-DK" sz="1700" dirty="0" smtClean="0"/>
            </a:br>
            <a:r>
              <a:rPr lang="da-DK" sz="1700" dirty="0" smtClean="0"/>
              <a:t>Betydningen </a:t>
            </a:r>
            <a:r>
              <a:rPr lang="da-DK" sz="1700" dirty="0"/>
              <a:t>af denne type ændringer bør identificeres i risikoprocessen før de indtræffer, sådan at det kan sikres, at ændringerne får færrest muligt uønskede konsekvenser for byggeprojekterne</a:t>
            </a:r>
            <a:r>
              <a:rPr lang="da-DK" sz="1700" dirty="0" smtClean="0"/>
              <a:t>.</a:t>
            </a:r>
          </a:p>
          <a:p>
            <a:endParaRPr lang="da-DK" sz="1700" dirty="0" smtClean="0"/>
          </a:p>
          <a:p>
            <a:r>
              <a:rPr lang="da-DK" sz="1700" b="1" dirty="0" smtClean="0"/>
              <a:t>Jeg såvel som </a:t>
            </a:r>
            <a:r>
              <a:rPr lang="da-DK" sz="1700" b="1" dirty="0"/>
              <a:t>mine øvrige kollegaer i Enhed for Byggestyring stort fokus på at sikre viden </a:t>
            </a:r>
            <a:r>
              <a:rPr lang="da-DK" sz="1700" b="1" dirty="0" smtClean="0"/>
              <a:t>til administrationen og politikerne om </a:t>
            </a:r>
            <a:r>
              <a:rPr lang="da-DK" sz="1700" b="1" dirty="0"/>
              <a:t>den grundlæggende præmis, forudsætninger og målsætninger for byggerierne herunder at sætte fokus på konsekvens af evt. nye politiske tiltag. </a:t>
            </a:r>
          </a:p>
          <a:p>
            <a:endParaRPr lang="da-DK" sz="1700" dirty="0"/>
          </a:p>
          <a:p>
            <a:endParaRPr lang="da-DK" sz="1700" dirty="0"/>
          </a:p>
          <a:p>
            <a:endParaRPr lang="da-DK" sz="1700" i="1" dirty="0" smtClean="0"/>
          </a:p>
        </p:txBody>
      </p:sp>
    </p:spTree>
    <p:extLst>
      <p:ext uri="{BB962C8B-B14F-4D97-AF65-F5344CB8AC3E}">
        <p14:creationId xmlns:p14="http://schemas.microsoft.com/office/powerpoint/2010/main" val="3944371731"/>
      </p:ext>
    </p:extLst>
  </p:cSld>
  <p:clrMapOvr>
    <a:masterClrMapping/>
  </p:clrMapOvr>
</p:sld>
</file>

<file path=ppt/theme/theme1.xml><?xml version="1.0" encoding="utf-8"?>
<a:theme xmlns:a="http://schemas.openxmlformats.org/drawingml/2006/main" name="RegionH_DK">
  <a:themeElements>
    <a:clrScheme name="">
      <a:dk1>
        <a:srgbClr val="404040"/>
      </a:dk1>
      <a:lt1>
        <a:srgbClr val="FFFFFF"/>
      </a:lt1>
      <a:dk2>
        <a:srgbClr val="404040"/>
      </a:dk2>
      <a:lt2>
        <a:srgbClr val="000000"/>
      </a:lt2>
      <a:accent1>
        <a:srgbClr val="001747"/>
      </a:accent1>
      <a:accent2>
        <a:srgbClr val="ACB3C7"/>
      </a:accent2>
      <a:accent3>
        <a:srgbClr val="FFFFFF"/>
      </a:accent3>
      <a:accent4>
        <a:srgbClr val="353535"/>
      </a:accent4>
      <a:accent5>
        <a:srgbClr val="AAABB1"/>
      </a:accent5>
      <a:accent6>
        <a:srgbClr val="9BA2B4"/>
      </a:accent6>
      <a:hlink>
        <a:srgbClr val="DFF2FC"/>
      </a:hlink>
      <a:folHlink>
        <a:srgbClr val="808080"/>
      </a:folHlink>
    </a:clrScheme>
    <a:fontScheme name="RegionH_DK">
      <a:majorFont>
        <a:latin typeface="Arial"/>
        <a:ea typeface="ヒラギノ角ゴ Pro W3"/>
        <a:cs typeface=""/>
      </a:majorFont>
      <a:minorFont>
        <a:latin typeface="Arial"/>
        <a:ea typeface="ヒラギノ角ゴ Pro W3"/>
        <a:cs typeface=""/>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altLang="da-DK" sz="1400" b="0" i="0" u="none" strike="noStrike" cap="none" normalizeH="0" baseline="0" noProof="1" smtClean="0">
            <a:ln>
              <a:noFill/>
            </a:ln>
            <a:solidFill>
              <a:schemeClr val="tx1"/>
            </a:solidFill>
            <a:effectLst/>
            <a:latin typeface="Arial" charset="0"/>
            <a:ea typeface="ヒラギノ角ゴ Pro W3"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altLang="da-DK" sz="1400" b="0" i="0" u="none" strike="noStrike" cap="none" normalizeH="0" baseline="0" noProof="1" smtClean="0">
            <a:ln>
              <a:noFill/>
            </a:ln>
            <a:solidFill>
              <a:schemeClr val="tx1"/>
            </a:solidFill>
            <a:effectLst/>
            <a:latin typeface="Arial" charset="0"/>
            <a:ea typeface="ヒラギノ角ゴ Pro W3" pitchFamily="1" charset="-128"/>
          </a:defRPr>
        </a:defPPr>
      </a:lstStyle>
    </a:lnDef>
  </a:objectDefaults>
  <a:extraClrSchemeLst>
    <a:extraClrScheme>
      <a:clrScheme name="RegionH_DK 1">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Kontor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RegionH_DK</Template>
  <TotalTime>1705</TotalTime>
  <Words>1007</Words>
  <Application>Microsoft Office PowerPoint</Application>
  <PresentationFormat>Skærmshow (4:3)</PresentationFormat>
  <Paragraphs>195</Paragraphs>
  <Slides>23</Slides>
  <Notes>23</Notes>
  <HiddenSlides>0</HiddenSlides>
  <MMClips>0</MMClips>
  <ScaleCrop>false</ScaleCrop>
  <HeadingPairs>
    <vt:vector size="6" baseType="variant">
      <vt:variant>
        <vt:lpstr>Benyttede skrifttyper</vt:lpstr>
      </vt:variant>
      <vt:variant>
        <vt:i4>4</vt:i4>
      </vt:variant>
      <vt:variant>
        <vt:lpstr>Tema</vt:lpstr>
      </vt:variant>
      <vt:variant>
        <vt:i4>1</vt:i4>
      </vt:variant>
      <vt:variant>
        <vt:lpstr>Slidetitler</vt:lpstr>
      </vt:variant>
      <vt:variant>
        <vt:i4>23</vt:i4>
      </vt:variant>
    </vt:vector>
  </HeadingPairs>
  <TitlesOfParts>
    <vt:vector size="28" baseType="lpstr">
      <vt:lpstr>Arial</vt:lpstr>
      <vt:lpstr>Times</vt:lpstr>
      <vt:lpstr>Wingdings</vt:lpstr>
      <vt:lpstr>ヒラギノ角ゴ Pro W3</vt:lpstr>
      <vt:lpstr>RegionH_DK</vt:lpstr>
      <vt:lpstr>Tværgående risikomanagers rolle i risikostyring i Region Hovedstadens Kvalitetsfondsbyggerier  Netværksdage i Nyborg 30-31. august 2017  Louise Larsø, Enhed for Byggestyring</vt:lpstr>
      <vt:lpstr>PowerPoint-præsentation</vt:lpstr>
      <vt:lpstr>Region Hovedstadens målsætning for risikostyring </vt:lpstr>
      <vt:lpstr>Risikostyringsmodel i Region Hovedstaden</vt:lpstr>
      <vt:lpstr>Det strategiske niveau (S) </vt:lpstr>
      <vt:lpstr>Det taktiske niveau (T) </vt:lpstr>
      <vt:lpstr>Taktisk niveau (T) - fortsat</vt:lpstr>
      <vt:lpstr>Taktisk niveau (T) - fortsat</vt:lpstr>
      <vt:lpstr>Taktisk niveau (T) - fortsat</vt:lpstr>
      <vt:lpstr>Det taktiske niveau (T) </vt:lpstr>
      <vt:lpstr>Det operationelle niveau (O) </vt:lpstr>
      <vt:lpstr>Det operationelle niveau (O) </vt:lpstr>
      <vt:lpstr>PowerPoint-præsentation</vt:lpstr>
      <vt:lpstr>  DTØ’s rapporteringer </vt:lpstr>
      <vt:lpstr>PowerPoint-præsentation</vt:lpstr>
      <vt:lpstr>Erfaringer fra faser </vt:lpstr>
      <vt:lpstr>Erfaringer fra faser, fortsat </vt:lpstr>
      <vt:lpstr>Erfaringer fra faser, fortsat </vt:lpstr>
      <vt:lpstr>Erfaringer fra faser, fortsat </vt:lpstr>
      <vt:lpstr>Erfaringer fra faser, fortsat </vt:lpstr>
      <vt:lpstr>Erfaringer fra faser, fortsat </vt:lpstr>
      <vt:lpstr>Erfaringer fra faser, fortsat </vt:lpstr>
      <vt:lpstr>Erfaringer fra faser, fortsat </vt:lpstr>
    </vt:vector>
  </TitlesOfParts>
  <Company>Region Hovedstaden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Dias nummer 1</dc:title>
  <dc:creator>LLAR0392</dc:creator>
  <cp:lastModifiedBy>Julie Schmidt Christensen</cp:lastModifiedBy>
  <cp:revision>67</cp:revision>
  <dcterms:created xsi:type="dcterms:W3CDTF">2012-08-03T12:12:38Z</dcterms:created>
  <dcterms:modified xsi:type="dcterms:W3CDTF">2017-09-13T07:50:51Z</dcterms:modified>
</cp:coreProperties>
</file>