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9" r:id="rId2"/>
    <p:sldId id="263" r:id="rId3"/>
    <p:sldId id="269" r:id="rId4"/>
    <p:sldId id="284" r:id="rId5"/>
    <p:sldId id="285" r:id="rId6"/>
    <p:sldId id="268" r:id="rId7"/>
    <p:sldId id="281" r:id="rId8"/>
    <p:sldId id="282" r:id="rId9"/>
    <p:sldId id="265" r:id="rId10"/>
    <p:sldId id="280" r:id="rId11"/>
    <p:sldId id="276" r:id="rId12"/>
    <p:sldId id="283" r:id="rId13"/>
    <p:sldId id="266" r:id="rId14"/>
    <p:sldId id="286" r:id="rId15"/>
    <p:sldId id="277" r:id="rId16"/>
    <p:sldId id="262" r:id="rId17"/>
    <p:sldId id="258" r:id="rId18"/>
    <p:sldId id="291" r:id="rId19"/>
    <p:sldId id="275" r:id="rId20"/>
    <p:sldId id="295" r:id="rId21"/>
    <p:sldId id="294" r:id="rId22"/>
    <p:sldId id="293" r:id="rId23"/>
    <p:sldId id="287" r:id="rId24"/>
    <p:sldId id="292" r:id="rId2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nn Møller" initials="F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AEFF7"/>
    <a:srgbClr val="00808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6723" autoAdjust="0"/>
  </p:normalViewPr>
  <p:slideViewPr>
    <p:cSldViewPr snapToGrid="0">
      <p:cViewPr varScale="1">
        <p:scale>
          <a:sx n="111" d="100"/>
          <a:sy n="111" d="100"/>
        </p:scale>
        <p:origin x="4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696FD-0FDB-40AD-BBD7-4E304A32DB4E}" type="datetimeFigureOut">
              <a:rPr lang="da-DK" smtClean="0"/>
              <a:t>31-10-2023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7941D-2EBE-4FB7-8F32-A9E875578FC9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60075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6C04-4100-44CC-B97F-A6DA69E39950}" type="datetimeFigureOut">
              <a:rPr lang="da-DK" smtClean="0"/>
              <a:t>31-10-2023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BED66-7255-4737-85DC-BB3ED1E9213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8541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6C04-4100-44CC-B97F-A6DA69E39950}" type="datetimeFigureOut">
              <a:rPr lang="da-DK" smtClean="0"/>
              <a:t>31-10-2023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BED66-7255-4737-85DC-BB3ED1E9213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66536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6C04-4100-44CC-B97F-A6DA69E39950}" type="datetimeFigureOut">
              <a:rPr lang="da-DK" smtClean="0"/>
              <a:t>31-10-2023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BED66-7255-4737-85DC-BB3ED1E9213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26776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6C04-4100-44CC-B97F-A6DA69E39950}" type="datetimeFigureOut">
              <a:rPr lang="da-DK" smtClean="0"/>
              <a:t>31-10-2023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BED66-7255-4737-85DC-BB3ED1E9213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09751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6C04-4100-44CC-B97F-A6DA69E39950}" type="datetimeFigureOut">
              <a:rPr lang="da-DK" smtClean="0"/>
              <a:t>31-10-2023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BED66-7255-4737-85DC-BB3ED1E9213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04582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6C04-4100-44CC-B97F-A6DA69E39950}" type="datetimeFigureOut">
              <a:rPr lang="da-DK" smtClean="0"/>
              <a:t>31-10-2023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BED66-7255-4737-85DC-BB3ED1E9213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21761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6C04-4100-44CC-B97F-A6DA69E39950}" type="datetimeFigureOut">
              <a:rPr lang="da-DK" smtClean="0"/>
              <a:t>31-10-2023</a:t>
            </a:fld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BED66-7255-4737-85DC-BB3ED1E9213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70398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6C04-4100-44CC-B97F-A6DA69E39950}" type="datetimeFigureOut">
              <a:rPr lang="da-DK" smtClean="0"/>
              <a:t>31-10-2023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BED66-7255-4737-85DC-BB3ED1E9213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30981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6C04-4100-44CC-B97F-A6DA69E39950}" type="datetimeFigureOut">
              <a:rPr lang="da-DK" smtClean="0"/>
              <a:t>31-10-2023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BED66-7255-4737-85DC-BB3ED1E9213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0444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6C04-4100-44CC-B97F-A6DA69E39950}" type="datetimeFigureOut">
              <a:rPr lang="da-DK" smtClean="0"/>
              <a:t>31-10-2023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BED66-7255-4737-85DC-BB3ED1E9213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09357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6C04-4100-44CC-B97F-A6DA69E39950}" type="datetimeFigureOut">
              <a:rPr lang="da-DK" smtClean="0"/>
              <a:t>31-10-2023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BED66-7255-4737-85DC-BB3ED1E9213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27745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16C04-4100-44CC-B97F-A6DA69E39950}" type="datetimeFigureOut">
              <a:rPr lang="da-DK" smtClean="0"/>
              <a:t>31-10-2023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BED66-7255-4737-85DC-BB3ED1E9213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2720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6" name="Pladsholder til indhold 5"/>
          <p:cNvPicPr>
            <a:picLocks noGrp="1"/>
          </p:cNvPicPr>
          <p:nvPr>
            <p:ph idx="1"/>
          </p:nvPr>
        </p:nvPicPr>
        <p:blipFill rotWithShape="1">
          <a:blip r:embed="rId2"/>
          <a:srcRect l="8596" t="11908" r="23973" b="3943"/>
          <a:stretch/>
        </p:blipFill>
        <p:spPr bwMode="auto">
          <a:xfrm>
            <a:off x="0" y="0"/>
            <a:ext cx="113537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kstfelt 6"/>
          <p:cNvSpPr txBox="1"/>
          <p:nvPr/>
        </p:nvSpPr>
        <p:spPr>
          <a:xfrm>
            <a:off x="5901179" y="6315959"/>
            <a:ext cx="3346516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da-DK" b="1" dirty="0" smtClean="0">
                <a:solidFill>
                  <a:schemeClr val="bg1"/>
                </a:solidFill>
              </a:rPr>
              <a:t>Netværksmøde Nyborg 2023</a:t>
            </a:r>
            <a:endParaRPr lang="da-DK" b="1" dirty="0">
              <a:solidFill>
                <a:schemeClr val="bg1"/>
              </a:solidFill>
            </a:endParaRPr>
          </a:p>
        </p:txBody>
      </p:sp>
      <p:sp>
        <p:nvSpPr>
          <p:cNvPr id="8" name="Tekstfelt 7"/>
          <p:cNvSpPr txBox="1"/>
          <p:nvPr/>
        </p:nvSpPr>
        <p:spPr>
          <a:xfrm>
            <a:off x="11566937" y="365125"/>
            <a:ext cx="461665" cy="632790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b="1" dirty="0" smtClean="0">
                <a:solidFill>
                  <a:schemeClr val="bg1"/>
                </a:solidFill>
              </a:rPr>
              <a:t>Randi Nedergaard-Hansen – chefkonsulent – RH Gødstrup</a:t>
            </a:r>
          </a:p>
        </p:txBody>
      </p:sp>
    </p:spTree>
    <p:extLst>
      <p:ext uri="{BB962C8B-B14F-4D97-AF65-F5344CB8AC3E}">
        <p14:creationId xmlns:p14="http://schemas.microsoft.com/office/powerpoint/2010/main" val="219077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263951"/>
            <a:ext cx="8362361" cy="6495068"/>
          </a:xfrm>
        </p:spPr>
        <p:txBody>
          <a:bodyPr>
            <a:normAutofit/>
          </a:bodyPr>
          <a:lstStyle/>
          <a:p>
            <a:endParaRPr lang="da-DK" sz="2400" dirty="0" smtClean="0"/>
          </a:p>
          <a:p>
            <a:r>
              <a:rPr lang="da-DK" sz="2400" dirty="0" smtClean="0"/>
              <a:t>En </a:t>
            </a:r>
            <a:r>
              <a:rPr lang="da-DK" sz="2400" dirty="0"/>
              <a:t>enkel og overskuelig navigation i komplekse beslutningspunkter</a:t>
            </a:r>
            <a:r>
              <a:rPr lang="da-DK" sz="2400" dirty="0" smtClean="0"/>
              <a:t>, skal </a:t>
            </a:r>
            <a:r>
              <a:rPr lang="da-DK" sz="2400" dirty="0"/>
              <a:t>finde-vej systemet baseres på, at den besøgende </a:t>
            </a:r>
            <a:r>
              <a:rPr lang="da-DK" sz="2400" dirty="0" smtClean="0"/>
              <a:t>ledes trinvis </a:t>
            </a:r>
            <a:r>
              <a:rPr lang="da-DK" sz="2400" dirty="0"/>
              <a:t>frem til sin destination, og ikke skal afkode store </a:t>
            </a:r>
            <a:r>
              <a:rPr lang="da-DK" sz="2400" dirty="0" smtClean="0"/>
              <a:t>mængder information </a:t>
            </a:r>
            <a:r>
              <a:rPr lang="da-DK" sz="2400" dirty="0"/>
              <a:t>ved alle beslutningssteder</a:t>
            </a:r>
            <a:r>
              <a:rPr lang="da-DK" sz="2400" dirty="0" smtClean="0"/>
              <a:t>.</a:t>
            </a:r>
          </a:p>
          <a:p>
            <a:endParaRPr lang="da-DK" sz="2400" dirty="0"/>
          </a:p>
          <a:p>
            <a:r>
              <a:rPr lang="da-DK" sz="2400" dirty="0"/>
              <a:t>Bør definere og synliggøre primære adgangsveje. Besøgende </a:t>
            </a:r>
            <a:r>
              <a:rPr lang="da-DK" sz="2400" dirty="0" smtClean="0"/>
              <a:t>bør guides </a:t>
            </a:r>
            <a:r>
              <a:rPr lang="da-DK" sz="2400" dirty="0"/>
              <a:t>hele vejen fra ankomst til destination og tilbage igen. </a:t>
            </a:r>
            <a:r>
              <a:rPr lang="da-DK" sz="2400" dirty="0" smtClean="0"/>
              <a:t>De fysiske </a:t>
            </a:r>
            <a:r>
              <a:rPr lang="da-DK" sz="2400" dirty="0"/>
              <a:t>rammer bør løbende bekræfte, at man er på rette vej</a:t>
            </a:r>
            <a:r>
              <a:rPr lang="da-DK" sz="2400" dirty="0" smtClean="0"/>
              <a:t>.</a:t>
            </a:r>
          </a:p>
          <a:p>
            <a:endParaRPr lang="da-DK" sz="2400" dirty="0" smtClean="0"/>
          </a:p>
          <a:p>
            <a:r>
              <a:rPr lang="da-DK" sz="2400" dirty="0"/>
              <a:t>Bør være enkelt og let at kommunikere og formidle i flere formater</a:t>
            </a:r>
            <a:r>
              <a:rPr lang="da-DK" sz="2400" dirty="0" smtClean="0"/>
              <a:t>, f.eks</a:t>
            </a:r>
            <a:r>
              <a:rPr lang="da-DK" sz="2400" dirty="0"/>
              <a:t>. skilte, oversigtskort, </a:t>
            </a:r>
            <a:r>
              <a:rPr lang="da-DK" sz="2400" dirty="0" smtClean="0"/>
              <a:t>mundligt eller skriftligt.</a:t>
            </a:r>
          </a:p>
          <a:p>
            <a:endParaRPr lang="da-DK" sz="2400" dirty="0"/>
          </a:p>
          <a:p>
            <a:r>
              <a:rPr lang="da-DK" sz="2400" dirty="0" smtClean="0"/>
              <a:t>Velegnet </a:t>
            </a:r>
            <a:r>
              <a:rPr lang="da-DK" sz="2400" dirty="0"/>
              <a:t>til formidling på hospitalets hjemmeside, </a:t>
            </a:r>
            <a:r>
              <a:rPr lang="da-DK" sz="2400" dirty="0" smtClean="0"/>
              <a:t>smart-phones</a:t>
            </a:r>
            <a:r>
              <a:rPr lang="da-DK" sz="2400" dirty="0" smtClean="0"/>
              <a:t>, </a:t>
            </a:r>
            <a:r>
              <a:rPr lang="nb-NO" sz="2400" dirty="0" smtClean="0"/>
              <a:t>andre </a:t>
            </a:r>
            <a:r>
              <a:rPr lang="nb-NO" sz="2400" dirty="0"/>
              <a:t>digitale </a:t>
            </a:r>
            <a:r>
              <a:rPr lang="nb-NO" sz="2400" dirty="0" smtClean="0"/>
              <a:t>platforme.</a:t>
            </a:r>
            <a:endParaRPr lang="da-DK" sz="2400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4" name="Billed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66852"/>
          <a:stretch/>
        </p:blipFill>
        <p:spPr bwMode="auto">
          <a:xfrm>
            <a:off x="9304256" y="0"/>
            <a:ext cx="2887744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960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     Design af skilte </a:t>
            </a:r>
            <a:endParaRPr lang="da-DK" dirty="0"/>
          </a:p>
        </p:txBody>
      </p:sp>
      <p:pic>
        <p:nvPicPr>
          <p:cNvPr id="4" name="Pladsholder til indhold 3"/>
          <p:cNvPicPr>
            <a:picLocks noGrp="1"/>
          </p:cNvPicPr>
          <p:nvPr>
            <p:ph idx="1"/>
          </p:nvPr>
        </p:nvPicPr>
        <p:blipFill rotWithShape="1">
          <a:blip r:embed="rId2"/>
          <a:srcRect l="9377" t="12504" r="26988" b="8110"/>
          <a:stretch/>
        </p:blipFill>
        <p:spPr bwMode="auto">
          <a:xfrm>
            <a:off x="1564849" y="1825625"/>
            <a:ext cx="7635712" cy="435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4874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     Design af grafik</a:t>
            </a:r>
            <a:endParaRPr lang="da-DK" dirty="0"/>
          </a:p>
        </p:txBody>
      </p:sp>
      <p:pic>
        <p:nvPicPr>
          <p:cNvPr id="5" name="Pladsholder til indhold 4"/>
          <p:cNvPicPr>
            <a:picLocks noGrp="1"/>
          </p:cNvPicPr>
          <p:nvPr>
            <p:ph idx="1"/>
          </p:nvPr>
        </p:nvPicPr>
        <p:blipFill rotWithShape="1">
          <a:blip r:embed="rId2"/>
          <a:srcRect l="8932" t="11908" r="26764" b="7912"/>
          <a:stretch/>
        </p:blipFill>
        <p:spPr bwMode="auto">
          <a:xfrm>
            <a:off x="1448000" y="1690688"/>
            <a:ext cx="6621343" cy="4707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916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/>
          <p:nvPr/>
        </p:nvPicPr>
        <p:blipFill rotWithShape="1">
          <a:blip r:embed="rId2"/>
          <a:srcRect l="20010" t="69860" r="20778" b="12080"/>
          <a:stretch/>
        </p:blipFill>
        <p:spPr bwMode="auto">
          <a:xfrm>
            <a:off x="56561" y="0"/>
            <a:ext cx="12135439" cy="18947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80284"/>
            <a:ext cx="10515600" cy="1325563"/>
          </a:xfrm>
        </p:spPr>
        <p:txBody>
          <a:bodyPr/>
          <a:lstStyle/>
          <a:p>
            <a:r>
              <a:rPr lang="da-DK" b="1" dirty="0" smtClean="0">
                <a:solidFill>
                  <a:schemeClr val="bg1"/>
                </a:solidFill>
              </a:rPr>
              <a:t>Farvesætningen understøtter wayfinding</a:t>
            </a:r>
            <a:endParaRPr lang="da-DK" b="1" dirty="0">
              <a:solidFill>
                <a:schemeClr val="bg1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48552"/>
          </a:xfrm>
        </p:spPr>
        <p:txBody>
          <a:bodyPr>
            <a:normAutofit/>
          </a:bodyPr>
          <a:lstStyle/>
          <a:p>
            <a:endParaRPr lang="da-DK" dirty="0" smtClean="0"/>
          </a:p>
          <a:p>
            <a:r>
              <a:rPr lang="da-DK" dirty="0" smtClean="0"/>
              <a:t>Enkelt farvevalg - </a:t>
            </a:r>
            <a:r>
              <a:rPr lang="da-DK" dirty="0"/>
              <a:t>h</a:t>
            </a:r>
            <a:r>
              <a:rPr lang="da-DK" dirty="0" smtClean="0"/>
              <a:t>ovedparten af hospitalet holdes i hvidt</a:t>
            </a:r>
          </a:p>
          <a:p>
            <a:r>
              <a:rPr lang="da-DK" dirty="0" smtClean="0"/>
              <a:t>Udvalgte steder til indslag af farver på vægge og kerner</a:t>
            </a:r>
            <a:endParaRPr lang="da-DK" dirty="0"/>
          </a:p>
          <a:p>
            <a:r>
              <a:rPr lang="da-DK" dirty="0" smtClean="0"/>
              <a:t>Hver </a:t>
            </a:r>
            <a:r>
              <a:rPr lang="da-DK" dirty="0"/>
              <a:t>etage har sin egen farve på trafikkerner og væg ved reception </a:t>
            </a:r>
          </a:p>
          <a:p>
            <a:r>
              <a:rPr lang="da-DK" dirty="0"/>
              <a:t>Markerer trafikcentre, receptioner og arbejdsstationer </a:t>
            </a:r>
          </a:p>
          <a:p>
            <a:r>
              <a:rPr lang="da-DK" dirty="0" smtClean="0"/>
              <a:t>Skaber </a:t>
            </a:r>
            <a:r>
              <a:rPr lang="da-DK" dirty="0"/>
              <a:t>rum </a:t>
            </a:r>
            <a:r>
              <a:rPr lang="da-DK" dirty="0" smtClean="0"/>
              <a:t>- dybde - </a:t>
            </a:r>
            <a:r>
              <a:rPr lang="da-DK" dirty="0"/>
              <a:t>kontrast i rumforløb </a:t>
            </a:r>
          </a:p>
          <a:p>
            <a:r>
              <a:rPr lang="da-DK" dirty="0" smtClean="0"/>
              <a:t>Skaber </a:t>
            </a:r>
            <a:r>
              <a:rPr lang="da-DK" dirty="0"/>
              <a:t>rytme og variation </a:t>
            </a:r>
            <a:r>
              <a:rPr lang="da-DK" dirty="0" smtClean="0"/>
              <a:t>-  </a:t>
            </a:r>
            <a:r>
              <a:rPr lang="da-DK" dirty="0"/>
              <a:t>nedbryder skala og distance </a:t>
            </a:r>
          </a:p>
          <a:p>
            <a:r>
              <a:rPr lang="da-DK" dirty="0" smtClean="0"/>
              <a:t>Markerer </a:t>
            </a:r>
            <a:r>
              <a:rPr lang="da-DK" dirty="0"/>
              <a:t>døre som benyttes af patienter/pårørende eller hvor de kan henvende sig som mørk </a:t>
            </a:r>
            <a:r>
              <a:rPr lang="da-DK" dirty="0" smtClean="0"/>
              <a:t>grå</a:t>
            </a:r>
            <a:r>
              <a:rPr lang="da-DK" dirty="0"/>
              <a:t> </a:t>
            </a:r>
            <a:r>
              <a:rPr lang="da-DK" dirty="0" smtClean="0"/>
              <a:t>- øvrige </a:t>
            </a:r>
            <a:r>
              <a:rPr lang="da-DK" dirty="0"/>
              <a:t>døre er hvide</a:t>
            </a:r>
            <a:endParaRPr lang="da-DK" dirty="0" smtClean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6381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62546" y="4494065"/>
            <a:ext cx="2833149" cy="1325563"/>
          </a:xfrm>
        </p:spPr>
        <p:txBody>
          <a:bodyPr>
            <a:normAutofit/>
          </a:bodyPr>
          <a:lstStyle/>
          <a:p>
            <a:r>
              <a:rPr lang="da-DK" sz="1800" dirty="0" smtClean="0">
                <a:latin typeface="midtsans" panose="02000503040000020004" pitchFamily="50" charset="0"/>
              </a:rPr>
              <a:t>Markering af reception –</a:t>
            </a:r>
            <a:br>
              <a:rPr lang="da-DK" sz="1800" dirty="0" smtClean="0">
                <a:latin typeface="midtsans" panose="02000503040000020004" pitchFamily="50" charset="0"/>
              </a:rPr>
            </a:br>
            <a:r>
              <a:rPr lang="da-DK" sz="1800" dirty="0">
                <a:latin typeface="midtsans" panose="02000503040000020004" pitchFamily="50" charset="0"/>
              </a:rPr>
              <a:t/>
            </a:r>
            <a:br>
              <a:rPr lang="da-DK" sz="1800" dirty="0">
                <a:latin typeface="midtsans" panose="02000503040000020004" pitchFamily="50" charset="0"/>
              </a:rPr>
            </a:br>
            <a:r>
              <a:rPr lang="da-DK" sz="1800" dirty="0" smtClean="0">
                <a:latin typeface="midtsans" panose="02000503040000020004" pitchFamily="50" charset="0"/>
              </a:rPr>
              <a:t>Akutmodtagelsen</a:t>
            </a:r>
            <a:endParaRPr lang="da-DK" sz="1800" dirty="0">
              <a:latin typeface="midtsans" panose="02000503040000020004" pitchFamily="50" charset="0"/>
            </a:endParaRPr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358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5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Rammer til alverdens opslag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7883106" cy="4351338"/>
          </a:xfrm>
        </p:spPr>
        <p:txBody>
          <a:bodyPr/>
          <a:lstStyle/>
          <a:p>
            <a:pPr marL="0" indent="0">
              <a:buNone/>
            </a:pPr>
            <a:r>
              <a:rPr lang="da-DK" dirty="0" smtClean="0"/>
              <a:t>Undgå at der sættes et utal af A4-papirer op i en tilfældig uskøn orden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 smtClean="0"/>
              <a:t>Løsning:</a:t>
            </a:r>
          </a:p>
          <a:p>
            <a:endParaRPr lang="da-DK" dirty="0"/>
          </a:p>
          <a:p>
            <a:r>
              <a:rPr lang="da-DK" dirty="0" smtClean="0"/>
              <a:t>Ensartede rammer </a:t>
            </a:r>
          </a:p>
          <a:p>
            <a:r>
              <a:rPr lang="da-DK" dirty="0" smtClean="0"/>
              <a:t>Principbeslutning om højde og placering på væg</a:t>
            </a:r>
          </a:p>
          <a:p>
            <a:r>
              <a:rPr lang="da-DK" dirty="0" smtClean="0"/>
              <a:t>Man kan få de rammer man vil, men de sættes op efter generelle principper om placering og højde.</a:t>
            </a: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/>
          <a:srcRect l="28125" t="9905" r="52820" b="23514"/>
          <a:stretch/>
        </p:blipFill>
        <p:spPr>
          <a:xfrm>
            <a:off x="8707315" y="0"/>
            <a:ext cx="3484685" cy="684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89336" y="365125"/>
            <a:ext cx="5279010" cy="1325563"/>
          </a:xfrm>
        </p:spPr>
        <p:txBody>
          <a:bodyPr/>
          <a:lstStyle/>
          <a:p>
            <a:r>
              <a:rPr lang="da-DK" dirty="0" smtClean="0"/>
              <a:t>Ændret tilgang til ventearealer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344239" y="1825625"/>
            <a:ext cx="5684363" cy="4839126"/>
          </a:xfrm>
        </p:spPr>
        <p:txBody>
          <a:bodyPr>
            <a:normAutofit lnSpcReduction="10000"/>
          </a:bodyPr>
          <a:lstStyle/>
          <a:p>
            <a:r>
              <a:rPr lang="da-DK" dirty="0" smtClean="0"/>
              <a:t>Vi har ingen patienter der venter 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smtClean="0"/>
              <a:t>Vi har patienter der opholder sig på hospitalet før deres aftale.</a:t>
            </a:r>
          </a:p>
          <a:p>
            <a:endParaRPr lang="da-DK" dirty="0"/>
          </a:p>
          <a:p>
            <a:r>
              <a:rPr lang="da-DK" dirty="0" smtClean="0"/>
              <a:t>Reduktion af decentrale ventearealer</a:t>
            </a:r>
          </a:p>
          <a:p>
            <a:endParaRPr lang="da-DK" dirty="0" smtClean="0"/>
          </a:p>
          <a:p>
            <a:r>
              <a:rPr lang="da-DK" dirty="0" smtClean="0"/>
              <a:t>Omdanne den centrale foyer til et attraktivt opholdsareal gennem et </a:t>
            </a:r>
            <a:r>
              <a:rPr lang="da-DK" dirty="0" smtClean="0"/>
              <a:t>gesamtkunstverk</a:t>
            </a:r>
            <a:r>
              <a:rPr lang="da-DK" dirty="0" smtClean="0"/>
              <a:t>.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/>
          <a:srcRect r="42589"/>
          <a:stretch/>
        </p:blipFill>
        <p:spPr>
          <a:xfrm>
            <a:off x="-857250" y="0"/>
            <a:ext cx="7003526" cy="685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4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73"/>
          <a:stretch/>
        </p:blipFill>
        <p:spPr>
          <a:xfrm>
            <a:off x="-1" y="0"/>
            <a:ext cx="3864991" cy="6878907"/>
          </a:xfrm>
          <a:prstGeom prst="rect">
            <a:avLst/>
          </a:prstGeom>
          <a:gradFill>
            <a:gsLst>
              <a:gs pos="69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12700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43720" y="365125"/>
            <a:ext cx="6810080" cy="1325563"/>
          </a:xfrm>
        </p:spPr>
        <p:txBody>
          <a:bodyPr/>
          <a:lstStyle/>
          <a:p>
            <a:r>
              <a:rPr lang="da-DK" b="1" dirty="0" smtClean="0"/>
              <a:t>Funktioner i foyeren</a:t>
            </a:r>
            <a:endParaRPr lang="da-DK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440024" y="1825625"/>
            <a:ext cx="6913775" cy="4351338"/>
          </a:xfrm>
        </p:spPr>
        <p:txBody>
          <a:bodyPr>
            <a:normAutofit fontScale="25000" lnSpcReduction="20000"/>
          </a:bodyPr>
          <a:lstStyle/>
          <a:p>
            <a:endParaRPr lang="da-DK" b="1" dirty="0" smtClean="0"/>
          </a:p>
          <a:p>
            <a:r>
              <a:rPr lang="da-DK" sz="9600" b="1" dirty="0" smtClean="0"/>
              <a:t>Forbinder alle dele af hospitalet</a:t>
            </a:r>
          </a:p>
          <a:p>
            <a:r>
              <a:rPr lang="da-DK" sz="9600" b="1" dirty="0" smtClean="0"/>
              <a:t>Ophold for ankomstregistrerede patienter</a:t>
            </a:r>
          </a:p>
          <a:p>
            <a:r>
              <a:rPr lang="da-DK" sz="9600" b="1" dirty="0" smtClean="0"/>
              <a:t>Information </a:t>
            </a:r>
          </a:p>
          <a:p>
            <a:r>
              <a:rPr lang="da-DK" sz="9600" b="1" dirty="0" smtClean="0"/>
              <a:t>Adgang til udearealer</a:t>
            </a:r>
          </a:p>
          <a:p>
            <a:r>
              <a:rPr lang="da-DK" sz="9600" b="1" dirty="0" smtClean="0"/>
              <a:t>Havens Madhus</a:t>
            </a:r>
          </a:p>
          <a:p>
            <a:r>
              <a:rPr lang="da-DK" sz="9600" b="1" dirty="0" smtClean="0"/>
              <a:t>Kantine</a:t>
            </a:r>
          </a:p>
          <a:p>
            <a:r>
              <a:rPr lang="da-DK" sz="9600" b="1" dirty="0" smtClean="0"/>
              <a:t>Kiosk</a:t>
            </a:r>
          </a:p>
          <a:p>
            <a:r>
              <a:rPr lang="da-DK" sz="9600" b="1" dirty="0" smtClean="0"/>
              <a:t>Gratis kaffe, te og vand</a:t>
            </a:r>
          </a:p>
          <a:p>
            <a:r>
              <a:rPr lang="da-DK" sz="9600" b="1" dirty="0"/>
              <a:t>M</a:t>
            </a:r>
            <a:r>
              <a:rPr lang="da-DK" sz="9600" b="1" dirty="0" smtClean="0"/>
              <a:t>edicinudlevering</a:t>
            </a:r>
          </a:p>
          <a:p>
            <a:r>
              <a:rPr lang="da-DK" sz="9600" b="1" dirty="0" smtClean="0"/>
              <a:t>Venteareal til blodprøvetagningen</a:t>
            </a:r>
          </a:p>
          <a:p>
            <a:r>
              <a:rPr lang="da-DK" sz="9600" b="1" dirty="0" smtClean="0"/>
              <a:t>Flygel – musik i foyeren</a:t>
            </a:r>
          </a:p>
          <a:p>
            <a:r>
              <a:rPr lang="da-DK" sz="9600" b="1" dirty="0" smtClean="0"/>
              <a:t>Hospitalskirken</a:t>
            </a:r>
          </a:p>
          <a:p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10582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9236"/>
          <a:stretch/>
        </p:blipFill>
        <p:spPr>
          <a:xfrm>
            <a:off x="39518" y="0"/>
            <a:ext cx="12152482" cy="6851212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4826523" y="5092679"/>
            <a:ext cx="57880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1"/>
                </a:solidFill>
              </a:rPr>
              <a:t>Et strøg med husgavle</a:t>
            </a:r>
          </a:p>
          <a:p>
            <a:r>
              <a:rPr lang="da-DK" sz="2400" b="1" dirty="0">
                <a:solidFill>
                  <a:schemeClr val="bg1"/>
                </a:solidFill>
              </a:rPr>
              <a:t>Murstenene trukket med ind</a:t>
            </a:r>
          </a:p>
          <a:p>
            <a:r>
              <a:rPr lang="da-DK" sz="2400" b="1" dirty="0" smtClean="0">
                <a:solidFill>
                  <a:schemeClr val="bg1"/>
                </a:solidFill>
              </a:rPr>
              <a:t>Materiale – og farvevalg </a:t>
            </a:r>
          </a:p>
          <a:p>
            <a:r>
              <a:rPr lang="da-DK" sz="2400" b="1" dirty="0" smtClean="0">
                <a:solidFill>
                  <a:schemeClr val="bg1"/>
                </a:solidFill>
              </a:rPr>
              <a:t>Inventar og kunstudsmykning</a:t>
            </a:r>
            <a:endParaRPr lang="da-DK" sz="2400" b="1" dirty="0">
              <a:solidFill>
                <a:schemeClr val="bg1"/>
              </a:solidFill>
            </a:endParaRPr>
          </a:p>
          <a:p>
            <a:endParaRPr lang="da-DK" dirty="0"/>
          </a:p>
          <a:p>
            <a:endParaRPr lang="da-DK" dirty="0"/>
          </a:p>
        </p:txBody>
      </p:sp>
      <p:sp>
        <p:nvSpPr>
          <p:cNvPr id="7" name="Tekstfelt 6"/>
          <p:cNvSpPr txBox="1"/>
          <p:nvPr/>
        </p:nvSpPr>
        <p:spPr>
          <a:xfrm>
            <a:off x="358219" y="282804"/>
            <a:ext cx="102563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schemeClr val="bg1"/>
                </a:solidFill>
              </a:rPr>
              <a:t>Patientens hospital </a:t>
            </a:r>
            <a:r>
              <a:rPr lang="da-DK" sz="3200" b="1" dirty="0" smtClean="0">
                <a:solidFill>
                  <a:schemeClr val="bg1"/>
                </a:solidFill>
              </a:rPr>
              <a:t>– </a:t>
            </a:r>
            <a:r>
              <a:rPr lang="da-DK" sz="3200" b="1" dirty="0" smtClean="0">
                <a:solidFill>
                  <a:schemeClr val="bg1"/>
                </a:solidFill>
              </a:rPr>
              <a:t>Gesamtkunstverk</a:t>
            </a:r>
            <a:endParaRPr lang="da-DK" sz="3200" b="1" dirty="0" smtClean="0">
              <a:solidFill>
                <a:schemeClr val="bg1"/>
              </a:solidFill>
            </a:endParaRPr>
          </a:p>
          <a:p>
            <a:r>
              <a:rPr lang="da-DK" sz="3200" b="1" dirty="0" smtClean="0">
                <a:solidFill>
                  <a:schemeClr val="bg1"/>
                </a:solidFill>
              </a:rPr>
              <a:t>- sætte en ny standard for fremtidens hospitaler</a:t>
            </a:r>
            <a:endParaRPr lang="da-DK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55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37608" y="365125"/>
            <a:ext cx="1168924" cy="6375040"/>
          </a:xfrm>
        </p:spPr>
        <p:txBody>
          <a:bodyPr vert="vert">
            <a:normAutofit/>
          </a:bodyPr>
          <a:lstStyle/>
          <a:p>
            <a:r>
              <a:rPr lang="da-DK" sz="3600" dirty="0" smtClean="0">
                <a:latin typeface="midtsans" panose="02000503040000020004" pitchFamily="50" charset="0"/>
              </a:rPr>
              <a:t>Family </a:t>
            </a:r>
            <a:r>
              <a:rPr lang="da-DK" sz="3600" dirty="0" err="1" smtClean="0">
                <a:latin typeface="midtsans" panose="02000503040000020004" pitchFamily="50" charset="0"/>
              </a:rPr>
              <a:t>Counsil</a:t>
            </a:r>
            <a:r>
              <a:rPr lang="da-DK" sz="3600" dirty="0" smtClean="0">
                <a:latin typeface="midtsans" panose="02000503040000020004" pitchFamily="50" charset="0"/>
              </a:rPr>
              <a:t> – Casper Salto</a:t>
            </a:r>
            <a:endParaRPr lang="da-DK" sz="3600" dirty="0">
              <a:latin typeface="midtsans" panose="02000503040000020004" pitchFamily="50" charset="0"/>
            </a:endParaRPr>
          </a:p>
        </p:txBody>
      </p:sp>
      <p:pic>
        <p:nvPicPr>
          <p:cNvPr id="1028" name="Picture 4" descr="https://finnjuhl.dk/media/3949/goedstrup-6.png?anchor=center&amp;mode=crop&amp;width=600&amp;height=800&amp;rnd=1328965968100000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26332" cy="684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finnjuhl.dk/media/3946/goedstrup-1.png?anchor=center&amp;mode=crop&amp;width=600&amp;height=800&amp;rnd=132896596810000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615" y="0"/>
            <a:ext cx="5193385" cy="692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34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4025246" y="3535051"/>
            <a:ext cx="7126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 smtClean="0">
                <a:solidFill>
                  <a:schemeClr val="bg1"/>
                </a:solidFill>
                <a:latin typeface="midtsans" panose="02000503040000020004" pitchFamily="50" charset="0"/>
              </a:rPr>
              <a:t>Labyrintens æstetik og løsninger</a:t>
            </a:r>
          </a:p>
          <a:p>
            <a:r>
              <a:rPr lang="da-DK" sz="3600" dirty="0" smtClean="0">
                <a:solidFill>
                  <a:schemeClr val="bg1"/>
                </a:solidFill>
                <a:latin typeface="midtsans" panose="02000503040000020004" pitchFamily="50" charset="0"/>
              </a:rPr>
              <a:t>	- Wayfinding på 148.289 m2</a:t>
            </a:r>
            <a:endParaRPr lang="da-DK" sz="3600" dirty="0">
              <a:solidFill>
                <a:schemeClr val="bg1"/>
              </a:solidFill>
              <a:latin typeface="midtsans" panose="02000503040000020004" pitchFamily="50" charset="0"/>
            </a:endParaRPr>
          </a:p>
        </p:txBody>
      </p:sp>
      <p:sp>
        <p:nvSpPr>
          <p:cNvPr id="2" name="Tekstfelt 1"/>
          <p:cNvSpPr txBox="1"/>
          <p:nvPr/>
        </p:nvSpPr>
        <p:spPr>
          <a:xfrm>
            <a:off x="358219" y="348792"/>
            <a:ext cx="11632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solidFill>
                  <a:schemeClr val="bg1"/>
                </a:solidFill>
                <a:latin typeface="midtsans" panose="02000503040000020004" pitchFamily="50" charset="0"/>
              </a:rPr>
              <a:t>Randi Nedergaard-Hansen, </a:t>
            </a:r>
          </a:p>
          <a:p>
            <a:r>
              <a:rPr lang="da-DK" b="1" dirty="0" smtClean="0">
                <a:solidFill>
                  <a:schemeClr val="bg1"/>
                </a:solidFill>
                <a:latin typeface="midtsans" panose="02000503040000020004" pitchFamily="50" charset="0"/>
              </a:rPr>
              <a:t>Chefkonsulent, Regionshospitalet Gødstrup</a:t>
            </a:r>
          </a:p>
          <a:p>
            <a:r>
              <a:rPr lang="da-DK" b="1" dirty="0" smtClean="0">
                <a:solidFill>
                  <a:schemeClr val="bg1"/>
                </a:solidFill>
                <a:latin typeface="midtsans" panose="02000503040000020004" pitchFamily="50" charset="0"/>
              </a:rPr>
              <a:t>Netværksdage for </a:t>
            </a:r>
            <a:r>
              <a:rPr lang="da-DK" b="1" dirty="0" smtClean="0">
                <a:solidFill>
                  <a:schemeClr val="bg1"/>
                </a:solidFill>
                <a:latin typeface="midtsans" panose="02000503040000020004" pitchFamily="50" charset="0"/>
              </a:rPr>
              <a:t>Sygehusbyggeri 31. okto</a:t>
            </a:r>
            <a:r>
              <a:rPr lang="da-DK" b="1" dirty="0" smtClean="0">
                <a:solidFill>
                  <a:schemeClr val="bg1"/>
                </a:solidFill>
                <a:latin typeface="midtsans" panose="02000503040000020004" pitchFamily="50" charset="0"/>
              </a:rPr>
              <a:t>ber 2023</a:t>
            </a:r>
            <a:endParaRPr lang="da-DK" b="1" dirty="0">
              <a:solidFill>
                <a:schemeClr val="bg1"/>
              </a:solidFill>
              <a:latin typeface="midtsans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99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40306" y="365124"/>
            <a:ext cx="2064469" cy="6035676"/>
          </a:xfrm>
        </p:spPr>
        <p:txBody>
          <a:bodyPr vert="vert">
            <a:normAutofit fontScale="90000"/>
          </a:bodyPr>
          <a:lstStyle/>
          <a:p>
            <a:r>
              <a:rPr lang="da-DK" dirty="0" smtClean="0"/>
              <a:t/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dirty="0" smtClean="0">
                <a:latin typeface="midtsans" panose="02000503040000020004" pitchFamily="50" charset="0"/>
              </a:rPr>
              <a:t>Finn Juhl</a:t>
            </a:r>
            <a:br>
              <a:rPr lang="da-DK" dirty="0" smtClean="0">
                <a:latin typeface="midtsans" panose="02000503040000020004" pitchFamily="50" charset="0"/>
              </a:rPr>
            </a:br>
            <a:r>
              <a:rPr lang="da-DK" dirty="0" smtClean="0"/>
              <a:t> </a:t>
            </a:r>
            <a:br>
              <a:rPr lang="da-DK" dirty="0" smtClean="0"/>
            </a:br>
            <a:r>
              <a:rPr lang="da-DK" dirty="0" smtClean="0">
                <a:latin typeface="midtsans" panose="02000503040000020004" pitchFamily="50" charset="0"/>
              </a:rPr>
              <a:t>Pelikanstol</a:t>
            </a:r>
            <a:r>
              <a:rPr lang="da-DK" dirty="0" smtClean="0"/>
              <a:t> og Poetsofa</a:t>
            </a: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pic>
        <p:nvPicPr>
          <p:cNvPr id="2050" name="Picture 2" descr="https://finnjuhl.dk/media/3948/goedstrup-3.png?anchor=center&amp;amp;mode=crop&amp;amp;width=1100&amp;amp;height=730&amp;amp;rnd=13289659681000000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1"/>
          <a:stretch/>
        </p:blipFill>
        <p:spPr bwMode="auto">
          <a:xfrm>
            <a:off x="0" y="12070"/>
            <a:ext cx="8776355" cy="684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92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070"/>
          <a:stretch/>
        </p:blipFill>
        <p:spPr>
          <a:xfrm>
            <a:off x="0" y="-878"/>
            <a:ext cx="12192000" cy="6858878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2196445" y="5684363"/>
            <a:ext cx="7258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solidFill>
                  <a:schemeClr val="bg1"/>
                </a:solidFill>
                <a:latin typeface="midtsans" panose="02000503040000020004" pitchFamily="50" charset="0"/>
              </a:rPr>
              <a:t>Total udsmykning af foyeren</a:t>
            </a:r>
            <a:endParaRPr lang="da-DK" b="1" dirty="0">
              <a:solidFill>
                <a:schemeClr val="bg1"/>
              </a:solidFill>
              <a:latin typeface="midtsans" panose="02000503040000020004" pitchFamily="50" charset="0"/>
            </a:endParaRPr>
          </a:p>
          <a:p>
            <a:endParaRPr lang="da-DK" b="1" dirty="0">
              <a:solidFill>
                <a:schemeClr val="bg1"/>
              </a:solidFill>
              <a:latin typeface="midtsans" panose="02000503040000020004" pitchFamily="50" charset="0"/>
            </a:endParaRPr>
          </a:p>
          <a:p>
            <a:r>
              <a:rPr lang="da-DK" b="1" dirty="0">
                <a:solidFill>
                  <a:schemeClr val="bg1"/>
                </a:solidFill>
                <a:latin typeface="midtsans" panose="02000503040000020004" pitchFamily="50" charset="0"/>
              </a:rPr>
              <a:t>Mange </a:t>
            </a:r>
            <a:r>
              <a:rPr lang="da-DK" b="1" dirty="0" smtClean="0">
                <a:solidFill>
                  <a:schemeClr val="bg1"/>
                </a:solidFill>
                <a:latin typeface="midtsans" panose="02000503040000020004" pitchFamily="50" charset="0"/>
              </a:rPr>
              <a:t>kunstneriske nedslag</a:t>
            </a:r>
            <a:endParaRPr lang="da-DK" b="1" dirty="0">
              <a:solidFill>
                <a:schemeClr val="bg1"/>
              </a:solidFill>
              <a:latin typeface="midtsans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3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349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3" y="2252"/>
            <a:ext cx="12184917" cy="685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9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312"/>
          <a:stretch/>
        </p:blipFill>
        <p:spPr>
          <a:xfrm>
            <a:off x="0" y="0"/>
            <a:ext cx="12191999" cy="6855926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999241" y="4515439"/>
            <a:ext cx="5297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200" dirty="0" smtClean="0">
                <a:latin typeface="midtsans" panose="02000503040000020004" pitchFamily="50" charset="0"/>
              </a:rPr>
              <a:t>Spørgsmål?</a:t>
            </a:r>
            <a:endParaRPr lang="da-DK" sz="7200" dirty="0">
              <a:latin typeface="midtsans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13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61154" y="1825625"/>
            <a:ext cx="9892645" cy="4351338"/>
          </a:xfrm>
        </p:spPr>
        <p:txBody>
          <a:bodyPr>
            <a:normAutofit/>
          </a:bodyPr>
          <a:lstStyle/>
          <a:p>
            <a:r>
              <a:rPr lang="da-DK" dirty="0">
                <a:latin typeface="midtsans" panose="02000503040000020004" pitchFamily="50" charset="0"/>
              </a:rPr>
              <a:t>B</a:t>
            </a:r>
            <a:r>
              <a:rPr lang="da-DK" dirty="0" smtClean="0">
                <a:latin typeface="midtsans" panose="02000503040000020004" pitchFamily="50" charset="0"/>
              </a:rPr>
              <a:t>ygget på bar mark </a:t>
            </a:r>
          </a:p>
          <a:p>
            <a:r>
              <a:rPr lang="da-DK" dirty="0" smtClean="0">
                <a:latin typeface="midtsans" panose="02000503040000020004" pitchFamily="50" charset="0"/>
              </a:rPr>
              <a:t>Ét helt hospital med alle støttefunktioner</a:t>
            </a:r>
          </a:p>
          <a:p>
            <a:r>
              <a:rPr lang="da-DK" dirty="0" smtClean="0">
                <a:latin typeface="midtsans" panose="02000503040000020004" pitchFamily="50" charset="0"/>
              </a:rPr>
              <a:t>Areal:</a:t>
            </a:r>
          </a:p>
          <a:p>
            <a:endParaRPr lang="da-DK" dirty="0">
              <a:latin typeface="midtsans" panose="02000503040000020004" pitchFamily="50" charset="0"/>
            </a:endParaRPr>
          </a:p>
          <a:p>
            <a:endParaRPr lang="da-DK" dirty="0" smtClean="0">
              <a:latin typeface="midtsans" panose="02000503040000020004" pitchFamily="50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25485" y="500062"/>
            <a:ext cx="10435996" cy="1325563"/>
          </a:xfrm>
        </p:spPr>
        <p:txBody>
          <a:bodyPr/>
          <a:lstStyle/>
          <a:p>
            <a:r>
              <a:rPr lang="da-DK" dirty="0" smtClean="0">
                <a:latin typeface="midtsans" panose="02000503040000020004" pitchFamily="50" charset="0"/>
              </a:rPr>
              <a:t>Fakta om byggeriet</a:t>
            </a:r>
            <a:endParaRPr lang="da-DK" dirty="0">
              <a:latin typeface="midtsans" panose="02000503040000020004" pitchFamily="50" charset="0"/>
            </a:endParaRP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098275"/>
              </p:ext>
            </p:extLst>
          </p:nvPr>
        </p:nvGraphicFramePr>
        <p:xfrm>
          <a:off x="1791873" y="3632548"/>
          <a:ext cx="806647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5727">
                  <a:extLst>
                    <a:ext uri="{9D8B030D-6E8A-4147-A177-3AD203B41FA5}">
                      <a16:colId xmlns:a16="http://schemas.microsoft.com/office/drawing/2014/main" val="713601730"/>
                    </a:ext>
                  </a:extLst>
                </a:gridCol>
                <a:gridCol w="3730743">
                  <a:extLst>
                    <a:ext uri="{9D8B030D-6E8A-4147-A177-3AD203B41FA5}">
                      <a16:colId xmlns:a16="http://schemas.microsoft.com/office/drawing/2014/main" val="19731966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b="1" dirty="0" smtClean="0">
                          <a:solidFill>
                            <a:schemeClr val="tx1"/>
                          </a:solidFill>
                        </a:rPr>
                        <a:t>Somatik</a:t>
                      </a:r>
                      <a:endParaRPr lang="da-DK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b="1" dirty="0" smtClean="0">
                          <a:solidFill>
                            <a:schemeClr val="tx1"/>
                          </a:solidFill>
                        </a:rPr>
                        <a:t>129.290 m2</a:t>
                      </a:r>
                      <a:endParaRPr lang="da-DK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526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b="1" dirty="0" smtClean="0"/>
                        <a:t>Psykiatri</a:t>
                      </a:r>
                      <a:endParaRPr lang="da-DK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b="1" dirty="0" smtClean="0">
                          <a:solidFill>
                            <a:schemeClr val="tx1"/>
                          </a:solidFill>
                        </a:rPr>
                        <a:t>13.917 m2</a:t>
                      </a:r>
                      <a:endParaRPr lang="da-DK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423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b="1" dirty="0" smtClean="0"/>
                        <a:t>Nido | Center for Forskning og Uddannelse</a:t>
                      </a:r>
                      <a:endParaRPr lang="da-DK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b="1" dirty="0" smtClean="0"/>
                        <a:t>4.903 m2</a:t>
                      </a:r>
                      <a:endParaRPr lang="da-DK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148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b="1" dirty="0" smtClean="0"/>
                        <a:t>Hospitalskirken</a:t>
                      </a:r>
                      <a:endParaRPr lang="da-DK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b="1" dirty="0" smtClean="0"/>
                        <a:t>179 m2</a:t>
                      </a:r>
                      <a:endParaRPr lang="da-DK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293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b="1" dirty="0" smtClean="0"/>
                        <a:t>I alt</a:t>
                      </a:r>
                      <a:endParaRPr lang="da-DK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b="1" dirty="0" smtClean="0"/>
                        <a:t>148.289 m2</a:t>
                      </a:r>
                      <a:endParaRPr lang="da-DK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99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082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07431" y="197963"/>
            <a:ext cx="4392891" cy="6660037"/>
          </a:xfrm>
        </p:spPr>
        <p:txBody>
          <a:bodyPr>
            <a:normAutofit fontScale="9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>
                <a:latin typeface="midtsans" panose="02000503040000020004" pitchFamily="50" charset="0"/>
              </a:rPr>
              <a:t/>
            </a:r>
            <a:br>
              <a:rPr lang="da-DK" sz="2000" dirty="0" smtClean="0">
                <a:latin typeface="midtsans" panose="02000503040000020004" pitchFamily="50" charset="0"/>
              </a:rPr>
            </a:br>
            <a:r>
              <a:rPr lang="da-DK" sz="2000" dirty="0">
                <a:latin typeface="midtsans" panose="02000503040000020004" pitchFamily="50" charset="0"/>
              </a:rPr>
              <a:t/>
            </a:r>
            <a:br>
              <a:rPr lang="da-DK" sz="2000" dirty="0">
                <a:latin typeface="midtsans" panose="02000503040000020004" pitchFamily="50" charset="0"/>
              </a:rPr>
            </a:br>
            <a:r>
              <a:rPr lang="da-DK" sz="2000" dirty="0" smtClean="0">
                <a:latin typeface="midtsans" panose="02000503040000020004" pitchFamily="50" charset="0"/>
              </a:rPr>
              <a:t/>
            </a:r>
            <a:br>
              <a:rPr lang="da-DK" sz="2000" dirty="0" smtClean="0">
                <a:latin typeface="midtsans" panose="02000503040000020004" pitchFamily="50" charset="0"/>
              </a:rPr>
            </a:br>
            <a:r>
              <a:rPr lang="da-DK" sz="2000" dirty="0">
                <a:latin typeface="midtsans" panose="02000503040000020004" pitchFamily="50" charset="0"/>
              </a:rPr>
              <a:t/>
            </a:r>
            <a:br>
              <a:rPr lang="da-DK" sz="2000" dirty="0">
                <a:latin typeface="midtsans" panose="02000503040000020004" pitchFamily="50" charset="0"/>
              </a:rPr>
            </a:br>
            <a:r>
              <a:rPr lang="da-DK" sz="2000" dirty="0" smtClean="0">
                <a:latin typeface="midtsans" panose="02000503040000020004" pitchFamily="50" charset="0"/>
              </a:rPr>
              <a:t>Hvad har vi:</a:t>
            </a:r>
            <a:br>
              <a:rPr lang="da-DK" sz="2000" dirty="0" smtClean="0">
                <a:latin typeface="midtsans" panose="02000503040000020004" pitchFamily="50" charset="0"/>
              </a:rPr>
            </a:br>
            <a:r>
              <a:rPr lang="da-DK" sz="2000" dirty="0">
                <a:latin typeface="midtsans" panose="02000503040000020004" pitchFamily="50" charset="0"/>
              </a:rPr>
              <a:t/>
            </a:r>
            <a:br>
              <a:rPr lang="da-DK" sz="2000" dirty="0">
                <a:latin typeface="midtsans" panose="02000503040000020004" pitchFamily="50" charset="0"/>
              </a:rPr>
            </a:br>
            <a:r>
              <a:rPr lang="da-DK" sz="2000" dirty="0" smtClean="0">
                <a:latin typeface="midtsans" panose="02000503040000020004" pitchFamily="50" charset="0"/>
              </a:rPr>
              <a:t/>
            </a:r>
            <a:br>
              <a:rPr lang="da-DK" sz="2000" dirty="0" smtClean="0">
                <a:latin typeface="midtsans" panose="02000503040000020004" pitchFamily="50" charset="0"/>
              </a:rPr>
            </a:br>
            <a:r>
              <a:rPr lang="da-DK" sz="2000" dirty="0">
                <a:latin typeface="midtsans" panose="02000503040000020004" pitchFamily="50" charset="0"/>
              </a:rPr>
              <a:t/>
            </a:r>
            <a:br>
              <a:rPr lang="da-DK" sz="2000" dirty="0">
                <a:latin typeface="midtsans" panose="02000503040000020004" pitchFamily="50" charset="0"/>
              </a:rPr>
            </a:br>
            <a:r>
              <a:rPr lang="da-DK" sz="2000" dirty="0" smtClean="0">
                <a:latin typeface="midtsans" panose="02000503040000020004" pitchFamily="50" charset="0"/>
              </a:rPr>
              <a:t>Gridstruktur</a:t>
            </a:r>
            <a:r>
              <a:rPr lang="da-DK" sz="2000" dirty="0" smtClean="0">
                <a:latin typeface="midtsans" panose="02000503040000020004" pitchFamily="50" charset="0"/>
              </a:rPr>
              <a:t/>
            </a:r>
            <a:br>
              <a:rPr lang="da-DK" sz="2000" dirty="0" smtClean="0">
                <a:latin typeface="midtsans" panose="02000503040000020004" pitchFamily="50" charset="0"/>
              </a:rPr>
            </a:br>
            <a:r>
              <a:rPr lang="da-DK" sz="2000" dirty="0">
                <a:latin typeface="midtsans" panose="02000503040000020004" pitchFamily="50" charset="0"/>
              </a:rPr>
              <a:t/>
            </a:r>
            <a:br>
              <a:rPr lang="da-DK" sz="2000" dirty="0">
                <a:latin typeface="midtsans" panose="02000503040000020004" pitchFamily="50" charset="0"/>
              </a:rPr>
            </a:br>
            <a:r>
              <a:rPr lang="da-DK" sz="2000" dirty="0" smtClean="0">
                <a:latin typeface="midtsans" panose="02000503040000020004" pitchFamily="50" charset="0"/>
              </a:rPr>
              <a:t>2 ansigter – akut og elektivt</a:t>
            </a:r>
            <a:r>
              <a:rPr lang="da-DK" sz="2000" dirty="0">
                <a:latin typeface="midtsans" panose="02000503040000020004" pitchFamily="50" charset="0"/>
              </a:rPr>
              <a:t/>
            </a:r>
            <a:br>
              <a:rPr lang="da-DK" sz="2000" dirty="0">
                <a:latin typeface="midtsans" panose="02000503040000020004" pitchFamily="50" charset="0"/>
              </a:rPr>
            </a:br>
            <a:r>
              <a:rPr lang="da-DK" sz="2000" dirty="0" smtClean="0">
                <a:latin typeface="midtsans" panose="02000503040000020004" pitchFamily="50" charset="0"/>
              </a:rPr>
              <a:t/>
            </a:r>
            <a:br>
              <a:rPr lang="da-DK" sz="2000" dirty="0" smtClean="0">
                <a:latin typeface="midtsans" panose="02000503040000020004" pitchFamily="50" charset="0"/>
              </a:rPr>
            </a:br>
            <a:r>
              <a:rPr lang="da-DK" sz="2000" dirty="0" smtClean="0">
                <a:latin typeface="midtsans" panose="02000503040000020004" pitchFamily="50" charset="0"/>
              </a:rPr>
              <a:t>En gennemgående og central foyer som rygrad</a:t>
            </a:r>
            <a:r>
              <a:rPr lang="da-DK" sz="2000" dirty="0">
                <a:latin typeface="midtsans" panose="02000503040000020004" pitchFamily="50" charset="0"/>
              </a:rPr>
              <a:t/>
            </a:r>
            <a:br>
              <a:rPr lang="da-DK" sz="2000" dirty="0">
                <a:latin typeface="midtsans" panose="02000503040000020004" pitchFamily="50" charset="0"/>
              </a:rPr>
            </a:br>
            <a:r>
              <a:rPr lang="da-DK" sz="2000" dirty="0" smtClean="0">
                <a:latin typeface="midtsans" panose="02000503040000020004" pitchFamily="50" charset="0"/>
              </a:rPr>
              <a:t/>
            </a:r>
            <a:br>
              <a:rPr lang="da-DK" sz="2000" dirty="0" smtClean="0">
                <a:latin typeface="midtsans" panose="02000503040000020004" pitchFamily="50" charset="0"/>
              </a:rPr>
            </a:br>
            <a:r>
              <a:rPr lang="da-DK" sz="2000" dirty="0" smtClean="0">
                <a:latin typeface="midtsans" panose="02000503040000020004" pitchFamily="50" charset="0"/>
              </a:rPr>
              <a:t>Klinik i de nederste 3 plan</a:t>
            </a:r>
            <a:br>
              <a:rPr lang="da-DK" sz="2000" dirty="0" smtClean="0">
                <a:latin typeface="midtsans" panose="02000503040000020004" pitchFamily="50" charset="0"/>
              </a:rPr>
            </a:br>
            <a:r>
              <a:rPr lang="da-DK" sz="2000" dirty="0">
                <a:latin typeface="midtsans" panose="02000503040000020004" pitchFamily="50" charset="0"/>
              </a:rPr>
              <a:t/>
            </a:r>
            <a:br>
              <a:rPr lang="da-DK" sz="2000" dirty="0">
                <a:latin typeface="midtsans" panose="02000503040000020004" pitchFamily="50" charset="0"/>
              </a:rPr>
            </a:br>
            <a:r>
              <a:rPr lang="da-DK" sz="2000" dirty="0" smtClean="0">
                <a:latin typeface="midtsans" panose="02000503040000020004" pitchFamily="50" charset="0"/>
              </a:rPr>
              <a:t>Teknik på 3. etage</a:t>
            </a:r>
            <a:br>
              <a:rPr lang="da-DK" sz="2000" dirty="0" smtClean="0">
                <a:latin typeface="midtsans" panose="02000503040000020004" pitchFamily="50" charset="0"/>
              </a:rPr>
            </a:br>
            <a:r>
              <a:rPr lang="da-DK" sz="2000" dirty="0">
                <a:latin typeface="midtsans" panose="02000503040000020004" pitchFamily="50" charset="0"/>
              </a:rPr>
              <a:t/>
            </a:r>
            <a:br>
              <a:rPr lang="da-DK" sz="2000" dirty="0">
                <a:latin typeface="midtsans" panose="02000503040000020004" pitchFamily="50" charset="0"/>
              </a:rPr>
            </a:br>
            <a:r>
              <a:rPr lang="da-DK" sz="2000" dirty="0" smtClean="0">
                <a:latin typeface="midtsans" panose="02000503040000020004" pitchFamily="50" charset="0"/>
              </a:rPr>
              <a:t>Senge i de øverste 3 plan</a:t>
            </a:r>
            <a:br>
              <a:rPr lang="da-DK" sz="2000" dirty="0" smtClean="0">
                <a:latin typeface="midtsans" panose="02000503040000020004" pitchFamily="50" charset="0"/>
              </a:rPr>
            </a:br>
            <a:r>
              <a:rPr lang="da-DK" sz="2000" dirty="0">
                <a:latin typeface="midtsans" panose="02000503040000020004" pitchFamily="50" charset="0"/>
              </a:rPr>
              <a:t/>
            </a:r>
            <a:br>
              <a:rPr lang="da-DK" sz="2000" dirty="0">
                <a:latin typeface="midtsans" panose="02000503040000020004" pitchFamily="50" charset="0"/>
              </a:rPr>
            </a:br>
            <a:r>
              <a:rPr lang="da-DK" sz="2000" dirty="0" smtClean="0">
                <a:latin typeface="midtsans" panose="02000503040000020004" pitchFamily="50" charset="0"/>
              </a:rPr>
              <a:t>1 plan i kælder </a:t>
            </a:r>
            <a:br>
              <a:rPr lang="da-DK" sz="2000" dirty="0" smtClean="0">
                <a:latin typeface="midtsans" panose="02000503040000020004" pitchFamily="50" charset="0"/>
              </a:rPr>
            </a:br>
            <a:r>
              <a:rPr lang="da-DK" sz="2000" dirty="0">
                <a:latin typeface="midtsans" panose="02000503040000020004" pitchFamily="50" charset="0"/>
              </a:rPr>
              <a:t/>
            </a:r>
            <a:br>
              <a:rPr lang="da-DK" sz="2000" dirty="0">
                <a:latin typeface="midtsans" panose="02000503040000020004" pitchFamily="50" charset="0"/>
              </a:rPr>
            </a:br>
            <a:r>
              <a:rPr lang="da-DK" sz="2000" dirty="0" smtClean="0">
                <a:latin typeface="midtsans" panose="02000503040000020004" pitchFamily="50" charset="0"/>
              </a:rPr>
              <a:t>Bus og tog til hovedindgangen</a:t>
            </a:r>
            <a:r>
              <a:rPr lang="da-DK" sz="2000" dirty="0">
                <a:latin typeface="midtsans" panose="02000503040000020004" pitchFamily="50" charset="0"/>
              </a:rPr>
              <a:t/>
            </a:r>
            <a:br>
              <a:rPr lang="da-DK" sz="2000" dirty="0">
                <a:latin typeface="midtsans" panose="02000503040000020004" pitchFamily="50" charset="0"/>
              </a:rPr>
            </a:br>
            <a:r>
              <a:rPr lang="da-DK" sz="2000" dirty="0" smtClean="0">
                <a:latin typeface="midtsans" panose="02000503040000020004" pitchFamily="50" charset="0"/>
              </a:rPr>
              <a:t/>
            </a:r>
            <a:br>
              <a:rPr lang="da-DK" sz="2000" dirty="0" smtClean="0">
                <a:latin typeface="midtsans" panose="02000503040000020004" pitchFamily="50" charset="0"/>
              </a:rPr>
            </a:br>
            <a:r>
              <a:rPr lang="da-DK" sz="2000" dirty="0" smtClean="0">
                <a:latin typeface="midtsans" panose="02000503040000020004" pitchFamily="50" charset="0"/>
              </a:rPr>
              <a:t/>
            </a:r>
            <a:br>
              <a:rPr lang="da-DK" sz="2000" dirty="0" smtClean="0">
                <a:latin typeface="midtsans" panose="02000503040000020004" pitchFamily="50" charset="0"/>
              </a:rPr>
            </a:br>
            <a:r>
              <a:rPr lang="da-DK" sz="2000" dirty="0" smtClean="0">
                <a:latin typeface="midtsans" panose="02000503040000020004" pitchFamily="50" charset="0"/>
              </a:rPr>
              <a:t/>
            </a:r>
            <a:br>
              <a:rPr lang="da-DK" sz="2000" dirty="0" smtClean="0">
                <a:latin typeface="midtsans" panose="02000503040000020004" pitchFamily="50" charset="0"/>
              </a:rPr>
            </a:br>
            <a:r>
              <a:rPr lang="da-DK" b="1" dirty="0">
                <a:latin typeface="midtsans" panose="02000503040000020004" pitchFamily="50" charset="0"/>
              </a:rPr>
              <a:t/>
            </a:r>
            <a:br>
              <a:rPr lang="da-DK" b="1" dirty="0">
                <a:latin typeface="midtsans" panose="02000503040000020004" pitchFamily="50" charset="0"/>
              </a:rPr>
            </a:br>
            <a:endParaRPr lang="da-DK" b="1" dirty="0">
              <a:latin typeface="midtsans" panose="02000503040000020004" pitchFamily="50" charset="0"/>
            </a:endParaRPr>
          </a:p>
        </p:txBody>
      </p:sp>
      <p:pic>
        <p:nvPicPr>
          <p:cNvPr id="4" name="Pladsholder til indhold 3"/>
          <p:cNvPicPr>
            <a:picLocks noGrp="1"/>
          </p:cNvPicPr>
          <p:nvPr>
            <p:ph idx="1"/>
          </p:nvPr>
        </p:nvPicPr>
        <p:blipFill rotWithShape="1">
          <a:blip r:embed="rId2"/>
          <a:srcRect l="19143" t="16601" r="36968" b="5922"/>
          <a:stretch/>
        </p:blipFill>
        <p:spPr bwMode="auto">
          <a:xfrm>
            <a:off x="1" y="0"/>
            <a:ext cx="7494308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135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548" y="17980"/>
            <a:ext cx="12069452" cy="6833029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678730" y="4581427"/>
            <a:ext cx="112273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solidFill>
                  <a:schemeClr val="bg1"/>
                </a:solidFill>
                <a:latin typeface="midtsans" panose="02000503040000020004" pitchFamily="50" charset="0"/>
              </a:rPr>
              <a:t>PATIENTENS HOSPITAL</a:t>
            </a:r>
          </a:p>
          <a:p>
            <a:endParaRPr lang="da-DK" dirty="0">
              <a:solidFill>
                <a:schemeClr val="bg1"/>
              </a:solidFill>
              <a:latin typeface="midtsans" panose="02000503040000020004" pitchFamily="50" charset="0"/>
            </a:endParaRPr>
          </a:p>
          <a:p>
            <a:r>
              <a:rPr lang="da-DK" dirty="0" smtClean="0">
                <a:solidFill>
                  <a:schemeClr val="bg1"/>
                </a:solidFill>
                <a:latin typeface="midtsans" panose="02000503040000020004" pitchFamily="50" charset="0"/>
              </a:rPr>
              <a:t>Et hospital, hvor det er let at finde rundt</a:t>
            </a:r>
          </a:p>
          <a:p>
            <a:r>
              <a:rPr lang="da-DK" dirty="0">
                <a:solidFill>
                  <a:schemeClr val="bg1"/>
                </a:solidFill>
                <a:latin typeface="midtsans" panose="02000503040000020004" pitchFamily="50" charset="0"/>
              </a:rPr>
              <a:t>Sikre overskuelighed og standardisering i information</a:t>
            </a:r>
          </a:p>
          <a:p>
            <a:r>
              <a:rPr lang="da-DK" dirty="0" smtClean="0">
                <a:solidFill>
                  <a:schemeClr val="bg1"/>
                </a:solidFill>
                <a:latin typeface="midtsans" panose="02000503040000020004" pitchFamily="50" charset="0"/>
              </a:rPr>
              <a:t>Skabe en gennemgående foyer, hvor patienter og pårørende føler sig godt tilpas og gerne opholder sig</a:t>
            </a:r>
          </a:p>
          <a:p>
            <a:r>
              <a:rPr lang="da-DK" dirty="0" smtClean="0">
                <a:solidFill>
                  <a:schemeClr val="bg1"/>
                </a:solidFill>
                <a:latin typeface="midtsans" panose="02000503040000020004" pitchFamily="50" charset="0"/>
              </a:rPr>
              <a:t>Reducere ventearealer i klinikken og erstatte med attraktivt opholdsareal i foyeren</a:t>
            </a:r>
          </a:p>
          <a:p>
            <a:r>
              <a:rPr lang="da-DK" dirty="0" smtClean="0">
                <a:solidFill>
                  <a:schemeClr val="bg1"/>
                </a:solidFill>
                <a:latin typeface="midtsans" panose="02000503040000020004" pitchFamily="50" charset="0"/>
              </a:rPr>
              <a:t>Sammentænkning </a:t>
            </a:r>
            <a:r>
              <a:rPr lang="da-DK" dirty="0">
                <a:solidFill>
                  <a:schemeClr val="bg1"/>
                </a:solidFill>
                <a:latin typeface="midtsans" panose="02000503040000020004" pitchFamily="50" charset="0"/>
              </a:rPr>
              <a:t>af arkitektur, wayfinding, farve- og materialevalg og kunstudsmykning</a:t>
            </a:r>
          </a:p>
          <a:p>
            <a:endParaRPr lang="da-DK" dirty="0" smtClean="0">
              <a:solidFill>
                <a:schemeClr val="bg1"/>
              </a:solidFill>
              <a:latin typeface="midtsans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05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Billede fra tegning over bygningsstruktur</a:t>
            </a:r>
            <a:endParaRPr lang="da-DK" dirty="0"/>
          </a:p>
        </p:txBody>
      </p:sp>
      <p:pic>
        <p:nvPicPr>
          <p:cNvPr id="4" name="Pladsholder til indhold 3"/>
          <p:cNvPicPr>
            <a:picLocks noGrp="1"/>
          </p:cNvPicPr>
          <p:nvPr>
            <p:ph idx="1"/>
          </p:nvPr>
        </p:nvPicPr>
        <p:blipFill rotWithShape="1">
          <a:blip r:embed="rId2"/>
          <a:srcRect l="8819" t="11313" r="24196" b="3546"/>
          <a:stretch/>
        </p:blipFill>
        <p:spPr bwMode="auto">
          <a:xfrm>
            <a:off x="0" y="-21882"/>
            <a:ext cx="12192000" cy="69145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kstfelt 4"/>
          <p:cNvSpPr txBox="1"/>
          <p:nvPr/>
        </p:nvSpPr>
        <p:spPr>
          <a:xfrm>
            <a:off x="9813303" y="6523348"/>
            <a:ext cx="22435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6" name="Tekstfelt 5"/>
          <p:cNvSpPr txBox="1"/>
          <p:nvPr/>
        </p:nvSpPr>
        <p:spPr>
          <a:xfrm>
            <a:off x="11764652" y="365125"/>
            <a:ext cx="292230" cy="98290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7" name="Tekstfelt 6"/>
          <p:cNvSpPr txBox="1"/>
          <p:nvPr/>
        </p:nvSpPr>
        <p:spPr>
          <a:xfrm>
            <a:off x="461913" y="4515439"/>
            <a:ext cx="3789576" cy="181937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8" name="Tekstfelt 7"/>
          <p:cNvSpPr txBox="1"/>
          <p:nvPr/>
        </p:nvSpPr>
        <p:spPr>
          <a:xfrm>
            <a:off x="2262433" y="4326903"/>
            <a:ext cx="160255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9" name="Tekstfelt 8"/>
          <p:cNvSpPr txBox="1"/>
          <p:nvPr/>
        </p:nvSpPr>
        <p:spPr>
          <a:xfrm>
            <a:off x="4006391" y="4864231"/>
            <a:ext cx="970961" cy="165911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11" name="Tekstfelt 10"/>
          <p:cNvSpPr txBox="1"/>
          <p:nvPr/>
        </p:nvSpPr>
        <p:spPr>
          <a:xfrm>
            <a:off x="386498" y="3874415"/>
            <a:ext cx="2705493" cy="60634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12" name="Tekstfelt 11"/>
          <p:cNvSpPr txBox="1"/>
          <p:nvPr/>
        </p:nvSpPr>
        <p:spPr>
          <a:xfrm>
            <a:off x="5882326" y="197963"/>
            <a:ext cx="3233394" cy="48005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7266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/>
          </p:cNvPicPr>
          <p:nvPr>
            <p:ph idx="1"/>
          </p:nvPr>
        </p:nvPicPr>
        <p:blipFill rotWithShape="1">
          <a:blip r:embed="rId2"/>
          <a:srcRect l="9377" t="11830" r="26765" b="9796"/>
          <a:stretch/>
        </p:blipFill>
        <p:spPr bwMode="auto">
          <a:xfrm>
            <a:off x="1129067" y="0"/>
            <a:ext cx="993386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7031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/>
          </p:cNvPicPr>
          <p:nvPr>
            <p:ph idx="1"/>
          </p:nvPr>
        </p:nvPicPr>
        <p:blipFill rotWithShape="1">
          <a:blip r:embed="rId2"/>
          <a:srcRect l="8819" t="12106" r="24086" b="7714"/>
          <a:stretch/>
        </p:blipFill>
        <p:spPr bwMode="auto">
          <a:xfrm>
            <a:off x="994839" y="0"/>
            <a:ext cx="10202322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636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Krav til skiltning</a:t>
            </a:r>
            <a:endParaRPr lang="da-DK" b="1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838200" y="1470580"/>
            <a:ext cx="8466056" cy="5231877"/>
          </a:xfrm>
        </p:spPr>
        <p:txBody>
          <a:bodyPr>
            <a:normAutofit/>
          </a:bodyPr>
          <a:lstStyle/>
          <a:p>
            <a:endParaRPr lang="da-DK" sz="2400" dirty="0" smtClean="0"/>
          </a:p>
          <a:p>
            <a:r>
              <a:rPr lang="da-DK" sz="2400" dirty="0" smtClean="0"/>
              <a:t>Skal </a:t>
            </a:r>
            <a:r>
              <a:rPr lang="da-DK" sz="2400" dirty="0"/>
              <a:t>integrere hospitalets indførsel af nye danske, borgervenlige navne.</a:t>
            </a:r>
          </a:p>
          <a:p>
            <a:r>
              <a:rPr lang="da-DK" sz="2400" dirty="0"/>
              <a:t>Skal understøtte myndighedernes krav om unikke adresser til hver indgang. Det skal være tilgængeligt for beredskab at komme frem og finde sin destination.</a:t>
            </a:r>
          </a:p>
          <a:p>
            <a:r>
              <a:rPr lang="da-DK" sz="2400" dirty="0"/>
              <a:t>Bør give et sammenhængende informationsforløb, hvor der er genkendelighed i kommunikationen fra indkaldelse til hjemtur.</a:t>
            </a:r>
          </a:p>
          <a:p>
            <a:r>
              <a:rPr lang="da-DK" sz="2400" dirty="0"/>
              <a:t>Bør være fleksibelt, dvs. så enkelt som muligt kunne tilpasses ombygning, flytning af afdelinger, mv.</a:t>
            </a:r>
          </a:p>
          <a:p>
            <a:r>
              <a:rPr lang="da-DK" sz="2400" dirty="0"/>
              <a:t>Bør være økonomisk at etablere og vedligeholde.</a:t>
            </a:r>
          </a:p>
          <a:p>
            <a:r>
              <a:rPr lang="da-DK" sz="2400" dirty="0"/>
              <a:t>Bør være nemt at forstå for alle patientgrupper uanset kognitive og sproglige forudsætninger.</a:t>
            </a:r>
          </a:p>
          <a:p>
            <a:endParaRPr lang="da-DK" dirty="0"/>
          </a:p>
        </p:txBody>
      </p:sp>
      <p:pic>
        <p:nvPicPr>
          <p:cNvPr id="7" name="Billed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66852"/>
          <a:stretch/>
        </p:blipFill>
        <p:spPr bwMode="auto">
          <a:xfrm>
            <a:off x="9304256" y="0"/>
            <a:ext cx="2887744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248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584</Words>
  <Application>Microsoft Office PowerPoint</Application>
  <PresentationFormat>Widescreen</PresentationFormat>
  <Paragraphs>100</Paragraphs>
  <Slides>24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midtsans</vt:lpstr>
      <vt:lpstr>Office-tema</vt:lpstr>
      <vt:lpstr>PowerPoint-præsentation</vt:lpstr>
      <vt:lpstr>PowerPoint-præsentation</vt:lpstr>
      <vt:lpstr>Fakta om byggeriet</vt:lpstr>
      <vt:lpstr>    Hvad har vi:    Gridstruktur  2 ansigter – akut og elektivt  En gennemgående og central foyer som rygrad  Klinik i de nederste 3 plan  Teknik på 3. etage  Senge i de øverste 3 plan  1 plan i kælder   Bus og tog til hovedindgangen     </vt:lpstr>
      <vt:lpstr>PowerPoint-præsentation</vt:lpstr>
      <vt:lpstr>Billede fra tegning over bygningsstruktur</vt:lpstr>
      <vt:lpstr>PowerPoint-præsentation</vt:lpstr>
      <vt:lpstr>PowerPoint-præsentation</vt:lpstr>
      <vt:lpstr>Krav til skiltning</vt:lpstr>
      <vt:lpstr>PowerPoint-præsentation</vt:lpstr>
      <vt:lpstr>     Design af skilte </vt:lpstr>
      <vt:lpstr>     Design af grafik</vt:lpstr>
      <vt:lpstr>Farvesætningen understøtter wayfinding</vt:lpstr>
      <vt:lpstr>Markering af reception –  Akutmodtagelsen</vt:lpstr>
      <vt:lpstr>Rammer til alverdens opslag</vt:lpstr>
      <vt:lpstr>Ændret tilgang til ventearealer</vt:lpstr>
      <vt:lpstr>Funktioner i foyeren</vt:lpstr>
      <vt:lpstr>PowerPoint-præsentation</vt:lpstr>
      <vt:lpstr>Family Counsil – Casper Salto</vt:lpstr>
      <vt:lpstr>  Finn Juhl   Pelikanstol og Poetsofa     </vt:lpstr>
      <vt:lpstr>PowerPoint-præsentation</vt:lpstr>
      <vt:lpstr>PowerPoint-præsentation</vt:lpstr>
      <vt:lpstr>PowerPoint-præsentation</vt:lpstr>
      <vt:lpstr>PowerPoint-præsentation</vt:lpstr>
    </vt:vector>
  </TitlesOfParts>
  <Company>Region Midtjylland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Randi Nedergaard-Hansen</dc:creator>
  <cp:lastModifiedBy>Randi Nedergaard-Hansen</cp:lastModifiedBy>
  <cp:revision>3</cp:revision>
  <dcterms:created xsi:type="dcterms:W3CDTF">2023-10-28T13:31:13Z</dcterms:created>
  <dcterms:modified xsi:type="dcterms:W3CDTF">2023-10-31T07:30:40Z</dcterms:modified>
</cp:coreProperties>
</file>