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31"/>
  </p:notesMasterIdLst>
  <p:sldIdLst>
    <p:sldId id="285" r:id="rId2"/>
    <p:sldId id="307" r:id="rId3"/>
    <p:sldId id="310" r:id="rId4"/>
    <p:sldId id="313" r:id="rId5"/>
    <p:sldId id="316" r:id="rId6"/>
    <p:sldId id="304" r:id="rId7"/>
    <p:sldId id="319" r:id="rId8"/>
    <p:sldId id="289" r:id="rId9"/>
    <p:sldId id="315" r:id="rId10"/>
    <p:sldId id="314" r:id="rId11"/>
    <p:sldId id="317" r:id="rId12"/>
    <p:sldId id="290" r:id="rId13"/>
    <p:sldId id="292" r:id="rId14"/>
    <p:sldId id="293" r:id="rId15"/>
    <p:sldId id="296" r:id="rId16"/>
    <p:sldId id="294" r:id="rId17"/>
    <p:sldId id="295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18" r:id="rId26"/>
    <p:sldId id="320" r:id="rId27"/>
    <p:sldId id="309" r:id="rId28"/>
    <p:sldId id="306" r:id="rId29"/>
    <p:sldId id="312" r:id="rId30"/>
  </p:sldIdLst>
  <p:sldSz cx="12195175" cy="6859588"/>
  <p:notesSz cx="6797675" cy="9926638"/>
  <p:custDataLst>
    <p:tags r:id="rId32"/>
  </p:custDataLst>
  <p:defaultTextStyle>
    <a:defPPr>
      <a:defRPr lang="da-DK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yst layout 3 - Marker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>
      <p:cViewPr varScale="1">
        <p:scale>
          <a:sx n="107" d="100"/>
          <a:sy n="107" d="100"/>
        </p:scale>
        <p:origin x="138" y="136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DBD80-1A18-40A8-8E8C-81B16990B284}" type="datetimeFigureOut">
              <a:rPr lang="da-DK" smtClean="0"/>
              <a:t>27-10-2023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5DAE1-4DBC-4EBB-A0F7-2243D879E8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388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_RM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 userDrawn="1"/>
        </p:nvSpPr>
        <p:spPr>
          <a:xfrm>
            <a:off x="1" y="0"/>
            <a:ext cx="12195175" cy="6859588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pic>
        <p:nvPicPr>
          <p:cNvPr id="3" name="Billede 2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00" y="1989634"/>
            <a:ext cx="4861361" cy="2342510"/>
          </a:xfrm>
          <a:prstGeom prst="rect">
            <a:avLst/>
          </a:prstGeom>
        </p:spPr>
      </p:pic>
      <p:sp>
        <p:nvSpPr>
          <p:cNvPr id="7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694877" y="5342988"/>
            <a:ext cx="10805419" cy="637334"/>
          </a:xfrm>
        </p:spPr>
        <p:txBody>
          <a:bodyPr anchor="t"/>
          <a:lstStyle>
            <a:lvl1pPr marL="0" indent="0" algn="ctr">
              <a:buFont typeface="Wingdings" pitchFamily="2" charset="2"/>
              <a:buNone/>
              <a:tabLst>
                <a:tab pos="1168400" algn="l"/>
              </a:tabLst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</p:spTree>
    <p:extLst>
      <p:ext uri="{BB962C8B-B14F-4D97-AF65-F5344CB8AC3E}">
        <p14:creationId xmlns:p14="http://schemas.microsoft.com/office/powerpoint/2010/main" val="41881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/>
            </a:lvl1pPr>
            <a:lvl2pPr>
              <a:buClr>
                <a:schemeClr val="bg1"/>
              </a:buClr>
              <a:defRPr/>
            </a:lvl2pPr>
            <a:lvl3pPr>
              <a:buClr>
                <a:schemeClr val="bg1"/>
              </a:buClr>
              <a:defRPr/>
            </a:lvl3pPr>
            <a:lvl4pPr>
              <a:buClr>
                <a:schemeClr val="bg1"/>
              </a:buClr>
              <a:defRPr/>
            </a:lvl4pPr>
            <a:lvl5pPr>
              <a:buClr>
                <a:schemeClr val="bg1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0381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363396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tekst, 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800000"/>
            <a:ext cx="10083938" cy="72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720281" y="2700000"/>
            <a:ext cx="10083938" cy="3600000"/>
          </a:xfrm>
        </p:spPr>
        <p:txBody>
          <a:bodyPr anchor="t" anchorCtr="0"/>
          <a:lstStyle/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188001"/>
            <a:ext cx="2503151" cy="453179"/>
          </a:xfrm>
          <a:solidFill>
            <a:schemeClr val="accent3"/>
          </a:solidFill>
          <a:ln>
            <a:noFill/>
          </a:ln>
        </p:spPr>
        <p:txBody>
          <a:bodyPr wrap="none" lIns="720000" tIns="71998" rIns="180000" bIns="71998">
            <a:sp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833946" indent="0">
              <a:buNone/>
              <a:defRPr b="1">
                <a:solidFill>
                  <a:schemeClr val="bg1"/>
                </a:solidFill>
              </a:defRPr>
            </a:lvl2pPr>
            <a:lvl3pPr marL="1549361" indent="0">
              <a:buNone/>
              <a:defRPr b="1">
                <a:solidFill>
                  <a:schemeClr val="bg1"/>
                </a:solidFill>
              </a:defRPr>
            </a:lvl3pPr>
            <a:lvl4pPr marL="2279592" indent="0">
              <a:buNone/>
              <a:defRPr b="1">
                <a:solidFill>
                  <a:schemeClr val="bg1"/>
                </a:solidFill>
              </a:defRPr>
            </a:lvl4pPr>
            <a:lvl5pPr marL="2874361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SKRIV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87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bred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1" y="576000"/>
            <a:ext cx="12195175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83631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i højformat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 noChangeAspect="1"/>
          </p:cNvSpPr>
          <p:nvPr>
            <p:ph type="pic" idx="11" hasCustomPrompt="1"/>
          </p:nvPr>
        </p:nvSpPr>
        <p:spPr>
          <a:xfrm>
            <a:off x="3421336" y="576000"/>
            <a:ext cx="4501758" cy="5940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</a:t>
            </a:r>
            <a:br>
              <a:rPr lang="da-DK" dirty="0" smtClean="0"/>
            </a:br>
            <a:r>
              <a:rPr lang="da-DK" dirty="0" smtClean="0"/>
              <a:t>for at tilføje et billede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ekstboks 2"/>
          <p:cNvSpPr txBox="1"/>
          <p:nvPr userDrawn="1"/>
        </p:nvSpPr>
        <p:spPr>
          <a:xfrm>
            <a:off x="-1489231" y="3141698"/>
            <a:ext cx="1152428" cy="43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900" dirty="0" smtClean="0"/>
              <a:t>Foto kan også placeres længere til venstre på siden</a:t>
            </a:r>
            <a:endParaRPr lang="da-DK" sz="900" dirty="0"/>
          </a:p>
        </p:txBody>
      </p:sp>
    </p:spTree>
    <p:extLst>
      <p:ext uri="{BB962C8B-B14F-4D97-AF65-F5344CB8AC3E}">
        <p14:creationId xmlns:p14="http://schemas.microsoft.com/office/powerpoint/2010/main" val="2005836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overskrift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720281" y="1800000"/>
            <a:ext cx="10083938" cy="4176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828000"/>
            <a:ext cx="10083938" cy="900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2" hasCustomPrompt="1"/>
          </p:nvPr>
        </p:nvSpPr>
        <p:spPr>
          <a:xfrm>
            <a:off x="720281" y="6048001"/>
            <a:ext cx="10083938" cy="36008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833946" indent="0">
              <a:buNone/>
              <a:defRPr sz="1900">
                <a:solidFill>
                  <a:schemeClr val="tx1"/>
                </a:solidFill>
              </a:defRPr>
            </a:lvl2pPr>
            <a:lvl3pPr marL="1549361" indent="0">
              <a:buNone/>
              <a:defRPr sz="1900">
                <a:solidFill>
                  <a:schemeClr val="tx1"/>
                </a:solidFill>
              </a:defRPr>
            </a:lvl3pPr>
            <a:lvl4pPr marL="2279592" indent="0">
              <a:buNone/>
              <a:defRPr sz="1900">
                <a:solidFill>
                  <a:schemeClr val="tx1"/>
                </a:solidFill>
              </a:defRPr>
            </a:lvl4pPr>
            <a:lvl5pPr marL="2874361" indent="0">
              <a:buNone/>
              <a:defRPr sz="1900"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 smtClean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71312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å hele forma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12195175" cy="6859588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012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34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851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tabLst/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743024" y="2880000"/>
            <a:ext cx="3061195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1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1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88667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øjformat - 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1758" y="1908000"/>
            <a:ext cx="6302461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501758" y="2880000"/>
            <a:ext cx="6302461" cy="331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1079500" indent="-246063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4141617" cy="6859588"/>
          </a:xfrm>
        </p:spPr>
        <p:txBody>
          <a:bodyPr/>
          <a:lstStyle>
            <a:lvl1pPr marL="0" indent="0" algn="ctr">
              <a:buNone/>
              <a:defRPr sz="20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858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redformat - overskrif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54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1800000"/>
            <a:ext cx="3241266" cy="439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7" name="Pladsholder til billede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720281" y="1800000"/>
            <a:ext cx="6662602" cy="4392000"/>
          </a:xfrm>
        </p:spPr>
        <p:txBody>
          <a:bodyPr/>
          <a:lstStyle>
            <a:lvl1pPr marL="0" indent="0" algn="ctr">
              <a:buNone/>
              <a:defRPr sz="2700" baseline="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da-DK" dirty="0" smtClean="0"/>
              <a:t>Klik på ikonet for 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5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281" y="2159502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715963" indent="-271463">
              <a:defRPr sz="2600"/>
            </a:lvl2pPr>
            <a:lvl3pPr marL="985838" indent="-269875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2321" y="2160000"/>
            <a:ext cx="4861898" cy="4032000"/>
          </a:xfrm>
        </p:spPr>
        <p:txBody>
          <a:bodyPr anchor="t" anchorCtr="0"/>
          <a:lstStyle>
            <a:lvl1pPr>
              <a:defRPr sz="3200"/>
            </a:lvl1pPr>
            <a:lvl2pPr marL="357188" indent="-357188">
              <a:defRPr sz="2600"/>
            </a:lvl2pPr>
            <a:lvl3pPr marL="715963" indent="-271463">
              <a:defRPr sz="2600"/>
            </a:lvl3pPr>
            <a:lvl4pPr marL="1343025" indent="-269875">
              <a:defRPr sz="2200"/>
            </a:lvl4pPr>
            <a:lvl5pPr marL="1701800" indent="-269875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2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128569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skrift og 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720281" y="2159502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 marL="1549361" indent="0">
              <a:buNone/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sz="half" idx="10" hasCustomPrompt="1"/>
          </p:nvPr>
        </p:nvSpPr>
        <p:spPr>
          <a:xfrm>
            <a:off x="4141617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sz="half" idx="11" hasCustomPrompt="1"/>
          </p:nvPr>
        </p:nvSpPr>
        <p:spPr>
          <a:xfrm>
            <a:off x="7562953" y="2160000"/>
            <a:ext cx="3241266" cy="4032000"/>
          </a:xfrm>
        </p:spPr>
        <p:txBody>
          <a:bodyPr anchor="t" anchorCtr="0"/>
          <a:lstStyle>
            <a:lvl1pPr marL="0" indent="0">
              <a:buNone/>
              <a:defRPr sz="2600"/>
            </a:lvl1pPr>
            <a:lvl2pPr marL="444500" indent="-263525">
              <a:defRPr sz="2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</p:txBody>
      </p:sp>
    </p:spTree>
    <p:extLst>
      <p:ext uri="{BB962C8B-B14F-4D97-AF65-F5344CB8AC3E}">
        <p14:creationId xmlns:p14="http://schemas.microsoft.com/office/powerpoint/2010/main" val="4166801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281" y="1188000"/>
            <a:ext cx="10083938" cy="9000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2160000"/>
            <a:ext cx="3241266" cy="4032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51757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leder - høj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6" name="Pladsholder til billede 8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41617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055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Pladsholder til billede 8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562953" y="576000"/>
            <a:ext cx="3241266" cy="594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0725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20281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billede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0281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Pladsholder til billede 8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141617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2" name="Pladsholder til billede 8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41617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billede 8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562953" y="57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10" name="Pladsholder til billede 8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62953" y="3636000"/>
            <a:ext cx="3241266" cy="2880000"/>
          </a:xfr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da-DK" dirty="0" smtClean="0"/>
              <a:t>Klik på ikonet for </a:t>
            </a:r>
            <a:br>
              <a:rPr lang="da-DK" dirty="0" smtClean="0"/>
            </a:br>
            <a:r>
              <a:rPr lang="da-DK" dirty="0" smtClean="0"/>
              <a:t>at tilføje et billede</a:t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327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09291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3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17291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>
            <a:spLocks noChangeAspect="1"/>
          </p:cNvSpPr>
          <p:nvPr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422" y="3600000"/>
            <a:ext cx="9723797" cy="1440196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422" y="5112001"/>
            <a:ext cx="9723797" cy="719305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208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 marL="1198003" indent="-364058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2pPr>
            <a:lvl3pPr marL="1790655" indent="-241294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2523004" indent="-243411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4pPr>
            <a:lvl5pPr marL="3160111" indent="-28575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243049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bg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indent="-457200">
              <a:buClr>
                <a:schemeClr val="accent6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</p:spTree>
    <p:extLst>
      <p:ext uri="{BB962C8B-B14F-4D97-AF65-F5344CB8AC3E}">
        <p14:creationId xmlns:p14="http://schemas.microsoft.com/office/powerpoint/2010/main" val="87469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MIDT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tx2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1645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_LYS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1" y="576000"/>
            <a:ext cx="12195175" cy="5940000"/>
          </a:xfrm>
          <a:prstGeom prst="rect">
            <a:avLst/>
          </a:prstGeom>
          <a:solidFill>
            <a:schemeClr val="accent1"/>
          </a:solidFill>
          <a:ln w="1524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da-DK" sz="2400" dirty="0">
              <a:solidFill>
                <a:srgbClr val="3F3018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6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187" y="2159502"/>
            <a:ext cx="10082625" cy="4032000"/>
          </a:xfr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</a:p>
          <a:p>
            <a:pPr lvl="1"/>
            <a:r>
              <a:rPr lang="da-DK" altLang="da-DK" dirty="0" smtClean="0"/>
              <a:t>første niveau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03438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20187" y="1188000"/>
            <a:ext cx="10082625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37893" name="Rectangle 5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720187" y="2159502"/>
            <a:ext cx="10082625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 smtClean="0"/>
              <a:t>Skriv tekst</a:t>
            </a:r>
          </a:p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  <p:sp>
        <p:nvSpPr>
          <p:cNvPr id="26" name="Rectangle 7"/>
          <p:cNvSpPr txBox="1">
            <a:spLocks noChangeArrowheads="1"/>
          </p:cNvSpPr>
          <p:nvPr/>
        </p:nvSpPr>
        <p:spPr bwMode="auto">
          <a:xfrm>
            <a:off x="8967502" y="6444000"/>
            <a:ext cx="3099607" cy="308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1" smtClean="0">
                <a:solidFill>
                  <a:schemeClr val="bg2"/>
                </a:solidFill>
              </a:rPr>
              <a:pPr>
                <a:defRPr/>
              </a:pPr>
              <a:t>‹nr.›</a:t>
            </a:fld>
            <a:r>
              <a:rPr lang="da-DK" altLang="da-DK" sz="800" b="1" dirty="0" smtClean="0">
                <a:solidFill>
                  <a:schemeClr val="bg2"/>
                </a:solidFill>
              </a:rPr>
              <a:t>  ▪  www.regionmidtjylland.dk</a:t>
            </a:r>
            <a:endParaRPr lang="da-DK" altLang="da-DK" sz="800" b="1" dirty="0">
              <a:solidFill>
                <a:schemeClr val="bg2"/>
              </a:solidFill>
            </a:endParaRPr>
          </a:p>
        </p:txBody>
      </p:sp>
      <p:pic>
        <p:nvPicPr>
          <p:cNvPr id="2" name="Billede 1"/>
          <p:cNvPicPr preferRelativeResize="0"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387" y="108001"/>
            <a:ext cx="841687" cy="40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62" r:id="rId2"/>
    <p:sldLayoutId id="2147483853" r:id="rId3"/>
    <p:sldLayoutId id="2147483852" r:id="rId4"/>
    <p:sldLayoutId id="2147483861" r:id="rId5"/>
    <p:sldLayoutId id="2147483837" r:id="rId6"/>
    <p:sldLayoutId id="2147483851" r:id="rId7"/>
    <p:sldLayoutId id="2147483850" r:id="rId8"/>
    <p:sldLayoutId id="2147483868" r:id="rId9"/>
    <p:sldLayoutId id="2147483854" r:id="rId10"/>
    <p:sldLayoutId id="2147483867" r:id="rId11"/>
    <p:sldLayoutId id="2147483842" r:id="rId12"/>
    <p:sldLayoutId id="2147483838" r:id="rId13"/>
    <p:sldLayoutId id="2147483849" r:id="rId14"/>
    <p:sldLayoutId id="2147483839" r:id="rId15"/>
    <p:sldLayoutId id="2147483840" r:id="rId16"/>
    <p:sldLayoutId id="2147483844" r:id="rId17"/>
    <p:sldLayoutId id="2147483845" r:id="rId18"/>
    <p:sldLayoutId id="2147483855" r:id="rId19"/>
    <p:sldLayoutId id="2147483857" r:id="rId20"/>
    <p:sldLayoutId id="2147483859" r:id="rId21"/>
    <p:sldLayoutId id="2147483846" r:id="rId22"/>
    <p:sldLayoutId id="2147483856" r:id="rId23"/>
    <p:sldLayoutId id="2147483863" r:id="rId24"/>
    <p:sldLayoutId id="2147483864" r:id="rId25"/>
    <p:sldLayoutId id="2147483865" r:id="rId26"/>
    <p:sldLayoutId id="2147483866" r:id="rId2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5pPr>
      <a:lvl6pPr marL="609585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6pPr>
      <a:lvl7pPr marL="121917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7pPr>
      <a:lvl8pPr marL="182875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8pPr>
      <a:lvl9pPr marL="2438339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3F3018"/>
          </a:solidFill>
          <a:latin typeface="Verdana" pitchFamily="34" charset="0"/>
        </a:defRPr>
      </a:lvl9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20000"/>
        </a:spcAft>
        <a:buClr>
          <a:schemeClr val="accent3"/>
        </a:buClr>
        <a:buSzTx/>
        <a:buFont typeface="Wingdings" panose="05000000000000000000" pitchFamily="2" charset="2"/>
        <a:buChar char="§"/>
        <a:tabLst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98003" indent="-364058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</a:defRPr>
      </a:lvl2pPr>
      <a:lvl3pPr marL="1790655" indent="-241294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523004" indent="-243411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3109306" indent="-234945" algn="l" rtl="0" eaLnBrk="1" fontAlgn="base" hangingPunct="1">
        <a:spcBef>
          <a:spcPct val="0"/>
        </a:spcBef>
        <a:spcAft>
          <a:spcPct val="20000"/>
        </a:spcAft>
        <a:buClr>
          <a:schemeClr val="accent3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371889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6pPr>
      <a:lvl7pPr marL="4328476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7pPr>
      <a:lvl8pPr marL="4938061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8pPr>
      <a:lvl9pPr marL="5547645" indent="-234945" algn="l" rtl="0" eaLnBrk="1" fontAlgn="base" hangingPunct="1">
        <a:spcBef>
          <a:spcPct val="0"/>
        </a:spcBef>
        <a:spcAft>
          <a:spcPct val="20000"/>
        </a:spcAft>
        <a:buClr>
          <a:schemeClr val="accent2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sz="quarter" idx="1"/>
          </p:nvPr>
        </p:nvSpPr>
        <p:spPr>
          <a:xfrm>
            <a:off x="694877" y="5342988"/>
            <a:ext cx="10805419" cy="895118"/>
          </a:xfrm>
        </p:spPr>
        <p:txBody>
          <a:bodyPr/>
          <a:lstStyle/>
          <a:p>
            <a:r>
              <a:rPr lang="da-DK" dirty="0" smtClean="0"/>
              <a:t>Tips og tricks til at håndtere mangler ved store byggerier</a:t>
            </a:r>
          </a:p>
          <a:p>
            <a:r>
              <a:rPr lang="da-DK" dirty="0" smtClean="0"/>
              <a:t>Nyborg strand 31.10.23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204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243" y="2493690"/>
            <a:ext cx="5271115" cy="3623891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720187" y="1188000"/>
            <a:ext cx="10082625" cy="90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sz="2000" kern="0" dirty="0" smtClean="0"/>
              <a:t>Registreringsforretningen (stadeforretning) er </a:t>
            </a:r>
            <a:r>
              <a:rPr lang="da-DK" sz="2000" u="sng" kern="0" dirty="0" smtClean="0"/>
              <a:t>ikke</a:t>
            </a:r>
            <a:r>
              <a:rPr lang="da-DK" sz="2000" kern="0" dirty="0" smtClean="0"/>
              <a:t> et syn og skøn; men registreringen skal efterfølgende </a:t>
            </a:r>
            <a:r>
              <a:rPr lang="da-DK" sz="2000" u="sng" kern="0" dirty="0" smtClean="0"/>
              <a:t>kunne danne grundlag </a:t>
            </a:r>
            <a:r>
              <a:rPr lang="da-DK" sz="2000" kern="0" dirty="0" smtClean="0"/>
              <a:t>for et syn og skøn </a:t>
            </a:r>
            <a:endParaRPr lang="da-DK" sz="2000" kern="0" dirty="0"/>
          </a:p>
        </p:txBody>
      </p:sp>
    </p:spTree>
    <p:extLst>
      <p:ext uri="{BB962C8B-B14F-4D97-AF65-F5344CB8AC3E}">
        <p14:creationId xmlns:p14="http://schemas.microsoft.com/office/powerpoint/2010/main" val="19643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850" y="299037"/>
            <a:ext cx="7711113" cy="58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41203" y="1197546"/>
            <a:ext cx="8136904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Aflevering/overdragelse: 17.04.20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RM konstaterede at MTH ikke udbedrede mangler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Begæring om haste syn og skøn 06.05.20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Formål at </a:t>
            </a:r>
            <a:r>
              <a:rPr lang="da-DK" sz="1200" i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registrere </a:t>
            </a: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forholdene i overdragelsesprotokollen af 17. april 2020, uden at skønsmanden skulle forholde sig til eller besvare spørgsmål omkring arbejdets udførelse, kvalitet, årsager mv</a:t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Skønstema omhandler spørgsmål vedrørende arbejdets udførelse, årsager til de konstaterede forhold, afhjælpningsmetoder og -omkostninger mv. inden for de enkelte fag. </a:t>
            </a:r>
            <a:b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Spørgsmålene er inddelt i følgende rækkefølge: 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Spørgsmål 1: Gulvbelægning 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Spørgsmål 2: Døre, porte, glasvægge og -partier 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Spørgsmål 3: Lofter 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Spørgsmål 4: Malerarbejder 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Resulterede i 4 skønsrapporter der ALLE gik BH vej.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Nedenfor kommer eksempler og skønsspørgsmål.</a:t>
            </a:r>
            <a:endParaRPr lang="da-DK" sz="1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50"/>
              </a:spcAft>
            </a:pP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62" y="243681"/>
            <a:ext cx="80962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37" y="843756"/>
            <a:ext cx="811530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4" y="800894"/>
            <a:ext cx="751522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24" y="261442"/>
            <a:ext cx="5983387" cy="64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85019" y="372779"/>
            <a:ext cx="10225135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da-DK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Skønstema</a:t>
            </a: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Der var 4 skønstemaer/4 emner – alle bygget over samme skabelon: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Spørgsmål 1: Konstatering af mangler ved gulvbelægning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Spørgsmål 2: Årsag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Spørgsmål 3/4: Arbejdets udførelse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Spørgsmål 5: Korrekt afhjælpning af skader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Nedenfor skønstemaet for gulvbelægning for at vise detaljeringsgraden: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50"/>
              </a:spcAft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da-DK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87" y="300831"/>
            <a:ext cx="8077200" cy="62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3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4" y="467519"/>
            <a:ext cx="5762625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7" y="1010568"/>
            <a:ext cx="10082625" cy="900000"/>
          </a:xfrm>
        </p:spPr>
        <p:txBody>
          <a:bodyPr/>
          <a:lstStyle/>
          <a:p>
            <a:r>
              <a:rPr lang="da-DK" dirty="0" smtClean="0"/>
              <a:t>Præsentation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Asger Schou - Projektsekretariatet	</a:t>
            </a:r>
          </a:p>
          <a:p>
            <a:pPr marL="0" indent="0">
              <a:buNone/>
            </a:pPr>
            <a:endParaRPr lang="da-DK" sz="1600" dirty="0"/>
          </a:p>
          <a:p>
            <a:pPr lvl="0"/>
            <a:r>
              <a:rPr lang="da-DK" sz="1600" dirty="0" smtClean="0"/>
              <a:t>Klaus Paulsen – Juridisk Kontor	</a:t>
            </a:r>
          </a:p>
          <a:p>
            <a:pPr marL="0" lvl="0" indent="0">
              <a:buNone/>
            </a:pPr>
            <a:endParaRPr lang="da-DK" sz="1600" dirty="0" smtClean="0"/>
          </a:p>
          <a:p>
            <a:pPr lvl="0"/>
            <a:r>
              <a:rPr lang="da-DK" sz="1600" smtClean="0"/>
              <a:t>Jacob </a:t>
            </a:r>
            <a:r>
              <a:rPr lang="da-DK" sz="1600" smtClean="0"/>
              <a:t>Bohsen </a:t>
            </a:r>
            <a:r>
              <a:rPr lang="da-DK" sz="1600" dirty="0" smtClean="0"/>
              <a:t>– Juridisk Kontor</a:t>
            </a:r>
            <a:endParaRPr lang="da-DK" sz="1600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83" y="1661634"/>
            <a:ext cx="3327233" cy="4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27" y="1485578"/>
            <a:ext cx="10923035" cy="44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1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307" y="346201"/>
            <a:ext cx="5256584" cy="64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649" y="1072356"/>
            <a:ext cx="7455126" cy="530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283" y="261442"/>
            <a:ext cx="5647491" cy="59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70" y="1125538"/>
            <a:ext cx="1051363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003" y="549474"/>
            <a:ext cx="10082625" cy="900000"/>
          </a:xfrm>
        </p:spPr>
        <p:txBody>
          <a:bodyPr/>
          <a:lstStyle/>
          <a:p>
            <a:r>
              <a:rPr lang="da-DK" sz="2400" dirty="0"/>
              <a:t>3</a:t>
            </a:r>
            <a:r>
              <a:rPr lang="da-DK" sz="2400" dirty="0" smtClean="0"/>
              <a:t>. Problemer med Bravida på DNV-Gødstrup – </a:t>
            </a:r>
            <a:r>
              <a:rPr lang="da-DK" sz="2400" dirty="0"/>
              <a:t>r</a:t>
            </a:r>
            <a:r>
              <a:rPr lang="da-DK" sz="2400" dirty="0" smtClean="0"/>
              <a:t>egistreringsforretning v 2.0</a:t>
            </a:r>
            <a:endParaRPr lang="da-DK" sz="24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ladsholder til indhol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8"/>
          <a:stretch/>
        </p:blipFill>
        <p:spPr bwMode="auto">
          <a:xfrm>
            <a:off x="3577307" y="2205658"/>
            <a:ext cx="4469342" cy="39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0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003" y="549474"/>
            <a:ext cx="10082625" cy="900000"/>
          </a:xfrm>
        </p:spPr>
        <p:txBody>
          <a:bodyPr/>
          <a:lstStyle/>
          <a:p>
            <a:r>
              <a:rPr lang="da-DK" sz="2400" dirty="0"/>
              <a:t>3</a:t>
            </a:r>
            <a:r>
              <a:rPr lang="da-DK" sz="2400" dirty="0" smtClean="0"/>
              <a:t>. Problemer med Bravida på DNV-Gødstrup – </a:t>
            </a:r>
            <a:r>
              <a:rPr lang="da-DK" sz="2400" dirty="0"/>
              <a:t>r</a:t>
            </a:r>
            <a:r>
              <a:rPr lang="da-DK" sz="2400" dirty="0" smtClean="0"/>
              <a:t>egistreringsforretning v 2.0</a:t>
            </a:r>
            <a:endParaRPr lang="da-DK" sz="2400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624979" y="1845618"/>
            <a:ext cx="10082625" cy="4032000"/>
          </a:xfrm>
        </p:spPr>
        <p:txBody>
          <a:bodyPr/>
          <a:lstStyle/>
          <a:p>
            <a:pPr marL="0" indent="0">
              <a:buNone/>
            </a:pPr>
            <a:r>
              <a:rPr lang="da-DK" sz="1600" b="1" dirty="0" smtClean="0"/>
              <a:t>Situation:</a:t>
            </a:r>
          </a:p>
          <a:p>
            <a:pPr marL="0" indent="0">
              <a:buNone/>
            </a:pPr>
            <a:endParaRPr lang="da-DK" sz="1600" b="1" dirty="0" smtClean="0"/>
          </a:p>
          <a:p>
            <a:r>
              <a:rPr lang="da-DK" sz="1600" dirty="0" smtClean="0"/>
              <a:t>Mere ”ren” situation: aflevering af den fulde storentreprise (100.000 m2)</a:t>
            </a:r>
          </a:p>
          <a:p>
            <a:r>
              <a:rPr lang="da-DK" sz="1600" dirty="0"/>
              <a:t>B</a:t>
            </a:r>
            <a:r>
              <a:rPr lang="da-DK" sz="1600" dirty="0" smtClean="0"/>
              <a:t>edre grundlag for at vurdere, om et forhold var en mangel eller ej</a:t>
            </a:r>
          </a:p>
          <a:p>
            <a:r>
              <a:rPr lang="da-DK" sz="1600" dirty="0" smtClean="0"/>
              <a:t>Bravida havde færdigmeldt og selv skønnet frist for afhjælpning af mangler påvist ved afleveringen </a:t>
            </a:r>
          </a:p>
          <a:p>
            <a:r>
              <a:rPr lang="da-DK" sz="1600" dirty="0" smtClean="0"/>
              <a:t>Umiddelbart efter udløb af frist for afhjælpning af mangler, indgav vi begæring om registreringsforretning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b="1" dirty="0" smtClean="0"/>
              <a:t>Resultat:</a:t>
            </a:r>
          </a:p>
          <a:p>
            <a:pPr marL="0" indent="0">
              <a:buNone/>
            </a:pPr>
            <a:endParaRPr lang="da-DK" sz="1600" b="1" dirty="0" smtClean="0"/>
          </a:p>
          <a:p>
            <a:r>
              <a:rPr lang="da-DK" sz="1600" dirty="0" smtClean="0"/>
              <a:t>Stor protest fra </a:t>
            </a:r>
            <a:r>
              <a:rPr lang="da-DK" sz="1600" dirty="0" err="1" smtClean="0"/>
              <a:t>Bravidas</a:t>
            </a:r>
            <a:r>
              <a:rPr lang="da-DK" sz="1600" dirty="0" smtClean="0"/>
              <a:t> advokat (men reelt forgæves da der ikke var noget at komme efter)</a:t>
            </a:r>
          </a:p>
          <a:p>
            <a:r>
              <a:rPr lang="da-DK" sz="1600" dirty="0" smtClean="0"/>
              <a:t>Intensiveret mangelafhjælpning som følge af begæringen om registreringsforretning</a:t>
            </a:r>
          </a:p>
          <a:p>
            <a:endParaRPr lang="da-DK" sz="1600" dirty="0" smtClean="0"/>
          </a:p>
        </p:txBody>
      </p:sp>
    </p:spTree>
    <p:extLst>
      <p:ext uri="{BB962C8B-B14F-4D97-AF65-F5344CB8AC3E}">
        <p14:creationId xmlns:p14="http://schemas.microsoft.com/office/powerpoint/2010/main" val="41396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6" y="765498"/>
            <a:ext cx="10082625" cy="900000"/>
          </a:xfrm>
        </p:spPr>
        <p:txBody>
          <a:bodyPr/>
          <a:lstStyle/>
          <a:p>
            <a:r>
              <a:rPr lang="da-DK" sz="2400" dirty="0"/>
              <a:t>4</a:t>
            </a:r>
            <a:r>
              <a:rPr lang="da-DK" sz="2400" dirty="0" smtClean="0"/>
              <a:t>. Refleksioner og anbefalinger omkring </a:t>
            </a:r>
            <a:br>
              <a:rPr lang="da-DK" sz="2400" dirty="0" smtClean="0"/>
            </a:br>
            <a:r>
              <a:rPr lang="da-DK" sz="2400" dirty="0" smtClean="0"/>
              <a:t>    registreringsforretningen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0186" y="1917626"/>
            <a:ext cx="10778001" cy="4824536"/>
          </a:xfrm>
        </p:spPr>
        <p:txBody>
          <a:bodyPr/>
          <a:lstStyle/>
          <a:p>
            <a:r>
              <a:rPr lang="da-DK" sz="1400" dirty="0" smtClean="0"/>
              <a:t>Effektivt </a:t>
            </a:r>
            <a:r>
              <a:rPr lang="da-DK" sz="1400" dirty="0"/>
              <a:t>instrument til at formå en entreprenør til at afhjælpe mangler inden for den fastsatte </a:t>
            </a:r>
            <a:r>
              <a:rPr lang="da-DK" sz="1400" dirty="0" smtClean="0"/>
              <a:t>afhjælpningsfrist (eller i hvert fald hurtigere end ellers) – selve ”truslen” herom har en stor virkning i sig selv</a:t>
            </a:r>
            <a:endParaRPr lang="da-DK" sz="1400" dirty="0"/>
          </a:p>
          <a:p>
            <a:endParaRPr lang="da-DK" sz="1400" dirty="0" smtClean="0"/>
          </a:p>
          <a:p>
            <a:r>
              <a:rPr lang="da-DK" sz="1400" dirty="0" smtClean="0"/>
              <a:t>Præventiv effekt over for andre entreprenører – ”</a:t>
            </a:r>
            <a:r>
              <a:rPr lang="da-DK" sz="1400" dirty="0" err="1" smtClean="0"/>
              <a:t>word</a:t>
            </a:r>
            <a:r>
              <a:rPr lang="da-DK" sz="1400" dirty="0" smtClean="0"/>
              <a:t> of </a:t>
            </a:r>
            <a:r>
              <a:rPr lang="da-DK" sz="1400" dirty="0" err="1" smtClean="0"/>
              <a:t>mouth</a:t>
            </a:r>
            <a:r>
              <a:rPr lang="da-DK" sz="1400" dirty="0" smtClean="0"/>
              <a:t>” virker!</a:t>
            </a:r>
          </a:p>
          <a:p>
            <a:endParaRPr lang="da-DK" sz="1400" dirty="0" smtClean="0"/>
          </a:p>
          <a:p>
            <a:r>
              <a:rPr lang="da-DK" sz="1400" dirty="0" smtClean="0"/>
              <a:t>Kræver at sagen/byggeriet et egnet til det - en </a:t>
            </a:r>
            <a:r>
              <a:rPr lang="da-DK" sz="1400" dirty="0"/>
              <a:t>registrering skal kunne være overskuelig i omfang </a:t>
            </a:r>
            <a:r>
              <a:rPr lang="da-DK" sz="1400" dirty="0" smtClean="0"/>
              <a:t>(areal</a:t>
            </a:r>
            <a:r>
              <a:rPr lang="da-DK" sz="1400" dirty="0"/>
              <a:t>/ antal </a:t>
            </a:r>
            <a:r>
              <a:rPr lang="da-DK" sz="1400" dirty="0" smtClean="0"/>
              <a:t>mangler m.v.) </a:t>
            </a:r>
            <a:r>
              <a:rPr lang="da-DK" sz="1400" dirty="0"/>
              <a:t>og i </a:t>
            </a:r>
            <a:r>
              <a:rPr lang="da-DK" sz="1400" dirty="0" smtClean="0"/>
              <a:t>tid – ellers reduceres virkningen betragteligt</a:t>
            </a:r>
          </a:p>
          <a:p>
            <a:endParaRPr lang="da-DK" sz="1400" dirty="0" smtClean="0"/>
          </a:p>
          <a:p>
            <a:r>
              <a:rPr lang="da-DK" sz="1400" dirty="0" smtClean="0"/>
              <a:t>Hvis der er usikkerhed om, hvorvidt noget er en mangel (f.eks. rette kvalitetsniveau eller retningsgivende norm) reduceres virkningen ligeledes</a:t>
            </a:r>
          </a:p>
          <a:p>
            <a:endParaRPr lang="da-DK" sz="1400" dirty="0"/>
          </a:p>
          <a:p>
            <a:r>
              <a:rPr lang="da-DK" sz="1400" dirty="0" smtClean="0"/>
              <a:t>Hold fokus på økonomien (advokatsalær og salær til skønsmand) samt den tid det faktisk kan tage at registrere</a:t>
            </a:r>
          </a:p>
          <a:p>
            <a:pPr marL="0" indent="0">
              <a:buNone/>
            </a:pPr>
            <a:endParaRPr lang="da-DK" sz="1400" dirty="0" smtClean="0"/>
          </a:p>
          <a:p>
            <a:r>
              <a:rPr lang="da-DK" sz="1400" dirty="0" smtClean="0"/>
              <a:t>Overvej det tidspunkt, hvornår man oplyser entreprenøren om, at man ønsker at afholde registreringsforretning; </a:t>
            </a:r>
            <a:r>
              <a:rPr lang="da-DK" sz="1400" u="sng" dirty="0" smtClean="0"/>
              <a:t>før</a:t>
            </a:r>
            <a:r>
              <a:rPr lang="da-DK" sz="1400" dirty="0" smtClean="0"/>
              <a:t> aflevering, </a:t>
            </a:r>
            <a:r>
              <a:rPr lang="da-DK" sz="1400" u="sng" dirty="0" smtClean="0"/>
              <a:t>ved</a:t>
            </a:r>
            <a:r>
              <a:rPr lang="da-DK" sz="1400" dirty="0" smtClean="0"/>
              <a:t> aflevering, </a:t>
            </a:r>
            <a:r>
              <a:rPr lang="da-DK" sz="1400" u="sng" dirty="0" smtClean="0"/>
              <a:t>efter</a:t>
            </a:r>
            <a:r>
              <a:rPr lang="da-DK" sz="1400" dirty="0" smtClean="0"/>
              <a:t> aflevering. Der er fordele og ulemper ved alle 3 tidspunkter.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35013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939" y="3069754"/>
            <a:ext cx="1158848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1057027" y="5085978"/>
            <a:ext cx="102027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800" dirty="0" smtClean="0"/>
              <a:t>OBS: PFM-listen </a:t>
            </a:r>
            <a:r>
              <a:rPr lang="da-DK" sz="1800" dirty="0"/>
              <a:t>eller lignende journal </a:t>
            </a:r>
            <a:r>
              <a:rPr lang="da-DK" sz="1800" b="1" u="sng" dirty="0" smtClean="0"/>
              <a:t>skal</a:t>
            </a:r>
            <a:r>
              <a:rPr lang="da-DK" sz="1800" dirty="0" smtClean="0"/>
              <a:t> forsynes </a:t>
            </a:r>
            <a:r>
              <a:rPr lang="da-DK" sz="1800" dirty="0"/>
              <a:t>med en indledende bemærkning om, at de forhold som påføres listen, skal betragtes som en egentlig reklamation.</a:t>
            </a:r>
          </a:p>
          <a:p>
            <a:endParaRPr lang="da-DK" sz="1400" dirty="0" smtClean="0"/>
          </a:p>
        </p:txBody>
      </p:sp>
      <p:sp>
        <p:nvSpPr>
          <p:cNvPr id="5" name="Tekstfelt 4"/>
          <p:cNvSpPr txBox="1"/>
          <p:nvPr/>
        </p:nvSpPr>
        <p:spPr>
          <a:xfrm>
            <a:off x="1057027" y="1917626"/>
            <a:ext cx="10202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Eksempel på PFM-liste </a:t>
            </a:r>
          </a:p>
          <a:p>
            <a:r>
              <a:rPr lang="da-DK" sz="1800" dirty="0" smtClean="0"/>
              <a:t>(=liste, der indeholder bygherres registrering af projektfejl og projektmangler</a:t>
            </a:r>
            <a:r>
              <a:rPr lang="da-DK" sz="1400" dirty="0" smtClean="0"/>
              <a:t>)</a:t>
            </a:r>
          </a:p>
          <a:p>
            <a:endParaRPr lang="da-DK" sz="14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41003" y="549474"/>
            <a:ext cx="10082625" cy="90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lvl="0"/>
            <a:endParaRPr lang="da-DK" sz="2400" dirty="0" smtClean="0"/>
          </a:p>
          <a:p>
            <a:pPr lvl="0"/>
            <a:r>
              <a:rPr lang="da-DK" sz="2400" dirty="0"/>
              <a:t>5</a:t>
            </a:r>
            <a:r>
              <a:rPr lang="da-DK" sz="2400" dirty="0" smtClean="0"/>
              <a:t>. PFM </a:t>
            </a:r>
            <a:r>
              <a:rPr lang="da-DK" sz="2400" dirty="0"/>
              <a:t>liste og generelle </a:t>
            </a:r>
            <a:r>
              <a:rPr lang="da-DK" sz="2400" dirty="0" smtClean="0"/>
              <a:t>bemærkninger</a:t>
            </a:r>
          </a:p>
          <a:p>
            <a:pPr lvl="0"/>
            <a:r>
              <a:rPr lang="da-DK" sz="2400" dirty="0"/>
              <a:t> </a:t>
            </a:r>
            <a:r>
              <a:rPr lang="da-DK" sz="2400" dirty="0" smtClean="0"/>
              <a:t>   </a:t>
            </a:r>
            <a:r>
              <a:rPr lang="da-DK" sz="1600" dirty="0" smtClean="0"/>
              <a:t>(PFM=Projekteringsfejl og projektmangler)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62211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518" y="909514"/>
            <a:ext cx="10082625" cy="900000"/>
          </a:xfrm>
        </p:spPr>
        <p:txBody>
          <a:bodyPr/>
          <a:lstStyle/>
          <a:p>
            <a:r>
              <a:rPr lang="da-DK" dirty="0"/>
              <a:t>6</a:t>
            </a:r>
            <a:r>
              <a:rPr lang="da-DK" dirty="0" smtClean="0"/>
              <a:t>. Spørgsmål.....</a:t>
            </a:r>
            <a:endParaRPr lang="da-DK" dirty="0"/>
          </a:p>
        </p:txBody>
      </p:sp>
      <p:pic>
        <p:nvPicPr>
          <p:cNvPr id="5" name="Pladsholder til indhold 4" descr="A List Of Questionable Publishers | The Crypto Crew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714" y="2159000"/>
            <a:ext cx="3780234" cy="4032250"/>
          </a:xfrm>
        </p:spPr>
      </p:pic>
    </p:spTree>
    <p:extLst>
      <p:ext uri="{BB962C8B-B14F-4D97-AF65-F5344CB8AC3E}">
        <p14:creationId xmlns:p14="http://schemas.microsoft.com/office/powerpoint/2010/main" val="7604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187" y="837506"/>
            <a:ext cx="10082625" cy="900000"/>
          </a:xfrm>
        </p:spPr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a-DK" sz="1600" dirty="0" smtClean="0"/>
              <a:t>For stort og oven i hinanden: spredning </a:t>
            </a:r>
            <a:r>
              <a:rPr lang="da-DK" sz="1600" dirty="0"/>
              <a:t>af risiko på flere byggefelter og forskudt </a:t>
            </a:r>
            <a:r>
              <a:rPr lang="da-DK" sz="1600" dirty="0" smtClean="0"/>
              <a:t>byggetakt</a:t>
            </a:r>
          </a:p>
          <a:p>
            <a:pPr marL="342900" indent="-342900">
              <a:buFont typeface="+mj-lt"/>
              <a:buAutoNum type="arabicPeriod"/>
            </a:pPr>
            <a:endParaRPr lang="da-DK" sz="1600" dirty="0"/>
          </a:p>
          <a:p>
            <a:pPr lvl="0">
              <a:buFont typeface="+mj-lt"/>
              <a:buAutoNum type="arabicPeriod"/>
            </a:pPr>
            <a:r>
              <a:rPr lang="da-DK" sz="1600" dirty="0" smtClean="0"/>
              <a:t>Erfaring fra DNV: MTH-</a:t>
            </a:r>
            <a:r>
              <a:rPr lang="da-DK" sz="1600" dirty="0" err="1" smtClean="0"/>
              <a:t>komplementeringsentreprisen</a:t>
            </a:r>
            <a:r>
              <a:rPr lang="da-DK" sz="1600" dirty="0" smtClean="0"/>
              <a:t>: deloverdragelser og registreringsforretning</a:t>
            </a:r>
          </a:p>
          <a:p>
            <a:pPr marL="342900" lvl="0" indent="-342900">
              <a:buFont typeface="+mj-lt"/>
              <a:buAutoNum type="arabicPeriod"/>
            </a:pPr>
            <a:endParaRPr lang="da-DK" sz="1600" dirty="0" smtClean="0"/>
          </a:p>
          <a:p>
            <a:pPr lvl="0">
              <a:buFont typeface="+mj-lt"/>
              <a:buAutoNum type="arabicPeriod"/>
            </a:pPr>
            <a:r>
              <a:rPr lang="da-DK" sz="1600" dirty="0" smtClean="0"/>
              <a:t>Erfaring fra DNV: Bravida teknikentreprisen: registreringsforretning 2.0</a:t>
            </a:r>
          </a:p>
          <a:p>
            <a:pPr lvl="0">
              <a:buFont typeface="+mj-lt"/>
              <a:buAutoNum type="arabicPeriod"/>
            </a:pPr>
            <a:endParaRPr lang="da-DK" sz="1600" dirty="0" smtClean="0"/>
          </a:p>
          <a:p>
            <a:pPr lvl="0">
              <a:buFont typeface="+mj-lt"/>
              <a:buAutoNum type="arabicPeriod"/>
            </a:pPr>
            <a:r>
              <a:rPr lang="da-DK" sz="1600" dirty="0" smtClean="0"/>
              <a:t>Refleksioner </a:t>
            </a:r>
            <a:r>
              <a:rPr lang="da-DK" sz="1600" dirty="0"/>
              <a:t>og anbefalinger omkring </a:t>
            </a:r>
            <a:r>
              <a:rPr lang="da-DK" sz="1600" dirty="0" smtClean="0"/>
              <a:t>registreringsforretningen</a:t>
            </a:r>
            <a:endParaRPr lang="da-DK" sz="1600" dirty="0"/>
          </a:p>
          <a:p>
            <a:pPr marL="342900" indent="-342900">
              <a:buFont typeface="+mj-lt"/>
              <a:buAutoNum type="arabicPeriod"/>
            </a:pPr>
            <a:endParaRPr lang="da-DK" sz="1600" dirty="0"/>
          </a:p>
          <a:p>
            <a:pPr lvl="0">
              <a:buFont typeface="+mj-lt"/>
              <a:buAutoNum type="arabicPeriod"/>
            </a:pPr>
            <a:r>
              <a:rPr lang="da-DK" sz="1600" dirty="0" smtClean="0"/>
              <a:t>PFM </a:t>
            </a:r>
            <a:r>
              <a:rPr lang="da-DK" sz="1600" dirty="0"/>
              <a:t>liste og generelle </a:t>
            </a:r>
            <a:r>
              <a:rPr lang="da-DK" sz="1600" dirty="0" smtClean="0"/>
              <a:t>bemærkninger</a:t>
            </a:r>
          </a:p>
          <a:p>
            <a:pPr marL="342900" lvl="0" indent="-342900">
              <a:buFont typeface="+mj-lt"/>
              <a:buAutoNum type="arabicPeriod"/>
            </a:pPr>
            <a:endParaRPr lang="da-DK" sz="1600" dirty="0"/>
          </a:p>
          <a:p>
            <a:pPr lvl="0">
              <a:buFont typeface="+mj-lt"/>
              <a:buAutoNum type="arabicPeriod"/>
            </a:pPr>
            <a:r>
              <a:rPr lang="da-DK" sz="1600" dirty="0"/>
              <a:t>Spørgsmål fra salen </a:t>
            </a:r>
          </a:p>
        </p:txBody>
      </p:sp>
    </p:spTree>
    <p:extLst>
      <p:ext uri="{BB962C8B-B14F-4D97-AF65-F5344CB8AC3E}">
        <p14:creationId xmlns:p14="http://schemas.microsoft.com/office/powerpoint/2010/main" val="37980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82344" y="2133308"/>
            <a:ext cx="3718928" cy="2232248"/>
          </a:xfrm>
          <a:prstGeom prst="rect">
            <a:avLst/>
          </a:prstGeom>
        </p:spPr>
      </p:pic>
      <p:pic>
        <p:nvPicPr>
          <p:cNvPr id="3" name="Billed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67" y="2133308"/>
            <a:ext cx="3600400" cy="2232248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632820" y="556579"/>
            <a:ext cx="81369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Spredning </a:t>
            </a:r>
            <a:r>
              <a:rPr lang="da-DK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 risiko: AUH vs. DNV Gødstrup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696987" y="1194127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Aktier – flere små eller få store ?</a:t>
            </a:r>
          </a:p>
          <a:p>
            <a:r>
              <a:rPr lang="da-DK" sz="1600" dirty="0" smtClean="0"/>
              <a:t>AUH: 10 selvstændige byggefelter a 30.000 m2</a:t>
            </a:r>
          </a:p>
          <a:p>
            <a:r>
              <a:rPr lang="da-DK" sz="1600" dirty="0" smtClean="0"/>
              <a:t>DNV: 1 stor aptering - teknik og </a:t>
            </a:r>
            <a:r>
              <a:rPr lang="da-DK" sz="1600" dirty="0" err="1"/>
              <a:t>r</a:t>
            </a:r>
            <a:r>
              <a:rPr lang="da-DK" sz="1600" dirty="0" err="1" smtClean="0"/>
              <a:t>åhusentreprise</a:t>
            </a:r>
            <a:r>
              <a:rPr lang="da-DK" sz="1600" dirty="0" smtClean="0"/>
              <a:t> på 100.000 m2</a:t>
            </a:r>
            <a:endParaRPr lang="da-DK" sz="1600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1403" y="4581922"/>
            <a:ext cx="2540092" cy="190261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9527" y="4581923"/>
            <a:ext cx="2540090" cy="1902616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344" y="4581922"/>
            <a:ext cx="3171027" cy="19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7027" y="837506"/>
            <a:ext cx="10729192" cy="900000"/>
          </a:xfrm>
        </p:spPr>
        <p:txBody>
          <a:bodyPr/>
          <a:lstStyle/>
          <a:p>
            <a:r>
              <a:rPr lang="da-DK" sz="2400" dirty="0" smtClean="0"/>
              <a:t>2. Problemer med MTH på DNV-Gødstrup – første erfaringer med registreringsforretning</a:t>
            </a:r>
            <a:endParaRPr lang="da-DK" sz="2400" dirty="0"/>
          </a:p>
        </p:txBody>
      </p:sp>
      <p:pic>
        <p:nvPicPr>
          <p:cNvPr id="5" name="Pladsholder til indho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18" b="15949"/>
          <a:stretch/>
        </p:blipFill>
        <p:spPr bwMode="auto">
          <a:xfrm>
            <a:off x="4225379" y="1989634"/>
            <a:ext cx="3816424" cy="423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ladsholder til ind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60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66" y="2061642"/>
            <a:ext cx="8380854" cy="3744416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068399" y="837506"/>
            <a:ext cx="10202779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da-DK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Uddrag af den DNV-specifikke AB92 med tilføjelser og fravigelser</a:t>
            </a:r>
          </a:p>
          <a:p>
            <a:endParaRPr lang="da-DK" sz="1400" dirty="0" smtClean="0"/>
          </a:p>
        </p:txBody>
      </p:sp>
    </p:spTree>
    <p:extLst>
      <p:ext uri="{BB962C8B-B14F-4D97-AF65-F5344CB8AC3E}">
        <p14:creationId xmlns:p14="http://schemas.microsoft.com/office/powerpoint/2010/main" val="11855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69" y="2271270"/>
            <a:ext cx="8893934" cy="2150753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02" y="4425904"/>
            <a:ext cx="8833867" cy="1656349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079384" y="621482"/>
            <a:ext cx="102027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Uddrag af ”Overdragelsesprotokol” for MTH-delområde</a:t>
            </a:r>
          </a:p>
          <a:p>
            <a:endParaRPr lang="da-DK" sz="1400" dirty="0" smtClean="0"/>
          </a:p>
          <a:p>
            <a:r>
              <a:rPr lang="da-DK" sz="1800" dirty="0" smtClean="0"/>
              <a:t>(</a:t>
            </a:r>
            <a:r>
              <a:rPr lang="da-DK" sz="1800" dirty="0"/>
              <a:t>I</a:t>
            </a:r>
            <a:r>
              <a:rPr lang="da-DK" sz="1800" dirty="0" smtClean="0"/>
              <a:t>ndholdsmæssigt svarede protokollen derudover til en almindelig AB-afleveringsprotokol)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184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850" y="299037"/>
            <a:ext cx="7711113" cy="589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720187" y="1188000"/>
            <a:ext cx="10082625" cy="90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5pPr>
            <a:lvl6pPr marL="60958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6pPr>
            <a:lvl7pPr marL="121917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7pPr>
            <a:lvl8pPr marL="182875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8pPr>
            <a:lvl9pPr marL="2438339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 defTabSz="914400"/>
            <a:r>
              <a:rPr lang="da-DK" sz="2400" kern="0" dirty="0" smtClean="0"/>
              <a:t>Registreringsforretning – </a:t>
            </a:r>
            <a:r>
              <a:rPr lang="da-DK" sz="2400" u="sng" kern="0" dirty="0" smtClean="0"/>
              <a:t>fordele og ulemper:</a:t>
            </a:r>
            <a:endParaRPr lang="da-DK" sz="2400" kern="0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720186" y="1773610"/>
            <a:ext cx="10082625" cy="4032000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SzTx/>
              <a:buFont typeface="Wingdings" panose="05000000000000000000" pitchFamily="2" charset="2"/>
              <a:buChar char="§"/>
              <a:tabLst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98003" indent="-36405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+mn-lt"/>
              </a:defRPr>
            </a:lvl2pPr>
            <a:lvl3pPr marL="1790655" indent="-241294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3pPr>
            <a:lvl4pPr marL="2523004" indent="-243411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4pPr>
            <a:lvl5pPr marL="310930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371889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4328476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4938061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5547645" indent="-23494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a-DK" sz="1400" b="1" kern="0" dirty="0" smtClean="0"/>
              <a:t>FORDELE:</a:t>
            </a:r>
          </a:p>
          <a:p>
            <a:pPr marL="0" indent="0">
              <a:buNone/>
            </a:pPr>
            <a:endParaRPr lang="da-DK" sz="1400" kern="0" dirty="0" smtClean="0"/>
          </a:p>
          <a:p>
            <a:r>
              <a:rPr lang="da-DK" sz="1400" kern="0" dirty="0" smtClean="0"/>
              <a:t>Kræver ikke særskilt aftale; det er et af de redskaber en bygherre kan trække på, når der er vedtaget AB</a:t>
            </a:r>
          </a:p>
          <a:p>
            <a:pPr marL="0" indent="0">
              <a:buNone/>
            </a:pPr>
            <a:endParaRPr lang="da-DK" sz="1400" kern="0" dirty="0" smtClean="0"/>
          </a:p>
          <a:p>
            <a:r>
              <a:rPr lang="da-DK" sz="1400" kern="0" dirty="0" smtClean="0"/>
              <a:t>Kan kræves afholdt pr. udløb af den fastsatte afhjælpningsfrist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a-DK" sz="1400" kern="0" dirty="0" smtClean="0"/>
          </a:p>
          <a:p>
            <a:r>
              <a:rPr lang="da-DK" sz="1400" kern="0" dirty="0" smtClean="0"/>
              <a:t>Kan udmeldes énsidigt og med kort varsel – en entreprenør kan ikke modsætte sig ønsket om en registreringsforretning (og forløbet kan ikke ”forhales” af en entreprenør, da der netop </a:t>
            </a:r>
            <a:r>
              <a:rPr lang="da-DK" sz="1400" u="sng" kern="0" dirty="0" smtClean="0"/>
              <a:t>ikke</a:t>
            </a:r>
            <a:r>
              <a:rPr lang="da-DK" sz="1400" kern="0" dirty="0" smtClean="0"/>
              <a:t> er tale om et syn og skøn</a:t>
            </a:r>
          </a:p>
          <a:p>
            <a:endParaRPr lang="da-DK" sz="1400" kern="0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da-DK" sz="1400" b="1" kern="0" dirty="0" smtClean="0"/>
              <a:t>ULEMPER: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a-DK" sz="1400" kern="0" dirty="0" smtClean="0"/>
          </a:p>
          <a:p>
            <a:r>
              <a:rPr lang="da-DK" sz="1400" kern="0" dirty="0" smtClean="0"/>
              <a:t>Skal følges op af et egentligt syn og skøn, hvis der er uenighed om faktiske eller juridiske forhold</a:t>
            </a:r>
          </a:p>
          <a:p>
            <a:pPr marL="0" indent="0">
              <a:buNone/>
            </a:pPr>
            <a:endParaRPr lang="da-DK" sz="1400" kern="0" dirty="0" smtClean="0"/>
          </a:p>
          <a:p>
            <a:r>
              <a:rPr lang="da-DK" sz="1400" kern="0" dirty="0" smtClean="0"/>
              <a:t>Omkostningerne til selve registreringsforretningen kan isoleret set ikke kræves pålagt entreprenøren; dette kræver tillige et syn og skøn, der giver Bygherren medhold</a:t>
            </a:r>
          </a:p>
          <a:p>
            <a:pPr marL="0" indent="0">
              <a:buNone/>
            </a:pPr>
            <a:endParaRPr lang="da-DK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9668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M-farver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RM med petrol&amp;quot;&quot;/&gt;&lt;property id=&quot;20307&quot; value=&quot;257&quot;/&gt;&lt;/object&gt;&lt;object type=&quot;3&quot; unique_id=&quot;10006&quot;&gt;&lt;property id=&quot;20148&quot; value=&quot;5&quot;/&gt;&lt;property id=&quot;20300&quot; value=&quot;Slide 2 - &amp;quot;Overskrift&amp;quot;&quot;/&gt;&lt;property id=&quot;20307&quot; value=&quot;260&quot;/&gt;&lt;/object&gt;&lt;object type=&quot;3&quot; unique_id=&quot;10007&quot;&gt;&lt;property id=&quot;20148&quot; value=&quot;5&quot;/&gt;&lt;property id=&quot;20300&quot; value=&quot;Slide 4 - &amp;quot;Overskrift&amp;quot;&quot;/&gt;&lt;property id=&quot;20307&quot; value=&quot;261&quot;/&gt;&lt;/object&gt;&lt;object type=&quot;3&quot; unique_id=&quot;10008&quot;&gt;&lt;property id=&quot;20148&quot; value=&quot;5&quot;/&gt;&lt;property id=&quot;20300&quot; value=&quot;Slide 5 - &amp;quot;RM med grøn&amp;quot;&quot;/&gt;&lt;property id=&quot;20307&quot; value=&quot;258&quot;/&gt;&lt;/object&gt;&lt;object type=&quot;3&quot; unique_id=&quot;10009&quot;&gt;&lt;property id=&quot;20148&quot; value=&quot;5&quot;/&gt;&lt;property id=&quot;20300&quot; value=&quot;Slide 6 - &amp;quot;Overskrift&amp;quot;&quot;/&gt;&lt;property id=&quot;20307&quot; value=&quot;262&quot;/&gt;&lt;/object&gt;&lt;object type=&quot;3&quot; unique_id=&quot;10010&quot;&gt;&lt;property id=&quot;20148&quot; value=&quot;5&quot;/&gt;&lt;property id=&quot;20300&quot; value=&quot;Slide 7 - &amp;quot;RM med orang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Overskrift&amp;quot;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RM-multicolour_16-9_v02">
  <a:themeElements>
    <a:clrScheme name="RM Multicolour2">
      <a:dk1>
        <a:srgbClr val="000000"/>
      </a:dk1>
      <a:lt1>
        <a:srgbClr val="FFFFFF"/>
      </a:lt1>
      <a:dk2>
        <a:srgbClr val="990033"/>
      </a:dk2>
      <a:lt2>
        <a:srgbClr val="EFECE6"/>
      </a:lt2>
      <a:accent1>
        <a:srgbClr val="CCCC66"/>
      </a:accent1>
      <a:accent2>
        <a:srgbClr val="256575"/>
      </a:accent2>
      <a:accent3>
        <a:srgbClr val="CC6633"/>
      </a:accent3>
      <a:accent4>
        <a:srgbClr val="9B9B50"/>
      </a:accent4>
      <a:accent5>
        <a:srgbClr val="84715E"/>
      </a:accent5>
      <a:accent6>
        <a:srgbClr val="990033"/>
      </a:accent6>
      <a:hlink>
        <a:srgbClr val="990033"/>
      </a:hlink>
      <a:folHlink>
        <a:srgbClr val="113F49"/>
      </a:folHlink>
    </a:clrScheme>
    <a:fontScheme name="01a_RMdias_BRE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sq">
          <a:solidFill>
            <a:schemeClr val="tx1"/>
          </a:solidFill>
        </a:ln>
      </a:spPr>
      <a:bodyPr rtlCol="0" anchor="ctr"/>
      <a:lstStyle>
        <a:defPPr algn="ctr">
          <a:defRPr dirty="0">
            <a:solidFill>
              <a:srgbClr val="3F3018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a_RMdias_BRED 1">
        <a:dk1>
          <a:srgbClr val="3F3018"/>
        </a:dk1>
        <a:lt1>
          <a:srgbClr val="FFFFFF"/>
        </a:lt1>
        <a:dk2>
          <a:srgbClr val="990033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FFFFFF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2">
        <a:dk1>
          <a:srgbClr val="3F3018"/>
        </a:dk1>
        <a:lt1>
          <a:srgbClr val="E3DFD4"/>
        </a:lt1>
        <a:dk2>
          <a:srgbClr val="84715E"/>
        </a:dk2>
        <a:lt2>
          <a:srgbClr val="D2D2D2"/>
        </a:lt2>
        <a:accent1>
          <a:srgbClr val="E3DFD4"/>
        </a:accent1>
        <a:accent2>
          <a:srgbClr val="84715E"/>
        </a:accent2>
        <a:accent3>
          <a:srgbClr val="EFECE6"/>
        </a:accent3>
        <a:accent4>
          <a:srgbClr val="342713"/>
        </a:accent4>
        <a:accent5>
          <a:srgbClr val="EFECE6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a_RMdias_BRED 3">
        <a:dk1>
          <a:srgbClr val="760027"/>
        </a:dk1>
        <a:lt1>
          <a:srgbClr val="E3DFD4"/>
        </a:lt1>
        <a:dk2>
          <a:srgbClr val="990033"/>
        </a:dk2>
        <a:lt2>
          <a:srgbClr val="FFFFFF"/>
        </a:lt2>
        <a:accent1>
          <a:srgbClr val="E3DFD4"/>
        </a:accent1>
        <a:accent2>
          <a:srgbClr val="84715E"/>
        </a:accent2>
        <a:accent3>
          <a:srgbClr val="CAAAAD"/>
        </a:accent3>
        <a:accent4>
          <a:srgbClr val="C2BEB5"/>
        </a:accent4>
        <a:accent5>
          <a:srgbClr val="EFECE6"/>
        </a:accent5>
        <a:accent6>
          <a:srgbClr val="776654"/>
        </a:accent6>
        <a:hlink>
          <a:srgbClr val="3F3018"/>
        </a:hlink>
        <a:folHlink>
          <a:srgbClr val="3F301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a_RMdias_BRED 4">
        <a:dk1>
          <a:srgbClr val="3F3018"/>
        </a:dk1>
        <a:lt1>
          <a:srgbClr val="84715E"/>
        </a:lt1>
        <a:dk2>
          <a:srgbClr val="E3DFD4"/>
        </a:dk2>
        <a:lt2>
          <a:srgbClr val="655647"/>
        </a:lt2>
        <a:accent1>
          <a:srgbClr val="3F3018"/>
        </a:accent1>
        <a:accent2>
          <a:srgbClr val="84715E"/>
        </a:accent2>
        <a:accent3>
          <a:srgbClr val="C2BBB6"/>
        </a:accent3>
        <a:accent4>
          <a:srgbClr val="342713"/>
        </a:accent4>
        <a:accent5>
          <a:srgbClr val="AFADAB"/>
        </a:accent5>
        <a:accent6>
          <a:srgbClr val="776654"/>
        </a:accent6>
        <a:hlink>
          <a:srgbClr val="990033"/>
        </a:hlink>
        <a:folHlink>
          <a:srgbClr val="3F30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M-multicolour_16-9_v04.potx" id="{B70F2534-6865-4AEC-B852-0218A21872F8}" vid="{C6803DDC-A865-4FF3-A9EF-6C0265BF60AB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643</Words>
  <Application>Microsoft Office PowerPoint</Application>
  <PresentationFormat>Brugerdefineret</PresentationFormat>
  <Paragraphs>103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Wingdings</vt:lpstr>
      <vt:lpstr>RM-multicolour_16-9_v02</vt:lpstr>
      <vt:lpstr>PowerPoint-præsentation</vt:lpstr>
      <vt:lpstr>Præsentation</vt:lpstr>
      <vt:lpstr>Agenda</vt:lpstr>
      <vt:lpstr>PowerPoint-præsentation</vt:lpstr>
      <vt:lpstr>2. Problemer med MTH på DNV-Gødstrup – første erfaringer med registreringsforretning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3. Problemer med Bravida på DNV-Gødstrup – registreringsforretning v 2.0</vt:lpstr>
      <vt:lpstr>3. Problemer med Bravida på DNV-Gødstrup – registreringsforretning v 2.0</vt:lpstr>
      <vt:lpstr>4. Refleksioner og anbefalinger omkring      registreringsforretningen</vt:lpstr>
      <vt:lpstr>PowerPoint-præsentation</vt:lpstr>
      <vt:lpstr>6. Spørgsmål.....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Asger Schou</dc:creator>
  <cp:lastModifiedBy>Jacob Bohsen</cp:lastModifiedBy>
  <cp:revision>10</cp:revision>
  <cp:lastPrinted>2020-01-23T11:37:56Z</cp:lastPrinted>
  <dcterms:created xsi:type="dcterms:W3CDTF">2023-10-05T13:23:13Z</dcterms:created>
  <dcterms:modified xsi:type="dcterms:W3CDTF">2023-10-27T11:24:21Z</dcterms:modified>
</cp:coreProperties>
</file>